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5.xml" ContentType="application/vnd.openxmlformats-officedocument.presentationml.notesSlide+xml"/>
  <Override PartName="/ppt/comments/modernComment_7FFFF696_35963B44.xml" ContentType="application/vnd.ms-powerpoint.comments+xml"/>
  <Override PartName="/ppt/charts/chart1.xml" ContentType="application/vnd.openxmlformats-officedocument.drawingml.chart+xml"/>
  <Override PartName="/ppt/tags/tag52.xml" ContentType="application/vnd.openxmlformats-officedocument.presentationml.tags+xml"/>
  <Override PartName="/ppt/notesSlides/notesSlide6.xml" ContentType="application/vnd.openxmlformats-officedocument.presentationml.notesSlide+xml"/>
  <Override PartName="/ppt/comments/modernComment_7FFFF684_BE78DB07.xml" ContentType="application/vnd.ms-powerpoint.comments+xml"/>
  <Override PartName="/ppt/tags/tag53.xml" ContentType="application/vnd.openxmlformats-officedocument.presentationml.tags+xml"/>
  <Override PartName="/ppt/notesSlides/notesSlide7.xml" ContentType="application/vnd.openxmlformats-officedocument.presentationml.notesSlide+xml"/>
  <Override PartName="/ppt/tags/tag54.xml" ContentType="application/vnd.openxmlformats-officedocument.presentationml.tags+xml"/>
  <Override PartName="/ppt/notesSlides/notesSlide8.xml" ContentType="application/vnd.openxmlformats-officedocument.presentationml.notesSlide+xml"/>
  <Override PartName="/ppt/tags/tag55.xml" ContentType="application/vnd.openxmlformats-officedocument.presentationml.tags+xml"/>
  <Override PartName="/ppt/notesSlides/notesSlide9.xml" ContentType="application/vnd.openxmlformats-officedocument.presentationml.notesSlide+xml"/>
  <Override PartName="/ppt/tags/tag56.xml" ContentType="application/vnd.openxmlformats-officedocument.presentationml.tags+xml"/>
  <Override PartName="/ppt/notesSlides/notesSlide1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ags/tag57.xml" ContentType="application/vnd.openxmlformats-officedocument.presentationml.tags+xml"/>
  <Override PartName="/ppt/notesSlides/notesSlide11.xml" ContentType="application/vnd.openxmlformats-officedocument.presentationml.notesSlide+xml"/>
  <Override PartName="/ppt/tags/tag5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tags/tag59.xml" ContentType="application/vnd.openxmlformats-officedocument.presentationml.tags+xml"/>
  <Override PartName="/ppt/notesSlides/notesSlide17.xml" ContentType="application/vnd.openxmlformats-officedocument.presentationml.notesSlide+xml"/>
  <Override PartName="/ppt/tags/tag6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1.xml" ContentType="application/vnd.openxmlformats-officedocument.presentationml.tags+xml"/>
  <Override PartName="/ppt/notesSlides/notesSlide22.xml" ContentType="application/vnd.openxmlformats-officedocument.presentationml.notesSlide+xml"/>
  <Override PartName="/ppt/charts/chart12.xml" ContentType="application/vnd.openxmlformats-officedocument.drawingml.chart+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3.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notesSlides/notesSlide24.xml" ContentType="application/vnd.openxmlformats-officedocument.presentationml.notesSlide+xml"/>
  <Override PartName="/ppt/charts/chart16.xml" ContentType="application/vnd.openxmlformats-officedocument.drawingml.chart+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5.xml" ContentType="application/vnd.openxmlformats-officedocument.presentationml.notesSlide+xml"/>
  <Override PartName="/ppt/charts/chart17.xml" ContentType="application/vnd.openxmlformats-officedocument.drawingml.chart+xml"/>
  <Override PartName="/ppt/charts/chart18.xml" ContentType="application/vnd.openxmlformats-officedocument.drawingml.chart+xml"/>
  <Override PartName="/ppt/tags/tag8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3"/>
  </p:notesMasterIdLst>
  <p:sldIdLst>
    <p:sldId id="2147481065" r:id="rId5"/>
    <p:sldId id="2147481066" r:id="rId6"/>
    <p:sldId id="2147481221" r:id="rId7"/>
    <p:sldId id="2147472127" r:id="rId8"/>
    <p:sldId id="2147481238" r:id="rId9"/>
    <p:sldId id="2147481220" r:id="rId10"/>
    <p:sldId id="2147481195" r:id="rId11"/>
    <p:sldId id="2147481196" r:id="rId12"/>
    <p:sldId id="2147481212" r:id="rId13"/>
    <p:sldId id="2147481074" r:id="rId14"/>
    <p:sldId id="2147481197" r:id="rId15"/>
    <p:sldId id="2147481176" r:id="rId16"/>
    <p:sldId id="2147481245" r:id="rId17"/>
    <p:sldId id="2147481246" r:id="rId18"/>
    <p:sldId id="2147481225" r:id="rId19"/>
    <p:sldId id="2147481223" r:id="rId20"/>
    <p:sldId id="2147481224" r:id="rId21"/>
    <p:sldId id="2147481202" r:id="rId22"/>
    <p:sldId id="2147481242" r:id="rId23"/>
    <p:sldId id="2147481182" r:id="rId24"/>
    <p:sldId id="2147481183" r:id="rId25"/>
    <p:sldId id="2147481228" r:id="rId26"/>
    <p:sldId id="2147481213" r:id="rId27"/>
    <p:sldId id="2147481247" r:id="rId28"/>
    <p:sldId id="2147481135" r:id="rId29"/>
    <p:sldId id="2147481215" r:id="rId30"/>
    <p:sldId id="2147481218" r:id="rId31"/>
    <p:sldId id="2147481244" r:id="rId32"/>
  </p:sldIdLst>
  <p:sldSz cx="9144000" cy="5143500" type="screen16x9"/>
  <p:notesSz cx="5143500" cy="9144000"/>
  <p:embeddedFontLst>
    <p:embeddedFont>
      <p:font typeface="DM Sans" pitchFamily="2" charset="0"/>
      <p:regular r:id="rId34"/>
      <p:bold r:id="rId35"/>
      <p:italic r:id="rId36"/>
      <p:boldItalic r:id="rId37"/>
    </p:embeddedFont>
    <p:embeddedFont>
      <p:font typeface="Poppins" panose="000005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pos="476" userDrawn="1">
          <p15:clr>
            <a:srgbClr val="A4A3A4"/>
          </p15:clr>
        </p15:guide>
        <p15:guide id="4" pos="5284" userDrawn="1">
          <p15:clr>
            <a:srgbClr val="A4A3A4"/>
          </p15:clr>
        </p15:guide>
        <p15:guide id="5" orient="horz" pos="894" userDrawn="1">
          <p15:clr>
            <a:srgbClr val="A4A3A4"/>
          </p15:clr>
        </p15:guide>
        <p15:guide id="6" orient="horz" pos="2731" userDrawn="1">
          <p15:clr>
            <a:srgbClr val="A4A3A4"/>
          </p15:clr>
        </p15:guide>
        <p15:guide id="7" orient="horz" pos="1075" userDrawn="1">
          <p15:clr>
            <a:srgbClr val="A4A3A4"/>
          </p15:clr>
        </p15:guide>
        <p15:guide id="8" orient="horz" pos="2874"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h2Cjiwcpum2fdcJa6WrUNPqkdbA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C75752-3D21-D89B-258B-59A3368BA8BB}" name="Asher Dewhurst (ICR Healthcare)" initials="AH" userId="S::asher.dewhurst_icrhealthcare.com#ext#@theoncologyinstitute.onmicrosoft.com::8c7a2d62-1d90-4aa4-bf3b-948ad8f71d1b" providerId="AD"/>
  <p188:author id="{FE69067F-1E65-02F4-C935-6F475EDF00FA}" name="Vincent Porta (ICR Healthcare)" initials="VP" userId="S::Vincent.Porta@icrhealthcare.com::39c0654d-c6dc-4366-bac8-418a7f3c2075" providerId="AD"/>
  <p188:author id="{BFFA0A8D-E4F5-267B-CCC6-2656F3DEE183}" name="Barbara Rodriguez" initials="BR" userId="S::BarbaraRodriguez@theoncologyinstitute.com::e5a23e7d-303c-4127-a423-a52333c6cd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4FF"/>
    <a:srgbClr val="718FFF"/>
    <a:srgbClr val="4472C4"/>
    <a:srgbClr val="2F7CED"/>
    <a:srgbClr val="001876"/>
    <a:srgbClr val="0A0A0A"/>
    <a:srgbClr val="E97132"/>
    <a:srgbClr val="1E8A4C"/>
    <a:srgbClr val="E0AE4E"/>
    <a:srgbClr val="E0A8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E72BB8-8F1E-4843-991B-E551A77E5727}" v="221" dt="2026-09-21T22:58:00.5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 pos="476"/>
        <p:guide pos="5284"/>
        <p:guide orient="horz" pos="894"/>
        <p:guide orient="horz" pos="2731"/>
        <p:guide orient="horz" pos="1075"/>
        <p:guide orient="horz" pos="287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7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77" Type="http://schemas.microsoft.com/office/2018/10/relationships/authors" Target="authors.xml"/><Relationship Id="rId8" Type="http://schemas.openxmlformats.org/officeDocument/2006/relationships/slide" Target="slides/slide4.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font" Target="fonts/font8.fntdata"/><Relationship Id="rId70" Type="http://customschemas.google.com/relationships/presentationmetadata" Target="metadata"/><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Porta (ICR Healthcare)" userId="39c0654d-c6dc-4366-bac8-418a7f3c2075" providerId="ADAL" clId="{8E6A99EB-32F7-4D7D-AA36-D1E9C1D3A687}"/>
    <pc:docChg chg="custSel addSld delSld modSld">
      <pc:chgData name="Vincent Porta (ICR Healthcare)" userId="39c0654d-c6dc-4366-bac8-418a7f3c2075" providerId="ADAL" clId="{8E6A99EB-32F7-4D7D-AA36-D1E9C1D3A687}" dt="2026-09-21T22:58:00.497" v="351"/>
      <pc:docMkLst>
        <pc:docMk/>
      </pc:docMkLst>
      <pc:sldChg chg="add del">
        <pc:chgData name="Vincent Porta (ICR Healthcare)" userId="39c0654d-c6dc-4366-bac8-418a7f3c2075" providerId="ADAL" clId="{8E6A99EB-32F7-4D7D-AA36-D1E9C1D3A687}" dt="2026-09-21T22:58:00.497" v="351"/>
        <pc:sldMkLst>
          <pc:docMk/>
          <pc:sldMk cId="2738510947" sldId="2147472127"/>
        </pc:sldMkLst>
      </pc:sldChg>
      <pc:sldChg chg="add del">
        <pc:chgData name="Vincent Porta (ICR Healthcare)" userId="39c0654d-c6dc-4366-bac8-418a7f3c2075" providerId="ADAL" clId="{8E6A99EB-32F7-4D7D-AA36-D1E9C1D3A687}" dt="2026-09-21T22:58:00.497" v="351"/>
        <pc:sldMkLst>
          <pc:docMk/>
          <pc:sldMk cId="1370431033" sldId="2147481065"/>
        </pc:sldMkLst>
      </pc:sldChg>
      <pc:sldChg chg="add del">
        <pc:chgData name="Vincent Porta (ICR Healthcare)" userId="39c0654d-c6dc-4366-bac8-418a7f3c2075" providerId="ADAL" clId="{8E6A99EB-32F7-4D7D-AA36-D1E9C1D3A687}" dt="2026-09-21T22:58:00.497" v="351"/>
        <pc:sldMkLst>
          <pc:docMk/>
          <pc:sldMk cId="3700858200" sldId="2147481066"/>
        </pc:sldMkLst>
      </pc:sldChg>
      <pc:sldChg chg="add del">
        <pc:chgData name="Vincent Porta (ICR Healthcare)" userId="39c0654d-c6dc-4366-bac8-418a7f3c2075" providerId="ADAL" clId="{8E6A99EB-32F7-4D7D-AA36-D1E9C1D3A687}" dt="2026-09-21T22:58:00.497" v="351"/>
        <pc:sldMkLst>
          <pc:docMk/>
          <pc:sldMk cId="0" sldId="2147481074"/>
        </pc:sldMkLst>
      </pc:sldChg>
      <pc:sldChg chg="add del">
        <pc:chgData name="Vincent Porta (ICR Healthcare)" userId="39c0654d-c6dc-4366-bac8-418a7f3c2075" providerId="ADAL" clId="{8E6A99EB-32F7-4D7D-AA36-D1E9C1D3A687}" dt="2026-09-21T22:58:00.497" v="351"/>
        <pc:sldMkLst>
          <pc:docMk/>
          <pc:sldMk cId="182216360" sldId="2147481135"/>
        </pc:sldMkLst>
      </pc:sldChg>
      <pc:sldChg chg="add del">
        <pc:chgData name="Vincent Porta (ICR Healthcare)" userId="39c0654d-c6dc-4366-bac8-418a7f3c2075" providerId="ADAL" clId="{8E6A99EB-32F7-4D7D-AA36-D1E9C1D3A687}" dt="2026-09-21T22:58:00.497" v="351"/>
        <pc:sldMkLst>
          <pc:docMk/>
          <pc:sldMk cId="3728713879" sldId="2147481176"/>
        </pc:sldMkLst>
      </pc:sldChg>
      <pc:sldChg chg="add del">
        <pc:chgData name="Vincent Porta (ICR Healthcare)" userId="39c0654d-c6dc-4366-bac8-418a7f3c2075" providerId="ADAL" clId="{8E6A99EB-32F7-4D7D-AA36-D1E9C1D3A687}" dt="2026-09-21T22:58:00.497" v="351"/>
        <pc:sldMkLst>
          <pc:docMk/>
          <pc:sldMk cId="2440699248" sldId="2147481182"/>
        </pc:sldMkLst>
      </pc:sldChg>
      <pc:sldChg chg="add del">
        <pc:chgData name="Vincent Porta (ICR Healthcare)" userId="39c0654d-c6dc-4366-bac8-418a7f3c2075" providerId="ADAL" clId="{8E6A99EB-32F7-4D7D-AA36-D1E9C1D3A687}" dt="2026-09-21T22:58:00.497" v="351"/>
        <pc:sldMkLst>
          <pc:docMk/>
          <pc:sldMk cId="1546023204" sldId="2147481183"/>
        </pc:sldMkLst>
      </pc:sldChg>
      <pc:sldChg chg="addSp delSp modSp add del mod">
        <pc:chgData name="Vincent Porta (ICR Healthcare)" userId="39c0654d-c6dc-4366-bac8-418a7f3c2075" providerId="ADAL" clId="{8E6A99EB-32F7-4D7D-AA36-D1E9C1D3A687}" dt="2026-09-21T22:58:00.497" v="351"/>
        <pc:sldMkLst>
          <pc:docMk/>
          <pc:sldMk cId="2040068395" sldId="2147481195"/>
        </pc:sldMkLst>
        <pc:spChg chg="mod">
          <ac:chgData name="Vincent Porta (ICR Healthcare)" userId="39c0654d-c6dc-4366-bac8-418a7f3c2075" providerId="ADAL" clId="{8E6A99EB-32F7-4D7D-AA36-D1E9C1D3A687}" dt="2026-09-10T20:36:43.300" v="127" actId="20577"/>
          <ac:spMkLst>
            <pc:docMk/>
            <pc:sldMk cId="2040068395" sldId="2147481195"/>
            <ac:spMk id="16" creationId="{75EAFE9B-B7CD-BA49-5C9C-9902710DF676}"/>
          </ac:spMkLst>
        </pc:spChg>
        <pc:spChg chg="mod">
          <ac:chgData name="Vincent Porta (ICR Healthcare)" userId="39c0654d-c6dc-4366-bac8-418a7f3c2075" providerId="ADAL" clId="{8E6A99EB-32F7-4D7D-AA36-D1E9C1D3A687}" dt="2026-09-10T20:13:04.818" v="1" actId="20577"/>
          <ac:spMkLst>
            <pc:docMk/>
            <pc:sldMk cId="2040068395" sldId="2147481195"/>
            <ac:spMk id="168" creationId="{A3CFE9F4-8045-EA8A-F85D-C8C3F0EA65FB}"/>
          </ac:spMkLst>
        </pc:spChg>
        <pc:spChg chg="mod topLvl">
          <ac:chgData name="Vincent Porta (ICR Healthcare)" userId="39c0654d-c6dc-4366-bac8-418a7f3c2075" providerId="ADAL" clId="{8E6A99EB-32F7-4D7D-AA36-D1E9C1D3A687}" dt="2026-09-11T14:14:41.272" v="130" actId="165"/>
          <ac:spMkLst>
            <pc:docMk/>
            <pc:sldMk cId="2040068395" sldId="2147481195"/>
            <ac:spMk id="241" creationId="{017E88F9-908C-6FBC-6001-6B8293B0E91B}"/>
          </ac:spMkLst>
        </pc:spChg>
        <pc:spChg chg="mod topLvl">
          <ac:chgData name="Vincent Porta (ICR Healthcare)" userId="39c0654d-c6dc-4366-bac8-418a7f3c2075" providerId="ADAL" clId="{8E6A99EB-32F7-4D7D-AA36-D1E9C1D3A687}" dt="2026-09-11T14:14:41.272" v="130" actId="165"/>
          <ac:spMkLst>
            <pc:docMk/>
            <pc:sldMk cId="2040068395" sldId="2147481195"/>
            <ac:spMk id="900"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01"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02"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03"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10"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11"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13"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14" creationId="{00000000-0000-0000-0000-000000000000}"/>
          </ac:spMkLst>
        </pc:spChg>
        <pc:spChg chg="mod topLvl">
          <ac:chgData name="Vincent Porta (ICR Healthcare)" userId="39c0654d-c6dc-4366-bac8-418a7f3c2075" providerId="ADAL" clId="{8E6A99EB-32F7-4D7D-AA36-D1E9C1D3A687}" dt="2026-09-11T14:14:41.272" v="130" actId="165"/>
          <ac:spMkLst>
            <pc:docMk/>
            <pc:sldMk cId="2040068395" sldId="2147481195"/>
            <ac:spMk id="931" creationId="{00000000-0000-0000-0000-000000000000}"/>
          </ac:spMkLst>
        </pc:spChg>
      </pc:sldChg>
      <pc:sldChg chg="add del">
        <pc:chgData name="Vincent Porta (ICR Healthcare)" userId="39c0654d-c6dc-4366-bac8-418a7f3c2075" providerId="ADAL" clId="{8E6A99EB-32F7-4D7D-AA36-D1E9C1D3A687}" dt="2026-09-21T22:58:00.497" v="351"/>
        <pc:sldMkLst>
          <pc:docMk/>
          <pc:sldMk cId="882557633" sldId="2147481196"/>
        </pc:sldMkLst>
      </pc:sldChg>
      <pc:sldChg chg="addSp modSp add del mod">
        <pc:chgData name="Vincent Porta (ICR Healthcare)" userId="39c0654d-c6dc-4366-bac8-418a7f3c2075" providerId="ADAL" clId="{8E6A99EB-32F7-4D7D-AA36-D1E9C1D3A687}" dt="2026-09-21T22:58:00.497" v="351"/>
        <pc:sldMkLst>
          <pc:docMk/>
          <pc:sldMk cId="2884787645" sldId="2147481197"/>
        </pc:sldMkLst>
      </pc:sldChg>
      <pc:sldChg chg="addSp modSp add del mod">
        <pc:chgData name="Vincent Porta (ICR Healthcare)" userId="39c0654d-c6dc-4366-bac8-418a7f3c2075" providerId="ADAL" clId="{8E6A99EB-32F7-4D7D-AA36-D1E9C1D3A687}" dt="2026-09-21T22:58:00.497" v="351"/>
        <pc:sldMkLst>
          <pc:docMk/>
          <pc:sldMk cId="2770209224" sldId="2147481202"/>
        </pc:sldMkLst>
      </pc:sldChg>
      <pc:sldChg chg="addSp modSp add del mod">
        <pc:chgData name="Vincent Porta (ICR Healthcare)" userId="39c0654d-c6dc-4366-bac8-418a7f3c2075" providerId="ADAL" clId="{8E6A99EB-32F7-4D7D-AA36-D1E9C1D3A687}" dt="2026-09-21T22:58:00.497" v="351"/>
        <pc:sldMkLst>
          <pc:docMk/>
          <pc:sldMk cId="1490269491" sldId="2147481212"/>
        </pc:sldMkLst>
      </pc:sldChg>
      <pc:sldChg chg="add del">
        <pc:chgData name="Vincent Porta (ICR Healthcare)" userId="39c0654d-c6dc-4366-bac8-418a7f3c2075" providerId="ADAL" clId="{8E6A99EB-32F7-4D7D-AA36-D1E9C1D3A687}" dt="2026-09-21T22:58:00.497" v="351"/>
        <pc:sldMkLst>
          <pc:docMk/>
          <pc:sldMk cId="805230484" sldId="2147481213"/>
        </pc:sldMkLst>
      </pc:sldChg>
      <pc:sldChg chg="add del">
        <pc:chgData name="Vincent Porta (ICR Healthcare)" userId="39c0654d-c6dc-4366-bac8-418a7f3c2075" providerId="ADAL" clId="{8E6A99EB-32F7-4D7D-AA36-D1E9C1D3A687}" dt="2026-09-21T22:58:00.497" v="351"/>
        <pc:sldMkLst>
          <pc:docMk/>
          <pc:sldMk cId="894988945" sldId="2147481215"/>
        </pc:sldMkLst>
      </pc:sldChg>
      <pc:sldChg chg="add del">
        <pc:chgData name="Vincent Porta (ICR Healthcare)" userId="39c0654d-c6dc-4366-bac8-418a7f3c2075" providerId="ADAL" clId="{8E6A99EB-32F7-4D7D-AA36-D1E9C1D3A687}" dt="2026-09-21T22:58:00.497" v="351"/>
        <pc:sldMkLst>
          <pc:docMk/>
          <pc:sldMk cId="3697904826" sldId="2147481218"/>
        </pc:sldMkLst>
      </pc:sldChg>
      <pc:sldChg chg="add del">
        <pc:chgData name="Vincent Porta (ICR Healthcare)" userId="39c0654d-c6dc-4366-bac8-418a7f3c2075" providerId="ADAL" clId="{8E6A99EB-32F7-4D7D-AA36-D1E9C1D3A687}" dt="2026-09-21T22:58:00.497" v="351"/>
        <pc:sldMkLst>
          <pc:docMk/>
          <pc:sldMk cId="3195591431" sldId="2147481220"/>
        </pc:sldMkLst>
      </pc:sldChg>
      <pc:sldChg chg="add del">
        <pc:chgData name="Vincent Porta (ICR Healthcare)" userId="39c0654d-c6dc-4366-bac8-418a7f3c2075" providerId="ADAL" clId="{8E6A99EB-32F7-4D7D-AA36-D1E9C1D3A687}" dt="2026-09-21T22:58:00.497" v="351"/>
        <pc:sldMkLst>
          <pc:docMk/>
          <pc:sldMk cId="3374815262" sldId="2147481221"/>
        </pc:sldMkLst>
      </pc:sldChg>
      <pc:sldChg chg="add del">
        <pc:chgData name="Vincent Porta (ICR Healthcare)" userId="39c0654d-c6dc-4366-bac8-418a7f3c2075" providerId="ADAL" clId="{8E6A99EB-32F7-4D7D-AA36-D1E9C1D3A687}" dt="2026-09-21T22:58:00.497" v="351"/>
        <pc:sldMkLst>
          <pc:docMk/>
          <pc:sldMk cId="4089470659" sldId="2147481223"/>
        </pc:sldMkLst>
      </pc:sldChg>
      <pc:sldChg chg="add del">
        <pc:chgData name="Vincent Porta (ICR Healthcare)" userId="39c0654d-c6dc-4366-bac8-418a7f3c2075" providerId="ADAL" clId="{8E6A99EB-32F7-4D7D-AA36-D1E9C1D3A687}" dt="2026-09-21T22:58:00.497" v="351"/>
        <pc:sldMkLst>
          <pc:docMk/>
          <pc:sldMk cId="125600965" sldId="2147481224"/>
        </pc:sldMkLst>
      </pc:sldChg>
      <pc:sldChg chg="add del">
        <pc:chgData name="Vincent Porta (ICR Healthcare)" userId="39c0654d-c6dc-4366-bac8-418a7f3c2075" providerId="ADAL" clId="{8E6A99EB-32F7-4D7D-AA36-D1E9C1D3A687}" dt="2026-09-21T22:58:00.497" v="351"/>
        <pc:sldMkLst>
          <pc:docMk/>
          <pc:sldMk cId="1155740384" sldId="2147481225"/>
        </pc:sldMkLst>
      </pc:sldChg>
      <pc:sldChg chg="add del">
        <pc:chgData name="Vincent Porta (ICR Healthcare)" userId="39c0654d-c6dc-4366-bac8-418a7f3c2075" providerId="ADAL" clId="{8E6A99EB-32F7-4D7D-AA36-D1E9C1D3A687}" dt="2026-09-21T22:58:00.497" v="351"/>
        <pc:sldMkLst>
          <pc:docMk/>
          <pc:sldMk cId="1752976628" sldId="2147481228"/>
        </pc:sldMkLst>
      </pc:sldChg>
      <pc:sldChg chg="add del">
        <pc:chgData name="Vincent Porta (ICR Healthcare)" userId="39c0654d-c6dc-4366-bac8-418a7f3c2075" providerId="ADAL" clId="{8E6A99EB-32F7-4D7D-AA36-D1E9C1D3A687}" dt="2026-09-21T22:58:00.497" v="351"/>
        <pc:sldMkLst>
          <pc:docMk/>
          <pc:sldMk cId="899038020" sldId="2147481238"/>
        </pc:sldMkLst>
      </pc:sldChg>
      <pc:sldChg chg="add del">
        <pc:chgData name="Vincent Porta (ICR Healthcare)" userId="39c0654d-c6dc-4366-bac8-418a7f3c2075" providerId="ADAL" clId="{8E6A99EB-32F7-4D7D-AA36-D1E9C1D3A687}" dt="2026-09-21T22:58:00.497" v="351"/>
        <pc:sldMkLst>
          <pc:docMk/>
          <pc:sldMk cId="3644352628" sldId="2147481242"/>
        </pc:sldMkLst>
      </pc:sldChg>
      <pc:sldChg chg="add del">
        <pc:chgData name="Vincent Porta (ICR Healthcare)" userId="39c0654d-c6dc-4366-bac8-418a7f3c2075" providerId="ADAL" clId="{8E6A99EB-32F7-4D7D-AA36-D1E9C1D3A687}" dt="2026-09-21T22:58:00.497" v="351"/>
        <pc:sldMkLst>
          <pc:docMk/>
          <pc:sldMk cId="1440256638" sldId="2147481244"/>
        </pc:sldMkLst>
      </pc:sldChg>
      <pc:sldChg chg="modSp add del mod">
        <pc:chgData name="Vincent Porta (ICR Healthcare)" userId="39c0654d-c6dc-4366-bac8-418a7f3c2075" providerId="ADAL" clId="{8E6A99EB-32F7-4D7D-AA36-D1E9C1D3A687}" dt="2026-09-21T22:58:00.497" v="351"/>
        <pc:sldMkLst>
          <pc:docMk/>
          <pc:sldMk cId="0" sldId="2147481245"/>
        </pc:sldMkLst>
        <pc:spChg chg="mod">
          <ac:chgData name="Vincent Porta (ICR Healthcare)" userId="39c0654d-c6dc-4366-bac8-418a7f3c2075" providerId="ADAL" clId="{8E6A99EB-32F7-4D7D-AA36-D1E9C1D3A687}" dt="2026-09-11T14:17:53.228" v="222" actId="207"/>
          <ac:spMkLst>
            <pc:docMk/>
            <pc:sldMk cId="0" sldId="2147481245"/>
            <ac:spMk id="28" creationId="{00000000-0000-0000-0000-000000000000}"/>
          </ac:spMkLst>
        </pc:spChg>
        <pc:spChg chg="mod">
          <ac:chgData name="Vincent Porta (ICR Healthcare)" userId="39c0654d-c6dc-4366-bac8-418a7f3c2075" providerId="ADAL" clId="{8E6A99EB-32F7-4D7D-AA36-D1E9C1D3A687}" dt="2026-09-11T14:18:03.857" v="252" actId="207"/>
          <ac:spMkLst>
            <pc:docMk/>
            <pc:sldMk cId="0" sldId="2147481245"/>
            <ac:spMk id="29" creationId="{00000000-0000-0000-0000-000000000000}"/>
          </ac:spMkLst>
        </pc:spChg>
        <pc:spChg chg="mod">
          <ac:chgData name="Vincent Porta (ICR Healthcare)" userId="39c0654d-c6dc-4366-bac8-418a7f3c2075" providerId="ADAL" clId="{8E6A99EB-32F7-4D7D-AA36-D1E9C1D3A687}" dt="2026-09-11T14:18:16.555" v="281" actId="20577"/>
          <ac:spMkLst>
            <pc:docMk/>
            <pc:sldMk cId="0" sldId="2147481245"/>
            <ac:spMk id="34" creationId="{00000000-0000-0000-0000-000000000000}"/>
          </ac:spMkLst>
        </pc:spChg>
        <pc:spChg chg="mod">
          <ac:chgData name="Vincent Porta (ICR Healthcare)" userId="39c0654d-c6dc-4366-bac8-418a7f3c2075" providerId="ADAL" clId="{8E6A99EB-32F7-4D7D-AA36-D1E9C1D3A687}" dt="2026-09-11T14:18:11.609" v="266" actId="20577"/>
          <ac:spMkLst>
            <pc:docMk/>
            <pc:sldMk cId="0" sldId="2147481245"/>
            <ac:spMk id="39" creationId="{00000000-0000-0000-0000-000000000000}"/>
          </ac:spMkLst>
        </pc:spChg>
      </pc:sldChg>
      <pc:sldChg chg="add del">
        <pc:chgData name="Vincent Porta (ICR Healthcare)" userId="39c0654d-c6dc-4366-bac8-418a7f3c2075" providerId="ADAL" clId="{8E6A99EB-32F7-4D7D-AA36-D1E9C1D3A687}" dt="2026-09-21T22:58:00.497" v="351"/>
        <pc:sldMkLst>
          <pc:docMk/>
          <pc:sldMk cId="0" sldId="2147481246"/>
        </pc:sldMkLst>
      </pc:sldChg>
      <pc:sldChg chg="add del">
        <pc:chgData name="Vincent Porta (ICR Healthcare)" userId="39c0654d-c6dc-4366-bac8-418a7f3c2075" providerId="ADAL" clId="{8E6A99EB-32F7-4D7D-AA36-D1E9C1D3A687}" dt="2026-09-21T22:58:00.497" v="351"/>
        <pc:sldMkLst>
          <pc:docMk/>
          <pc:sldMk cId="561294114" sldId="2147481247"/>
        </pc:sldMkLst>
      </pc:sldChg>
      <pc:sldChg chg="add del">
        <pc:chgData name="Vincent Porta (ICR Healthcare)" userId="39c0654d-c6dc-4366-bac8-418a7f3c2075" providerId="ADAL" clId="{8E6A99EB-32F7-4D7D-AA36-D1E9C1D3A687}" dt="2026-09-21T22:57:59.654" v="350" actId="47"/>
        <pc:sldMkLst>
          <pc:docMk/>
          <pc:sldMk cId="1429858029" sldId="2147481248"/>
        </pc:sldMkLst>
      </pc:sldChg>
      <pc:sldMasterChg chg="delSldLayout">
        <pc:chgData name="Vincent Porta (ICR Healthcare)" userId="39c0654d-c6dc-4366-bac8-418a7f3c2075" providerId="ADAL" clId="{8E6A99EB-32F7-4D7D-AA36-D1E9C1D3A687}" dt="2026-09-21T22:57:59.654" v="350" actId="47"/>
        <pc:sldMasterMkLst>
          <pc:docMk/>
          <pc:sldMasterMk cId="0" sldId="2147483648"/>
        </pc:sldMasterMkLst>
        <pc:sldLayoutChg chg="del">
          <pc:chgData name="Vincent Porta (ICR Healthcare)" userId="39c0654d-c6dc-4366-bac8-418a7f3c2075" providerId="ADAL" clId="{8E6A99EB-32F7-4D7D-AA36-D1E9C1D3A687}" dt="2026-09-21T22:57:59.654" v="350" actId="47"/>
          <pc:sldLayoutMkLst>
            <pc:docMk/>
            <pc:sldMasterMk cId="0" sldId="2147483648"/>
            <pc:sldLayoutMk cId="2359448216" sldId="2147483649"/>
          </pc:sldLayoutMkLst>
        </pc:sldLayoutChg>
        <pc:sldLayoutChg chg="del">
          <pc:chgData name="Vincent Porta (ICR Healthcare)" userId="39c0654d-c6dc-4366-bac8-418a7f3c2075" providerId="ADAL" clId="{8E6A99EB-32F7-4D7D-AA36-D1E9C1D3A687}" dt="2026-09-21T22:57:59.654" v="350" actId="47"/>
          <pc:sldLayoutMkLst>
            <pc:docMk/>
            <pc:sldMasterMk cId="0" sldId="2147483648"/>
            <pc:sldLayoutMk cId="323017475" sldId="2147483650"/>
          </pc:sldLayoutMkLst>
        </pc:sldLayoutChg>
      </pc:sldMasterChg>
    </pc:docChg>
  </pc:docChgLst>
  <pc:docChgLst>
    <pc:chgData name="Asher Dewhurst (ICR Healthcare)" userId="7627c539-1f80-4ef2-af5f-dd4757166fcc" providerId="ADAL" clId="{785D0379-852B-43CF-86FF-DE9C42A85F85}"/>
    <pc:docChg chg="custSel modSld">
      <pc:chgData name="Asher Dewhurst (ICR Healthcare)" userId="7627c539-1f80-4ef2-af5f-dd4757166fcc" providerId="ADAL" clId="{785D0379-852B-43CF-86FF-DE9C42A85F85}" dt="2026-09-11T15:57:27.464" v="157" actId="6549"/>
      <pc:docMkLst>
        <pc:docMk/>
      </pc:docMkLst>
      <pc:sldChg chg="modSp mod">
        <pc:chgData name="Asher Dewhurst (ICR Healthcare)" userId="7627c539-1f80-4ef2-af5f-dd4757166fcc" providerId="ADAL" clId="{785D0379-852B-43CF-86FF-DE9C42A85F85}" dt="2026-09-11T15:57:27.464" v="157" actId="6549"/>
        <pc:sldMkLst>
          <pc:docMk/>
          <pc:sldMk cId="2884787645" sldId="2147481197"/>
        </pc:sldMkLst>
        <pc:spChg chg="mod">
          <ac:chgData name="Asher Dewhurst (ICR Healthcare)" userId="7627c539-1f80-4ef2-af5f-dd4757166fcc" providerId="ADAL" clId="{785D0379-852B-43CF-86FF-DE9C42A85F85}" dt="2026-09-11T15:57:10.565" v="113" actId="115"/>
          <ac:spMkLst>
            <pc:docMk/>
            <pc:sldMk cId="2884787645" sldId="2147481197"/>
            <ac:spMk id="25" creationId="{DD66DCF3-37DF-553E-E423-83BB41D00652}"/>
          </ac:spMkLst>
        </pc:spChg>
        <pc:spChg chg="mod">
          <ac:chgData name="Asher Dewhurst (ICR Healthcare)" userId="7627c539-1f80-4ef2-af5f-dd4757166fcc" providerId="ADAL" clId="{785D0379-852B-43CF-86FF-DE9C42A85F85}" dt="2026-09-11T15:57:27.464" v="157" actId="6549"/>
          <ac:spMkLst>
            <pc:docMk/>
            <pc:sldMk cId="2884787645" sldId="2147481197"/>
            <ac:spMk id="104" creationId="{1A70B42C-863D-4324-66AA-E7D682E53A71}"/>
          </ac:spMkLst>
        </pc:spChg>
      </pc:sldChg>
      <pc:sldChg chg="modSp">
        <pc:chgData name="Asher Dewhurst (ICR Healthcare)" userId="7627c539-1f80-4ef2-af5f-dd4757166fcc" providerId="ADAL" clId="{785D0379-852B-43CF-86FF-DE9C42A85F85}" dt="2026-09-10T21:56:23.951" v="9"/>
        <pc:sldMkLst>
          <pc:docMk/>
          <pc:sldMk cId="899038020" sldId="2147481238"/>
        </pc:sldMkLst>
        <pc:graphicFrameChg chg="mod">
          <ac:chgData name="Asher Dewhurst (ICR Healthcare)" userId="7627c539-1f80-4ef2-af5f-dd4757166fcc" providerId="ADAL" clId="{785D0379-852B-43CF-86FF-DE9C42A85F85}" dt="2026-09-10T21:56:23.951" v="9"/>
          <ac:graphicFrameMkLst>
            <pc:docMk/>
            <pc:sldMk cId="899038020" sldId="2147481238"/>
            <ac:graphicFrameMk id="256" creationId="{50A7BA46-A660-FC83-FC72-E189A70781A0}"/>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13.xml.rels><?xml version="1.0" encoding="UTF-8" standalone="yes"?>
<Relationships xmlns="http://schemas.openxmlformats.org/package/2006/relationships"><Relationship Id="rId1" Type="http://schemas.openxmlformats.org/officeDocument/2006/relationships/oleObject" Target="file:///C:\Users\VPorta\Downloads\TOI_Investor_Presentation_Updated.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https://icrinc.sharepoint.com/sites/WestWicke/Files/Clients/The%20Oncology%20Institute/TOI%20Investor%20Presentation%20Backup.xlsx" TargetMode="Externa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Worksheet11.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7.xml.rels><?xml version="1.0" encoding="UTF-8" standalone="yes"?>
<Relationships xmlns="http://schemas.openxmlformats.org/package/2006/relationships"><Relationship Id="rId1" Type="http://schemas.openxmlformats.org/officeDocument/2006/relationships/oleObject" Target="https://icrinc.sharepoint.com/sites/WestWicke/Files/Clients/The%20Oncology%20Institute/TOI%20Investor%20Presentation%20Backup.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https://icrinc.sharepoint.com/sites/WestWicke/Files/Clients/The%20Oncology%20Institute/TOI%20Investor%20Presentation%20Backu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6485788113695E-2"/>
          <c:y val="7.5286595644694698E-2"/>
          <c:w val="0.96447028423772607"/>
          <c:h val="0.6"/>
        </c:manualLayout>
      </c:layout>
      <c:barChart>
        <c:barDir val="col"/>
        <c:grouping val="stacked"/>
        <c:varyColors val="0"/>
        <c:ser>
          <c:idx val="0"/>
          <c:order val="0"/>
          <c:tx>
            <c:strRef>
              <c:f>Sheet1!$B$1</c:f>
              <c:strCache>
                <c:ptCount val="1"/>
                <c:pt idx="0">
                  <c:v>Capitated Revenue</c:v>
                </c:pt>
              </c:strCache>
            </c:strRef>
          </c:tx>
          <c:spPr>
            <a:solidFill>
              <a:srgbClr val="001876"/>
            </a:solidFill>
            <a:effectLst/>
          </c:spPr>
          <c:invertIfNegative val="0"/>
          <c:cat>
            <c:strRef>
              <c:f>Sheet1!$A$2:$A$5</c:f>
              <c:strCache>
                <c:ptCount val="4"/>
                <c:pt idx="0">
                  <c:v>2023</c:v>
                </c:pt>
                <c:pt idx="1">
                  <c:v>2024</c:v>
                </c:pt>
                <c:pt idx="2">
                  <c:v>2025</c:v>
                </c:pt>
                <c:pt idx="3">
                  <c:v>2026E</c:v>
                </c:pt>
              </c:strCache>
            </c:strRef>
          </c:cat>
          <c:val>
            <c:numRef>
              <c:f>Sheet1!$B$2:$B$5</c:f>
              <c:numCache>
                <c:formatCode>General</c:formatCode>
                <c:ptCount val="4"/>
                <c:pt idx="0">
                  <c:v>70.400000000000006</c:v>
                </c:pt>
                <c:pt idx="1">
                  <c:v>68.7</c:v>
                </c:pt>
                <c:pt idx="2">
                  <c:v>80.5</c:v>
                </c:pt>
                <c:pt idx="3">
                  <c:v>0</c:v>
                </c:pt>
              </c:numCache>
            </c:numRef>
          </c:val>
          <c:extLst>
            <c:ext xmlns:c16="http://schemas.microsoft.com/office/drawing/2014/chart" uri="{C3380CC4-5D6E-409C-BE32-E72D297353CC}">
              <c16:uniqueId val="{00000000-B9FD-4A80-BCD1-A8647541B17C}"/>
            </c:ext>
          </c:extLst>
        </c:ser>
        <c:ser>
          <c:idx val="1"/>
          <c:order val="1"/>
          <c:tx>
            <c:strRef>
              <c:f>Sheet1!$C$1</c:f>
              <c:strCache>
                <c:ptCount val="1"/>
                <c:pt idx="0">
                  <c:v>FFS Revenue</c:v>
                </c:pt>
              </c:strCache>
            </c:strRef>
          </c:tx>
          <c:spPr>
            <a:solidFill>
              <a:srgbClr val="0D469D"/>
            </a:solidFill>
            <a:effectLst/>
          </c:spPr>
          <c:invertIfNegative val="0"/>
          <c:cat>
            <c:strRef>
              <c:f>Sheet1!$A$2:$A$5</c:f>
              <c:strCache>
                <c:ptCount val="4"/>
                <c:pt idx="0">
                  <c:v>2023</c:v>
                </c:pt>
                <c:pt idx="1">
                  <c:v>2024</c:v>
                </c:pt>
                <c:pt idx="2">
                  <c:v>2025</c:v>
                </c:pt>
                <c:pt idx="3">
                  <c:v>2026E</c:v>
                </c:pt>
              </c:strCache>
            </c:strRef>
          </c:cat>
          <c:val>
            <c:numRef>
              <c:f>Sheet1!$C$2:$C$5</c:f>
              <c:numCache>
                <c:formatCode>General</c:formatCode>
                <c:ptCount val="4"/>
                <c:pt idx="0">
                  <c:v>143.1</c:v>
                </c:pt>
                <c:pt idx="1">
                  <c:v>136.19999999999999</c:v>
                </c:pt>
                <c:pt idx="2">
                  <c:v>148.5</c:v>
                </c:pt>
                <c:pt idx="3">
                  <c:v>0</c:v>
                </c:pt>
              </c:numCache>
            </c:numRef>
          </c:val>
          <c:extLst>
            <c:ext xmlns:c16="http://schemas.microsoft.com/office/drawing/2014/chart" uri="{C3380CC4-5D6E-409C-BE32-E72D297353CC}">
              <c16:uniqueId val="{00000001-B9FD-4A80-BCD1-A8647541B17C}"/>
            </c:ext>
          </c:extLst>
        </c:ser>
        <c:ser>
          <c:idx val="2"/>
          <c:order val="2"/>
          <c:tx>
            <c:strRef>
              <c:f>Sheet1!$D$1</c:f>
              <c:strCache>
                <c:ptCount val="1"/>
                <c:pt idx="0">
                  <c:v>Specialty Pharmacy</c:v>
                </c:pt>
              </c:strCache>
            </c:strRef>
          </c:tx>
          <c:spPr>
            <a:solidFill>
              <a:srgbClr val="1F6BC4"/>
            </a:solidFill>
            <a:effectLst/>
          </c:spPr>
          <c:invertIfNegative val="0"/>
          <c:cat>
            <c:strRef>
              <c:f>Sheet1!$A$2:$A$5</c:f>
              <c:strCache>
                <c:ptCount val="4"/>
                <c:pt idx="0">
                  <c:v>2023</c:v>
                </c:pt>
                <c:pt idx="1">
                  <c:v>2024</c:v>
                </c:pt>
                <c:pt idx="2">
                  <c:v>2025</c:v>
                </c:pt>
                <c:pt idx="3">
                  <c:v>2026E</c:v>
                </c:pt>
              </c:strCache>
            </c:strRef>
          </c:cat>
          <c:val>
            <c:numRef>
              <c:f>Sheet1!$D$2:$D$5</c:f>
              <c:numCache>
                <c:formatCode>General</c:formatCode>
                <c:ptCount val="4"/>
                <c:pt idx="0">
                  <c:v>103.8</c:v>
                </c:pt>
                <c:pt idx="1">
                  <c:v>179.9</c:v>
                </c:pt>
                <c:pt idx="2">
                  <c:v>269.2</c:v>
                </c:pt>
                <c:pt idx="3">
                  <c:v>0</c:v>
                </c:pt>
              </c:numCache>
            </c:numRef>
          </c:val>
          <c:extLst>
            <c:ext xmlns:c16="http://schemas.microsoft.com/office/drawing/2014/chart" uri="{C3380CC4-5D6E-409C-BE32-E72D297353CC}">
              <c16:uniqueId val="{00000002-B9FD-4A80-BCD1-A8647541B17C}"/>
            </c:ext>
          </c:extLst>
        </c:ser>
        <c:ser>
          <c:idx val="3"/>
          <c:order val="3"/>
          <c:tx>
            <c:strRef>
              <c:f>Sheet1!$E$1</c:f>
              <c:strCache>
                <c:ptCount val="1"/>
                <c:pt idx="0">
                  <c:v>Clinical Trials &amp; Other</c:v>
                </c:pt>
              </c:strCache>
            </c:strRef>
          </c:tx>
          <c:spPr>
            <a:solidFill>
              <a:srgbClr val="CADCFC"/>
            </a:solidFill>
            <a:effectLst/>
          </c:spPr>
          <c:invertIfNegative val="0"/>
          <c:cat>
            <c:strRef>
              <c:f>Sheet1!$A$2:$A$5</c:f>
              <c:strCache>
                <c:ptCount val="4"/>
                <c:pt idx="0">
                  <c:v>2023</c:v>
                </c:pt>
                <c:pt idx="1">
                  <c:v>2024</c:v>
                </c:pt>
                <c:pt idx="2">
                  <c:v>2025</c:v>
                </c:pt>
                <c:pt idx="3">
                  <c:v>2026E</c:v>
                </c:pt>
              </c:strCache>
            </c:strRef>
          </c:cat>
          <c:val>
            <c:numRef>
              <c:f>Sheet1!$E$2:$E$5</c:f>
              <c:numCache>
                <c:formatCode>General</c:formatCode>
                <c:ptCount val="4"/>
                <c:pt idx="0">
                  <c:v>6.9</c:v>
                </c:pt>
                <c:pt idx="1">
                  <c:v>8.6</c:v>
                </c:pt>
                <c:pt idx="2">
                  <c:v>4.5999999999999996</c:v>
                </c:pt>
                <c:pt idx="3">
                  <c:v>0</c:v>
                </c:pt>
              </c:numCache>
            </c:numRef>
          </c:val>
          <c:extLst>
            <c:ext xmlns:c16="http://schemas.microsoft.com/office/drawing/2014/chart" uri="{C3380CC4-5D6E-409C-BE32-E72D297353CC}">
              <c16:uniqueId val="{00000003-B9FD-4A80-BCD1-A8647541B17C}"/>
            </c:ext>
          </c:extLst>
        </c:ser>
        <c:ser>
          <c:idx val="4"/>
          <c:order val="4"/>
          <c:tx>
            <c:strRef>
              <c:f>Sheet1!$G$1</c:f>
              <c:strCache>
                <c:ptCount val="1"/>
                <c:pt idx="0">
                  <c:v>FY26E Guidance (Midpoint)</c:v>
                </c:pt>
              </c:strCache>
            </c:strRef>
          </c:tx>
          <c:spPr>
            <a:solidFill>
              <a:schemeClr val="tx2">
                <a:alpha val="70000"/>
              </a:schemeClr>
            </a:solidFill>
            <a:ln w="22225">
              <a:noFill/>
              <a:prstDash val="dash"/>
            </a:ln>
            <a:effectLst/>
          </c:spPr>
          <c:invertIfNegative val="0"/>
          <c:dPt>
            <c:idx val="3"/>
            <c:invertIfNegative val="0"/>
            <c:bubble3D val="0"/>
            <c:spPr>
              <a:pattFill prst="wdUpDiag">
                <a:fgClr>
                  <a:schemeClr val="tx2"/>
                </a:fgClr>
                <a:bgClr>
                  <a:srgbClr val="8BA4FF"/>
                </a:bgClr>
              </a:pattFill>
              <a:ln w="22225">
                <a:noFill/>
                <a:prstDash val="dash"/>
              </a:ln>
              <a:effectLst/>
            </c:spPr>
            <c:extLst>
              <c:ext xmlns:c16="http://schemas.microsoft.com/office/drawing/2014/chart" uri="{C3380CC4-5D6E-409C-BE32-E72D297353CC}">
                <c16:uniqueId val="{00000000-E5F5-4454-BF4D-7C5E0AABC0DC}"/>
              </c:ext>
            </c:extLst>
          </c:dPt>
          <c:cat>
            <c:strRef>
              <c:f>Sheet1!$A$2:$A$5</c:f>
              <c:strCache>
                <c:ptCount val="4"/>
                <c:pt idx="0">
                  <c:v>2023</c:v>
                </c:pt>
                <c:pt idx="1">
                  <c:v>2024</c:v>
                </c:pt>
                <c:pt idx="2">
                  <c:v>2025</c:v>
                </c:pt>
                <c:pt idx="3">
                  <c:v>2026E</c:v>
                </c:pt>
              </c:strCache>
            </c:strRef>
          </c:cat>
          <c:val>
            <c:numRef>
              <c:f>Sheet1!$G$2:$G$5</c:f>
              <c:numCache>
                <c:formatCode>General</c:formatCode>
                <c:ptCount val="4"/>
                <c:pt idx="0">
                  <c:v>0</c:v>
                </c:pt>
                <c:pt idx="1">
                  <c:v>0</c:v>
                </c:pt>
                <c:pt idx="2">
                  <c:v>0</c:v>
                </c:pt>
                <c:pt idx="3">
                  <c:v>660</c:v>
                </c:pt>
              </c:numCache>
            </c:numRef>
          </c:val>
          <c:extLst>
            <c:ext xmlns:c16="http://schemas.microsoft.com/office/drawing/2014/chart" uri="{C3380CC4-5D6E-409C-BE32-E72D297353CC}">
              <c16:uniqueId val="{00000004-B9FD-4A80-BCD1-A8647541B17C}"/>
            </c:ext>
          </c:extLst>
        </c:ser>
        <c:dLbls>
          <c:showLegendKey val="0"/>
          <c:showVal val="0"/>
          <c:showCatName val="0"/>
          <c:showSerName val="0"/>
          <c:showPercent val="0"/>
          <c:showBubbleSize val="0"/>
        </c:dLbls>
        <c:gapWidth val="45"/>
        <c:overlap val="100"/>
        <c:axId val="2094734554"/>
        <c:axId val="2094734552"/>
      </c:barChart>
      <c:lineChart>
        <c:grouping val="standard"/>
        <c:varyColors val="0"/>
        <c:ser>
          <c:idx val="5"/>
          <c:order val="5"/>
          <c:tx>
            <c:strRef>
              <c:f>Sheet1!$F$1</c:f>
              <c:strCache>
                <c:ptCount val="1"/>
                <c:pt idx="0">
                  <c:v>Total</c:v>
                </c:pt>
              </c:strCache>
            </c:strRef>
          </c:tx>
          <c:spPr>
            <a:ln>
              <a:noFill/>
            </a:ln>
            <a:effectLst/>
          </c:spPr>
          <c:marker>
            <c:symbol val="none"/>
          </c:marker>
          <c:dLbls>
            <c:dLbl>
              <c:idx val="0"/>
              <c:layout>
                <c:manualLayout>
                  <c:x val="-6.1583114432024633E-2"/>
                  <c:y val="-0.1454518375011762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9FD-4A80-BCD1-A8647541B17C}"/>
                </c:ext>
              </c:extLst>
            </c:dLbl>
            <c:dLbl>
              <c:idx val="1"/>
              <c:layout>
                <c:manualLayout>
                  <c:x val="-5.6443578736219115E-2"/>
                  <c:y val="-6.47825888674462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9FD-4A80-BCD1-A8647541B17C}"/>
                </c:ext>
              </c:extLst>
            </c:dLbl>
            <c:dLbl>
              <c:idx val="2"/>
              <c:layout>
                <c:manualLayout>
                  <c:x val="-5.9087200683155087E-2"/>
                  <c:y val="-7.6979872086988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9FD-4A80-BCD1-A8647541B17C}"/>
                </c:ext>
              </c:extLst>
            </c:dLbl>
            <c:dLbl>
              <c:idx val="3"/>
              <c:layout>
                <c:manualLayout>
                  <c:x val="-6.1683951887088938E-2"/>
                  <c:y val="-7.9617450156470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9FD-4A80-BCD1-A8647541B17C}"/>
                </c:ext>
              </c:extLst>
            </c:dLbl>
            <c:numFmt formatCode="&quot;$&quot;#,##0&quot;M&quot;" sourceLinked="0"/>
            <c:spPr>
              <a:noFill/>
              <a:ln>
                <a:noFill/>
              </a:ln>
              <a:effectLst/>
            </c:spPr>
            <c:txPr>
              <a:bodyPr/>
              <a:lstStyle/>
              <a:p>
                <a:pPr>
                  <a:defRPr sz="1000" b="1" i="0" u="none" strike="noStrike">
                    <a:solidFill>
                      <a:srgbClr val="FFFFFF"/>
                    </a:solidFill>
                    <a:latin typeface="Poppins" panose="00000500000000000000" pitchFamily="2" charset="0"/>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2026E</c:v>
                </c:pt>
              </c:strCache>
            </c:strRef>
          </c:cat>
          <c:val>
            <c:numRef>
              <c:f>Sheet1!$F$2:$F$5</c:f>
              <c:numCache>
                <c:formatCode>General</c:formatCode>
                <c:ptCount val="4"/>
                <c:pt idx="0">
                  <c:v>324</c:v>
                </c:pt>
                <c:pt idx="1">
                  <c:v>393</c:v>
                </c:pt>
                <c:pt idx="2">
                  <c:v>503</c:v>
                </c:pt>
                <c:pt idx="3">
                  <c:v>660</c:v>
                </c:pt>
              </c:numCache>
            </c:numRef>
          </c:val>
          <c:smooth val="0"/>
          <c:extLst>
            <c:ext xmlns:c16="http://schemas.microsoft.com/office/drawing/2014/chart" uri="{C3380CC4-5D6E-409C-BE32-E72D297353CC}">
              <c16:uniqueId val="{00000009-B9FD-4A80-BCD1-A8647541B17C}"/>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none"/>
        <c:minorTickMark val="none"/>
        <c:tickLblPos val="low"/>
        <c:spPr>
          <a:ln w="12700" cap="flat">
            <a:noFill/>
            <a:prstDash val="solid"/>
            <a:round/>
          </a:ln>
        </c:spPr>
        <c:txPr>
          <a:bodyPr/>
          <a:lstStyle/>
          <a:p>
            <a:pPr>
              <a:defRPr sz="1100" b="1" i="0" u="none" strike="noStrike">
                <a:solidFill>
                  <a:srgbClr val="FFFFFF"/>
                </a:solidFill>
                <a:latin typeface="Poppins" panose="00000500000000000000" pitchFamily="2" charset="0"/>
                <a:cs typeface="Poppins" panose="00000500000000000000" pitchFamily="2" charset="0"/>
              </a:defRPr>
            </a:pPr>
            <a:endParaRPr lang="en-US"/>
          </a:p>
        </c:txPr>
        <c:crossAx val="2094734552"/>
        <c:crosses val="autoZero"/>
        <c:auto val="1"/>
        <c:lblAlgn val="ctr"/>
        <c:lblOffset val="100"/>
        <c:noMultiLvlLbl val="1"/>
      </c:catAx>
      <c:valAx>
        <c:axId val="2094734552"/>
        <c:scaling>
          <c:orientation val="minMax"/>
          <c:max val="780"/>
          <c:min val="0"/>
        </c:scaling>
        <c:delete val="1"/>
        <c:axPos val="l"/>
        <c:numFmt formatCode="General" sourceLinked="0"/>
        <c:majorTickMark val="out"/>
        <c:minorTickMark val="none"/>
        <c:tickLblPos val="nextTo"/>
        <c:crossAx val="2094734554"/>
        <c:crosses val="autoZero"/>
        <c:crossBetween val="between"/>
      </c:valAx>
      <c:spPr>
        <a:solidFill>
          <a:srgbClr val="FFFFFF">
            <a:alpha val="0"/>
          </a:srgbClr>
        </a:solidFill>
        <a:ln>
          <a:noFill/>
        </a:ln>
        <a:effectLst/>
      </c:spPr>
    </c:plotArea>
    <c:legend>
      <c:legendPos val="b"/>
      <c:legendEntry>
        <c:idx val="4"/>
        <c:delete val="1"/>
      </c:legendEntry>
      <c:legendEntry>
        <c:idx val="5"/>
        <c:delete val="1"/>
      </c:legendEntry>
      <c:layout>
        <c:manualLayout>
          <c:xMode val="edge"/>
          <c:yMode val="edge"/>
          <c:x val="0.02"/>
          <c:y val="0.84806426556559422"/>
          <c:w val="0.97"/>
          <c:h val="0.14193525932620818"/>
        </c:manualLayout>
      </c:layout>
      <c:overlay val="0"/>
      <c:txPr>
        <a:bodyPr/>
        <a:lstStyle/>
        <a:p>
          <a:pPr>
            <a:defRPr sz="700" b="1">
              <a:solidFill>
                <a:srgbClr val="FFFFFF"/>
              </a:solidFill>
              <a:latin typeface="Poppins"/>
              <a:cs typeface="Poppins"/>
            </a:defRPr>
          </a:pPr>
          <a:endParaRPr lang="en-US"/>
        </a:p>
      </c:txPr>
    </c:legend>
    <c:plotVisOnly val="1"/>
    <c:dispBlanksAs val="span"/>
    <c:showDLblsOverMax val="1"/>
  </c:chart>
  <c:spPr>
    <a:solidFill>
      <a:srgbClr val="FFFFFF">
        <a:alpha val="0"/>
      </a:srgbClr>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784896439529578E-2"/>
          <c:y val="0.15466873042841628"/>
          <c:w val="0.91321011074253189"/>
          <c:h val="0.76438419391933021"/>
        </c:manualLayout>
      </c:layout>
      <c:barChart>
        <c:barDir val="col"/>
        <c:grouping val="stacked"/>
        <c:varyColors val="0"/>
        <c:ser>
          <c:idx val="0"/>
          <c:order val="0"/>
          <c:tx>
            <c:strRef>
              <c:f>Sheet1!$B$1</c:f>
              <c:strCache>
                <c:ptCount val="1"/>
                <c:pt idx="0">
                  <c:v>CA</c:v>
                </c:pt>
              </c:strCache>
            </c:strRef>
          </c:tx>
          <c:spPr>
            <a:solidFill>
              <a:srgbClr val="0D469D"/>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2024</c:v>
                </c:pt>
                <c:pt idx="1">
                  <c:v>2025</c:v>
                </c:pt>
              </c:numCache>
            </c:numRef>
          </c:cat>
          <c:val>
            <c:numRef>
              <c:f>Sheet1!$B$2:$B$3</c:f>
              <c:numCache>
                <c:formatCode>#,##0_);\(#,##0\)</c:formatCode>
                <c:ptCount val="2"/>
                <c:pt idx="0">
                  <c:v>1813</c:v>
                </c:pt>
                <c:pt idx="1">
                  <c:v>1765</c:v>
                </c:pt>
              </c:numCache>
            </c:numRef>
          </c:val>
          <c:extLst>
            <c:ext xmlns:c16="http://schemas.microsoft.com/office/drawing/2014/chart" uri="{C3380CC4-5D6E-409C-BE32-E72D297353CC}">
              <c16:uniqueId val="{00000000-5F0E-4836-A777-2BDE1A418023}"/>
            </c:ext>
          </c:extLst>
        </c:ser>
        <c:ser>
          <c:idx val="1"/>
          <c:order val="1"/>
          <c:tx>
            <c:strRef>
              <c:f>Sheet1!$C$1</c:f>
              <c:strCache>
                <c:ptCount val="1"/>
                <c:pt idx="0">
                  <c:v>Non-CA</c:v>
                </c:pt>
              </c:strCache>
            </c:strRef>
          </c:tx>
          <c:spPr>
            <a:solidFill>
              <a:srgbClr val="F2A765"/>
            </a:solidFill>
            <a:ln>
              <a:noFill/>
            </a:ln>
            <a:effectLst/>
          </c:spPr>
          <c:invertIfNegative val="0"/>
          <c:dLbls>
            <c:spPr>
              <a:solidFill>
                <a:srgbClr val="F2A765"/>
              </a:solidFill>
              <a:ln>
                <a:noFill/>
              </a:ln>
              <a:effectLst/>
            </c:spPr>
            <c:txPr>
              <a:bodyPr rot="0" spcFirstLastPara="1" vertOverflow="ellipsis" vert="horz" wrap="square" anchor="ctr" anchorCtr="1"/>
              <a:lstStyle/>
              <a:p>
                <a:pPr>
                  <a:defRPr sz="800" b="0"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2024</c:v>
                </c:pt>
                <c:pt idx="1">
                  <c:v>2025</c:v>
                </c:pt>
              </c:numCache>
            </c:numRef>
          </c:cat>
          <c:val>
            <c:numRef>
              <c:f>Sheet1!$C$2:$C$3</c:f>
              <c:numCache>
                <c:formatCode>#,##0_);\(#,##0\)</c:formatCode>
                <c:ptCount val="2"/>
                <c:pt idx="0">
                  <c:v>67</c:v>
                </c:pt>
                <c:pt idx="1">
                  <c:v>249</c:v>
                </c:pt>
              </c:numCache>
            </c:numRef>
          </c:val>
          <c:extLst>
            <c:ext xmlns:c16="http://schemas.microsoft.com/office/drawing/2014/chart" uri="{C3380CC4-5D6E-409C-BE32-E72D297353CC}">
              <c16:uniqueId val="{00000001-5F0E-4836-A777-2BDE1A418023}"/>
            </c:ext>
          </c:extLst>
        </c:ser>
        <c:ser>
          <c:idx val="2"/>
          <c:order val="2"/>
          <c:tx>
            <c:strRef>
              <c:f>Sheet1!$D$1</c:f>
              <c:strCache>
                <c:ptCount val="1"/>
                <c:pt idx="0">
                  <c:v>Column1</c:v>
                </c:pt>
              </c:strCache>
            </c:strRef>
          </c:tx>
          <c:spPr>
            <a:solidFill>
              <a:schemeClr val="bg1"/>
            </a:solidFill>
            <a:ln>
              <a:no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Sheet1!$A$2:$A$3</c:f>
              <c:numCache>
                <c:formatCode>General</c:formatCode>
                <c:ptCount val="2"/>
                <c:pt idx="0">
                  <c:v>2024</c:v>
                </c:pt>
                <c:pt idx="1">
                  <c:v>2025</c:v>
                </c:pt>
              </c:numCache>
            </c:numRef>
          </c:cat>
          <c:val>
            <c:numRef>
              <c:f>Sheet1!$D$2:$D$3</c:f>
              <c:numCache>
                <c:formatCode>#,##0_);\(#,##0\)</c:formatCode>
                <c:ptCount val="2"/>
                <c:pt idx="0">
                  <c:v>1880</c:v>
                </c:pt>
                <c:pt idx="1">
                  <c:v>2015</c:v>
                </c:pt>
              </c:numCache>
            </c:numRef>
          </c:val>
          <c:extLst>
            <c:ext xmlns:c16="http://schemas.microsoft.com/office/drawing/2014/chart" uri="{C3380CC4-5D6E-409C-BE32-E72D297353CC}">
              <c16:uniqueId val="{00000002-5F0E-4836-A777-2BDE1A418023}"/>
            </c:ext>
          </c:extLst>
        </c:ser>
        <c:dLbls>
          <c:showLegendKey val="0"/>
          <c:showVal val="0"/>
          <c:showCatName val="0"/>
          <c:showSerName val="0"/>
          <c:showPercent val="0"/>
          <c:showBubbleSize val="0"/>
        </c:dLbls>
        <c:gapWidth val="100"/>
        <c:overlap val="100"/>
        <c:axId val="170337823"/>
        <c:axId val="170347423"/>
      </c:barChart>
      <c:catAx>
        <c:axId val="170337823"/>
        <c:scaling>
          <c:orientation val="minMax"/>
        </c:scaling>
        <c:delete val="0"/>
        <c:axPos val="b"/>
        <c:numFmt formatCode="General" sourceLinked="1"/>
        <c:majorTickMark val="none"/>
        <c:minorTickMark val="none"/>
        <c:tickLblPos val="nextTo"/>
        <c:spPr>
          <a:noFill/>
          <a:ln w="6350" cap="flat" cmpd="sng" algn="ctr">
            <a:solidFill>
              <a:srgbClr val="001876"/>
            </a:solidFill>
            <a:round/>
          </a:ln>
          <a:effectLst/>
        </c:spPr>
        <c:txPr>
          <a:bodyPr rot="-60000000" spcFirstLastPara="1" vertOverflow="ellipsis" vert="horz" wrap="square" anchor="ctr" anchorCtr="1"/>
          <a:lstStyle/>
          <a:p>
            <a:pPr>
              <a:defRPr sz="800" b="0"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crossAx val="170347423"/>
        <c:crosses val="autoZero"/>
        <c:auto val="1"/>
        <c:lblAlgn val="ctr"/>
        <c:lblOffset val="100"/>
        <c:noMultiLvlLbl val="0"/>
      </c:catAx>
      <c:valAx>
        <c:axId val="170347423"/>
        <c:scaling>
          <c:orientation val="minMax"/>
          <c:max val="2800"/>
        </c:scaling>
        <c:delete val="0"/>
        <c:axPos val="l"/>
        <c:numFmt formatCode="#,##0_);\(#,##0\)"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7033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Poppins" panose="00000500000000000000" pitchFamily="2" charset="0"/>
          <a:cs typeface="Poppins" panose="00000500000000000000"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394944628734042E-2"/>
          <c:y val="0.34158665610911937"/>
          <c:w val="0.91321011074253189"/>
          <c:h val="0.45272416644434105"/>
        </c:manualLayout>
      </c:layout>
      <c:barChart>
        <c:barDir val="col"/>
        <c:grouping val="stacked"/>
        <c:varyColors val="0"/>
        <c:ser>
          <c:idx val="0"/>
          <c:order val="0"/>
          <c:tx>
            <c:strRef>
              <c:f>Sheet1!$B$1</c:f>
              <c:strCache>
                <c:ptCount val="1"/>
                <c:pt idx="0">
                  <c:v>CA</c:v>
                </c:pt>
              </c:strCache>
            </c:strRef>
          </c:tx>
          <c:spPr>
            <a:solidFill>
              <a:srgbClr val="0D469D"/>
            </a:solidFill>
            <a:ln>
              <a:noFill/>
            </a:ln>
            <a:effectLst/>
          </c:spPr>
          <c:invertIfNegative val="0"/>
          <c:dLbls>
            <c:dLbl>
              <c:idx val="0"/>
              <c:layout>
                <c:manualLayout>
                  <c:x val="-2.3898931981193236E-3"/>
                  <c:y val="1.01065967428108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CC-4457-B0F9-832F8E4BD376}"/>
                </c:ext>
              </c:extLst>
            </c:dLbl>
            <c:dLbl>
              <c:idx val="1"/>
              <c:layout>
                <c:manualLayout>
                  <c:x val="-8.7628404973563309E-17"/>
                  <c:y val="1.5159895114216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ECC-4457-B0F9-832F8E4BD376}"/>
                </c:ext>
              </c:extLst>
            </c:dLbl>
            <c:numFmt formatCode="&quot;$&quot;#,##0" sourceLinked="0"/>
            <c:spPr>
              <a:noFill/>
              <a:ln>
                <a:noFill/>
              </a:ln>
              <a:effectLst/>
            </c:spPr>
            <c:txPr>
              <a:bodyPr rot="0" spcFirstLastPara="1" vertOverflow="ellipsis" vert="horz" wrap="square" anchor="ctr" anchorCtr="1"/>
              <a:lstStyle/>
              <a:p>
                <a:pPr>
                  <a:defRPr sz="800" b="0" i="0" u="none" strike="noStrike" kern="1200" baseline="0">
                    <a:solidFill>
                      <a:schemeClr val="bg1"/>
                    </a:solidFill>
                    <a:latin typeface="Poppins" panose="00000500000000000000" pitchFamily="2"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2024</c:v>
                </c:pt>
                <c:pt idx="1">
                  <c:v>2025</c:v>
                </c:pt>
              </c:strCache>
            </c:strRef>
          </c:cat>
          <c:val>
            <c:numRef>
              <c:f>Sheet1!$B$2:$B$4</c:f>
              <c:numCache>
                <c:formatCode>#,##0_);\(#,##0\)</c:formatCode>
                <c:ptCount val="2"/>
                <c:pt idx="0">
                  <c:v>315</c:v>
                </c:pt>
                <c:pt idx="1">
                  <c:v>391</c:v>
                </c:pt>
              </c:numCache>
            </c:numRef>
          </c:val>
          <c:extLst>
            <c:ext xmlns:c16="http://schemas.microsoft.com/office/drawing/2014/chart" uri="{C3380CC4-5D6E-409C-BE32-E72D297353CC}">
              <c16:uniqueId val="{00000002-7ECC-4457-B0F9-832F8E4BD376}"/>
            </c:ext>
          </c:extLst>
        </c:ser>
        <c:ser>
          <c:idx val="1"/>
          <c:order val="1"/>
          <c:tx>
            <c:strRef>
              <c:f>Sheet1!$C$1</c:f>
              <c:strCache>
                <c:ptCount val="1"/>
                <c:pt idx="0">
                  <c:v>Non-CA</c:v>
                </c:pt>
              </c:strCache>
            </c:strRef>
          </c:tx>
          <c:spPr>
            <a:solidFill>
              <a:srgbClr val="F2A765"/>
            </a:solidFill>
            <a:ln>
              <a:noFill/>
            </a:ln>
            <a:effectLst/>
          </c:spPr>
          <c:invertIfNegative val="0"/>
          <c:dLbls>
            <c:numFmt formatCode="&quot;$&quot;#,##0" sourceLinked="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2024</c:v>
                </c:pt>
                <c:pt idx="1">
                  <c:v>2025</c:v>
                </c:pt>
              </c:strCache>
            </c:strRef>
          </c:cat>
          <c:val>
            <c:numRef>
              <c:f>Sheet1!$C$2:$C$4</c:f>
              <c:numCache>
                <c:formatCode>#,##0_);\(#,##0\)</c:formatCode>
                <c:ptCount val="2"/>
                <c:pt idx="0">
                  <c:v>78</c:v>
                </c:pt>
                <c:pt idx="1">
                  <c:v>112</c:v>
                </c:pt>
              </c:numCache>
            </c:numRef>
          </c:val>
          <c:extLst>
            <c:ext xmlns:c16="http://schemas.microsoft.com/office/drawing/2014/chart" uri="{C3380CC4-5D6E-409C-BE32-E72D297353CC}">
              <c16:uniqueId val="{00000003-7ECC-4457-B0F9-832F8E4BD376}"/>
            </c:ext>
          </c:extLst>
        </c:ser>
        <c:ser>
          <c:idx val="2"/>
          <c:order val="2"/>
          <c:tx>
            <c:strRef>
              <c:f>Sheet1!$D$1</c:f>
              <c:strCache>
                <c:ptCount val="1"/>
                <c:pt idx="0">
                  <c:v>Column1</c:v>
                </c:pt>
              </c:strCache>
            </c:strRef>
          </c:tx>
          <c:spPr>
            <a:solidFill>
              <a:schemeClr val="bg1"/>
            </a:solidFill>
            <a:ln>
              <a:noFill/>
            </a:ln>
            <a:effectLst/>
          </c:spPr>
          <c:invertIfNegative val="0"/>
          <c:dLbls>
            <c:numFmt formatCode="&quot;$&quot;#,##0" sourceLinked="0"/>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2024</c:v>
                </c:pt>
                <c:pt idx="1">
                  <c:v>2025</c:v>
                </c:pt>
              </c:strCache>
            </c:strRef>
          </c:cat>
          <c:val>
            <c:numRef>
              <c:f>Sheet1!$D$2:$D$4</c:f>
              <c:numCache>
                <c:formatCode>#,##0_);\(#,##0\)</c:formatCode>
                <c:ptCount val="2"/>
                <c:pt idx="0">
                  <c:v>393.41300000000001</c:v>
                </c:pt>
                <c:pt idx="1">
                  <c:v>503</c:v>
                </c:pt>
              </c:numCache>
            </c:numRef>
          </c:val>
          <c:extLst>
            <c:ext xmlns:c16="http://schemas.microsoft.com/office/drawing/2014/chart" uri="{C3380CC4-5D6E-409C-BE32-E72D297353CC}">
              <c16:uniqueId val="{00000004-7ECC-4457-B0F9-832F8E4BD376}"/>
            </c:ext>
          </c:extLst>
        </c:ser>
        <c:dLbls>
          <c:showLegendKey val="0"/>
          <c:showVal val="0"/>
          <c:showCatName val="0"/>
          <c:showSerName val="0"/>
          <c:showPercent val="0"/>
          <c:showBubbleSize val="0"/>
        </c:dLbls>
        <c:gapWidth val="100"/>
        <c:overlap val="100"/>
        <c:axId val="170337823"/>
        <c:axId val="170347423"/>
      </c:barChart>
      <c:catAx>
        <c:axId val="170337823"/>
        <c:scaling>
          <c:orientation val="minMax"/>
        </c:scaling>
        <c:delete val="0"/>
        <c:axPos val="b"/>
        <c:numFmt formatCode="General" sourceLinked="1"/>
        <c:majorTickMark val="none"/>
        <c:minorTickMark val="none"/>
        <c:tickLblPos val="nextTo"/>
        <c:spPr>
          <a:noFill/>
          <a:ln w="6350" cap="flat" cmpd="sng" algn="ctr">
            <a:solidFill>
              <a:srgbClr val="001876"/>
            </a:solidFill>
            <a:round/>
          </a:ln>
          <a:effectLst/>
        </c:spPr>
        <c:txPr>
          <a:bodyPr rot="-60000000" spcFirstLastPara="1" vertOverflow="ellipsis" vert="horz" wrap="square" anchor="ctr" anchorCtr="1"/>
          <a:lstStyle/>
          <a:p>
            <a:pPr>
              <a:defRPr sz="800" b="0" i="0" u="none" strike="noStrike" kern="1200" baseline="0">
                <a:solidFill>
                  <a:schemeClr val="tx1"/>
                </a:solidFill>
                <a:latin typeface="Poppins" panose="00000500000000000000" pitchFamily="2" charset="0"/>
                <a:ea typeface="+mn-ea"/>
                <a:cs typeface="Poppins" panose="00000500000000000000" pitchFamily="2" charset="0"/>
              </a:defRPr>
            </a:pPr>
            <a:endParaRPr lang="en-US"/>
          </a:p>
        </c:txPr>
        <c:crossAx val="170347423"/>
        <c:crosses val="autoZero"/>
        <c:auto val="1"/>
        <c:lblAlgn val="ctr"/>
        <c:lblOffset val="100"/>
        <c:noMultiLvlLbl val="0"/>
      </c:catAx>
      <c:valAx>
        <c:axId val="170347423"/>
        <c:scaling>
          <c:orientation val="minMax"/>
          <c:max val="600"/>
          <c:min val="100"/>
        </c:scaling>
        <c:delete val="0"/>
        <c:axPos val="l"/>
        <c:numFmt formatCode="#,##0_);\(#,##0\)" sourceLinked="1"/>
        <c:majorTickMark val="out"/>
        <c:minorTickMark val="none"/>
        <c:tickLblPos val="none"/>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703378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Poppins" panose="00000500000000000000" pitchFamily="2" charset="0"/>
          <a:cs typeface="Poppins" panose="00000500000000000000" pitchFamily="2"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Revenue</c:v>
                </c:pt>
              </c:strCache>
            </c:strRef>
          </c:tx>
          <c:spPr>
            <a:solidFill>
              <a:srgbClr val="718FFF"/>
            </a:solidFill>
            <a:effectLst/>
          </c:spPr>
          <c:invertIfNegative val="0"/>
          <c:dPt>
            <c:idx val="0"/>
            <c:invertIfNegative val="0"/>
            <c:bubble3D val="0"/>
            <c:extLst>
              <c:ext xmlns:c16="http://schemas.microsoft.com/office/drawing/2014/chart" uri="{C3380CC4-5D6E-409C-BE32-E72D297353CC}">
                <c16:uniqueId val="{00000001-4945-4597-92A6-8718887EE13C}"/>
              </c:ext>
            </c:extLst>
          </c:dPt>
          <c:dPt>
            <c:idx val="1"/>
            <c:invertIfNegative val="0"/>
            <c:bubble3D val="0"/>
            <c:extLst>
              <c:ext xmlns:c16="http://schemas.microsoft.com/office/drawing/2014/chart" uri="{C3380CC4-5D6E-409C-BE32-E72D297353CC}">
                <c16:uniqueId val="{00000003-4945-4597-92A6-8718887EE13C}"/>
              </c:ext>
            </c:extLst>
          </c:dPt>
          <c:dPt>
            <c:idx val="2"/>
            <c:invertIfNegative val="0"/>
            <c:bubble3D val="0"/>
            <c:extLst>
              <c:ext xmlns:c16="http://schemas.microsoft.com/office/drawing/2014/chart" uri="{C3380CC4-5D6E-409C-BE32-E72D297353CC}">
                <c16:uniqueId val="{00000005-4945-4597-92A6-8718887EE13C}"/>
              </c:ext>
            </c:extLst>
          </c:dPt>
          <c:dPt>
            <c:idx val="3"/>
            <c:invertIfNegative val="0"/>
            <c:bubble3D val="0"/>
            <c:extLst>
              <c:ext xmlns:c16="http://schemas.microsoft.com/office/drawing/2014/chart" uri="{C3380CC4-5D6E-409C-BE32-E72D297353CC}">
                <c16:uniqueId val="{00000007-4945-4597-92A6-8718887EE13C}"/>
              </c:ext>
            </c:extLst>
          </c:dPt>
          <c:dPt>
            <c:idx val="4"/>
            <c:invertIfNegative val="0"/>
            <c:bubble3D val="0"/>
            <c:spPr>
              <a:solidFill>
                <a:srgbClr val="0D469D"/>
              </a:solidFill>
              <a:effectLst/>
            </c:spPr>
            <c:extLst>
              <c:ext xmlns:c16="http://schemas.microsoft.com/office/drawing/2014/chart" uri="{C3380CC4-5D6E-409C-BE32-E72D297353CC}">
                <c16:uniqueId val="{00000009-4945-4597-92A6-8718887EE13C}"/>
              </c:ext>
            </c:extLst>
          </c:dPt>
          <c:dPt>
            <c:idx val="5"/>
            <c:invertIfNegative val="0"/>
            <c:bubble3D val="0"/>
            <c:spPr>
              <a:solidFill>
                <a:srgbClr val="0D469D"/>
              </a:solidFill>
              <a:effectLst/>
            </c:spPr>
            <c:extLst>
              <c:ext xmlns:c16="http://schemas.microsoft.com/office/drawing/2014/chart" uri="{C3380CC4-5D6E-409C-BE32-E72D297353CC}">
                <c16:uniqueId val="{0000000B-4945-4597-92A6-8718887EE13C}"/>
              </c:ext>
            </c:extLst>
          </c:dPt>
          <c:dPt>
            <c:idx val="6"/>
            <c:invertIfNegative val="0"/>
            <c:bubble3D val="0"/>
            <c:spPr>
              <a:solidFill>
                <a:srgbClr val="0D469D"/>
              </a:solidFill>
              <a:effectLst/>
            </c:spPr>
            <c:extLst>
              <c:ext xmlns:c16="http://schemas.microsoft.com/office/drawing/2014/chart" uri="{C3380CC4-5D6E-409C-BE32-E72D297353CC}">
                <c16:uniqueId val="{0000000D-4945-4597-92A6-8718887EE13C}"/>
              </c:ext>
            </c:extLst>
          </c:dPt>
          <c:dPt>
            <c:idx val="7"/>
            <c:invertIfNegative val="0"/>
            <c:bubble3D val="0"/>
            <c:spPr>
              <a:solidFill>
                <a:srgbClr val="0D469D"/>
              </a:solidFill>
              <a:effectLst/>
            </c:spPr>
            <c:extLst>
              <c:ext xmlns:c16="http://schemas.microsoft.com/office/drawing/2014/chart" uri="{C3380CC4-5D6E-409C-BE32-E72D297353CC}">
                <c16:uniqueId val="{0000000F-4945-4597-92A6-8718887EE13C}"/>
              </c:ext>
            </c:extLst>
          </c:dPt>
          <c:dPt>
            <c:idx val="8"/>
            <c:invertIfNegative val="0"/>
            <c:bubble3D val="0"/>
            <c:spPr>
              <a:solidFill>
                <a:srgbClr val="001876"/>
              </a:solidFill>
              <a:effectLst/>
            </c:spPr>
            <c:extLst>
              <c:ext xmlns:c16="http://schemas.microsoft.com/office/drawing/2014/chart" uri="{C3380CC4-5D6E-409C-BE32-E72D297353CC}">
                <c16:uniqueId val="{00000011-4945-4597-92A6-8718887EE13C}"/>
              </c:ext>
            </c:extLst>
          </c:dPt>
          <c:dPt>
            <c:idx val="9"/>
            <c:invertIfNegative val="0"/>
            <c:bubble3D val="0"/>
            <c:spPr>
              <a:solidFill>
                <a:srgbClr val="001876"/>
              </a:solidFill>
              <a:effectLst/>
            </c:spPr>
            <c:extLst>
              <c:ext xmlns:c16="http://schemas.microsoft.com/office/drawing/2014/chart" uri="{C3380CC4-5D6E-409C-BE32-E72D297353CC}">
                <c16:uniqueId val="{00000013-4945-4597-92A6-8718887EE13C}"/>
              </c:ext>
            </c:extLst>
          </c:dPt>
          <c:dPt>
            <c:idx val="10"/>
            <c:invertIfNegative val="0"/>
            <c:bubble3D val="0"/>
            <c:spPr>
              <a:solidFill>
                <a:srgbClr val="001876"/>
              </a:solidFill>
              <a:effectLst/>
            </c:spPr>
            <c:extLst>
              <c:ext xmlns:c16="http://schemas.microsoft.com/office/drawing/2014/chart" uri="{C3380CC4-5D6E-409C-BE32-E72D297353CC}">
                <c16:uniqueId val="{00000015-4945-4597-92A6-8718887EE13C}"/>
              </c:ext>
            </c:extLst>
          </c:dPt>
          <c:dPt>
            <c:idx val="11"/>
            <c:invertIfNegative val="0"/>
            <c:bubble3D val="0"/>
            <c:spPr>
              <a:solidFill>
                <a:srgbClr val="001876"/>
              </a:solidFill>
              <a:effectLst/>
            </c:spPr>
            <c:extLst>
              <c:ext xmlns:c16="http://schemas.microsoft.com/office/drawing/2014/chart" uri="{C3380CC4-5D6E-409C-BE32-E72D297353CC}">
                <c16:uniqueId val="{00000017-4945-4597-92A6-8718887EE13C}"/>
              </c:ext>
            </c:extLst>
          </c:dPt>
          <c:cat>
            <c:strRef>
              <c:f>Sheet1!$A$2:$A$13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Sheet1!$B$2:$B$13</c:f>
              <c:numCache>
                <c:formatCode>General</c:formatCode>
                <c:ptCount val="12"/>
                <c:pt idx="0">
                  <c:v>100</c:v>
                </c:pt>
                <c:pt idx="1">
                  <c:v>100</c:v>
                </c:pt>
                <c:pt idx="2">
                  <c:v>100</c:v>
                </c:pt>
                <c:pt idx="3">
                  <c:v>100</c:v>
                </c:pt>
                <c:pt idx="4">
                  <c:v>100</c:v>
                </c:pt>
                <c:pt idx="5">
                  <c:v>100</c:v>
                </c:pt>
                <c:pt idx="6">
                  <c:v>100</c:v>
                </c:pt>
                <c:pt idx="7">
                  <c:v>100</c:v>
                </c:pt>
                <c:pt idx="8">
                  <c:v>100</c:v>
                </c:pt>
                <c:pt idx="9">
                  <c:v>100</c:v>
                </c:pt>
                <c:pt idx="10">
                  <c:v>100</c:v>
                </c:pt>
                <c:pt idx="11">
                  <c:v>100</c:v>
                </c:pt>
              </c:numCache>
            </c:numRef>
          </c:val>
          <c:extLst>
            <c:ext xmlns:c16="http://schemas.microsoft.com/office/drawing/2014/chart" uri="{C3380CC4-5D6E-409C-BE32-E72D297353CC}">
              <c16:uniqueId val="{00000018-4945-4597-92A6-8718887EE13C}"/>
            </c:ext>
          </c:extLst>
        </c:ser>
        <c:dLbls>
          <c:showLegendKey val="0"/>
          <c:showVal val="0"/>
          <c:showCatName val="0"/>
          <c:showSerName val="0"/>
          <c:showPercent val="0"/>
          <c:showBubbleSize val="0"/>
        </c:dLbls>
        <c:gapWidth val="22"/>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100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max val="115"/>
          <c:min val="0"/>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Gross Margin</c:v>
                </c:pt>
              </c:strCache>
            </c:strRef>
          </c:tx>
          <c:spPr>
            <a:ln w="34925" cap="flat">
              <a:solidFill>
                <a:srgbClr val="F2A765"/>
              </a:solidFill>
              <a:prstDash val="solid"/>
              <a:round/>
            </a:ln>
            <a:effectLst/>
          </c:spPr>
          <c:marker>
            <c:symbol val="circle"/>
            <c:size val="5"/>
            <c:spPr>
              <a:solidFill>
                <a:srgbClr val="F2A765"/>
              </a:solidFill>
              <a:ln w="9525" cap="flat">
                <a:solidFill>
                  <a:srgbClr val="F2A765"/>
                </a:solidFill>
                <a:prstDash val="solid"/>
                <a:round/>
              </a:ln>
              <a:effectLst/>
            </c:spPr>
          </c:marker>
          <c:cat>
            <c:strRef>
              <c:f>Sheet1!$A$2:$A$13</c:f>
              <c:strCache>
                <c:ptCount val="12"/>
                <c:pt idx="0">
                  <c:v>1</c:v>
                </c:pt>
                <c:pt idx="1">
                  <c:v>2</c:v>
                </c:pt>
                <c:pt idx="2">
                  <c:v>3</c:v>
                </c:pt>
                <c:pt idx="3">
                  <c:v>4</c:v>
                </c:pt>
                <c:pt idx="4">
                  <c:v>5</c:v>
                </c:pt>
                <c:pt idx="5">
                  <c:v>6</c:v>
                </c:pt>
                <c:pt idx="6">
                  <c:v>7</c:v>
                </c:pt>
                <c:pt idx="7">
                  <c:v>8</c:v>
                </c:pt>
                <c:pt idx="8">
                  <c:v>9</c:v>
                </c:pt>
                <c:pt idx="9">
                  <c:v>10</c:v>
                </c:pt>
                <c:pt idx="10">
                  <c:v>11</c:v>
                </c:pt>
                <c:pt idx="11">
                  <c:v>12</c:v>
                </c:pt>
              </c:strCache>
            </c:strRef>
          </c:cat>
          <c:val>
            <c:numRef>
              <c:f>Sheet1!$B$2:$B$13</c:f>
              <c:numCache>
                <c:formatCode>General</c:formatCode>
                <c:ptCount val="12"/>
                <c:pt idx="0">
                  <c:v>0</c:v>
                </c:pt>
                <c:pt idx="1">
                  <c:v>3</c:v>
                </c:pt>
                <c:pt idx="2">
                  <c:v>7</c:v>
                </c:pt>
                <c:pt idx="3">
                  <c:v>12</c:v>
                </c:pt>
                <c:pt idx="4">
                  <c:v>18</c:v>
                </c:pt>
                <c:pt idx="5">
                  <c:v>24</c:v>
                </c:pt>
                <c:pt idx="6">
                  <c:v>31</c:v>
                </c:pt>
                <c:pt idx="7">
                  <c:v>38</c:v>
                </c:pt>
                <c:pt idx="8">
                  <c:v>44</c:v>
                </c:pt>
                <c:pt idx="9">
                  <c:v>50</c:v>
                </c:pt>
                <c:pt idx="10">
                  <c:v>55</c:v>
                </c:pt>
                <c:pt idx="11">
                  <c:v>60</c:v>
                </c:pt>
              </c:numCache>
            </c:numRef>
          </c:val>
          <c:smooth val="0"/>
          <c:extLst>
            <c:ext xmlns:c16="http://schemas.microsoft.com/office/drawing/2014/chart" uri="{C3380CC4-5D6E-409C-BE32-E72D297353CC}">
              <c16:uniqueId val="{00000000-3457-4C40-B172-A3A48AC25E44}"/>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1"/>
        <c:axPos val="b"/>
        <c:numFmt formatCode="General" sourceLinked="1"/>
        <c:majorTickMark val="out"/>
        <c:minorTickMark val="none"/>
        <c:tickLblPos val="low"/>
        <c:crossAx val="2094734552"/>
        <c:crosses val="autoZero"/>
        <c:auto val="1"/>
        <c:lblAlgn val="ctr"/>
        <c:lblOffset val="100"/>
        <c:noMultiLvlLbl val="1"/>
      </c:catAx>
      <c:valAx>
        <c:axId val="2094734552"/>
        <c:scaling>
          <c:orientation val="minMax"/>
          <c:max val="70"/>
          <c:min val="0"/>
        </c:scaling>
        <c:delete val="1"/>
        <c:axPos val="l"/>
        <c:numFmt formatCode="General" sourceLinked="0"/>
        <c:majorTickMark val="out"/>
        <c:minorTickMark val="none"/>
        <c:tickLblPos val="nextTo"/>
        <c:crossAx val="2094734554"/>
        <c:crosses val="autoZero"/>
        <c:crossBetween val="between"/>
      </c:valAx>
      <c:spPr>
        <a:solidFill>
          <a:srgbClr val="FFFFFF">
            <a:alpha val="0"/>
          </a:srgbClr>
        </a:solidFill>
        <a:ln>
          <a:noFill/>
        </a:ln>
        <a:effectLst/>
      </c:spPr>
    </c:plotArea>
    <c:plotVisOnly val="1"/>
    <c:dispBlanksAs val="span"/>
    <c:showDLblsOverMax val="1"/>
  </c:chart>
  <c:spPr>
    <a:solidFill>
      <a:srgbClr val="FFFFFF">
        <a:alpha val="0"/>
      </a:srgbClr>
    </a:solid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Owned</c:v>
                </c:pt>
              </c:strCache>
            </c:strRef>
          </c:tx>
          <c:spPr>
            <a:solidFill>
              <a:srgbClr val="001876"/>
            </a:solidFill>
            <a:effectLst/>
          </c:spPr>
          <c:invertIfNegative val="0"/>
          <c:dLbls>
            <c:numFmt formatCode="#,##0" sourceLinked="0"/>
            <c:spPr>
              <a:noFill/>
              <a:ln>
                <a:noFill/>
              </a:ln>
              <a:effectLst/>
            </c:spPr>
            <c:txPr>
              <a:bodyPr/>
              <a:lstStyle/>
              <a:p>
                <a:pPr>
                  <a:defRPr sz="1000" b="1" i="0" u="none" strike="noStrike">
                    <a:solidFill>
                      <a:srgbClr val="FFFFFF"/>
                    </a:solidFill>
                    <a:latin typeface="Calibri"/>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2024</c:v>
                </c:pt>
                <c:pt idx="1">
                  <c:v>2025</c:v>
                </c:pt>
                <c:pt idx="2">
                  <c:v>2026</c:v>
                </c:pt>
              </c:strCache>
            </c:strRef>
          </c:cat>
          <c:val>
            <c:numRef>
              <c:f>Sheet1!$B$2:$B$4</c:f>
              <c:numCache>
                <c:formatCode>General</c:formatCode>
                <c:ptCount val="3"/>
                <c:pt idx="0">
                  <c:v>23</c:v>
                </c:pt>
                <c:pt idx="1">
                  <c:v>24</c:v>
                </c:pt>
                <c:pt idx="2">
                  <c:v>24</c:v>
                </c:pt>
              </c:numCache>
            </c:numRef>
          </c:val>
          <c:extLst>
            <c:ext xmlns:c16="http://schemas.microsoft.com/office/drawing/2014/chart" uri="{C3380CC4-5D6E-409C-BE32-E72D297353CC}">
              <c16:uniqueId val="{00000000-19F0-4FB0-B9E1-8316379D4412}"/>
            </c:ext>
          </c:extLst>
        </c:ser>
        <c:ser>
          <c:idx val="1"/>
          <c:order val="1"/>
          <c:tx>
            <c:strRef>
              <c:f>Sheet1!$C$1</c:f>
              <c:strCache>
                <c:ptCount val="1"/>
                <c:pt idx="0">
                  <c:v>Networked</c:v>
                </c:pt>
              </c:strCache>
            </c:strRef>
          </c:tx>
          <c:spPr>
            <a:solidFill>
              <a:srgbClr val="718FFF"/>
            </a:solidFill>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EB06-43E2-968C-005CBEF7B95F}"/>
                </c:ext>
              </c:extLst>
            </c:dLbl>
            <c:numFmt formatCode="#,##0" sourceLinked="0"/>
            <c:spPr>
              <a:noFill/>
              <a:ln>
                <a:noFill/>
              </a:ln>
              <a:effectLst/>
            </c:spPr>
            <c:txPr>
              <a:bodyPr/>
              <a:lstStyle/>
              <a:p>
                <a:pPr>
                  <a:defRPr sz="1000" b="1" i="0" u="none" strike="noStrike">
                    <a:solidFill>
                      <a:srgbClr val="FFFFFF"/>
                    </a:solidFill>
                    <a:latin typeface="Calibri"/>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2024</c:v>
                </c:pt>
                <c:pt idx="1">
                  <c:v>2025</c:v>
                </c:pt>
                <c:pt idx="2">
                  <c:v>2026</c:v>
                </c:pt>
              </c:strCache>
            </c:strRef>
          </c:cat>
          <c:val>
            <c:numRef>
              <c:f>Sheet1!$C$2:$C$4</c:f>
              <c:numCache>
                <c:formatCode>General</c:formatCode>
                <c:ptCount val="3"/>
                <c:pt idx="0">
                  <c:v>0</c:v>
                </c:pt>
                <c:pt idx="1">
                  <c:v>67</c:v>
                </c:pt>
                <c:pt idx="2">
                  <c:v>222</c:v>
                </c:pt>
              </c:numCache>
            </c:numRef>
          </c:val>
          <c:extLst>
            <c:ext xmlns:c16="http://schemas.microsoft.com/office/drawing/2014/chart" uri="{C3380CC4-5D6E-409C-BE32-E72D297353CC}">
              <c16:uniqueId val="{00000001-19F0-4FB0-B9E1-8316379D4412}"/>
            </c:ext>
          </c:extLst>
        </c:ser>
        <c:dLbls>
          <c:dLblPos val="ctr"/>
          <c:showLegendKey val="0"/>
          <c:showVal val="1"/>
          <c:showCatName val="0"/>
          <c:showSerName val="0"/>
          <c:showPercent val="0"/>
          <c:showBubbleSize val="0"/>
        </c:dLbls>
        <c:gapWidth val="5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105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Delegated Members</c:v>
                </c:pt>
              </c:strCache>
            </c:strRef>
          </c:tx>
          <c:spPr>
            <a:solidFill>
              <a:srgbClr val="0D469D"/>
            </a:solidFill>
            <a:effectLst/>
          </c:spPr>
          <c:invertIfNegative val="0"/>
          <c:cat>
            <c:strRef>
              <c:f>Sheet1!$A$2:$A$8</c:f>
              <c:strCache>
                <c:ptCount val="7"/>
                <c:pt idx="0">
                  <c:v>4Q24</c:v>
                </c:pt>
                <c:pt idx="1">
                  <c:v>1Q25</c:v>
                </c:pt>
                <c:pt idx="2">
                  <c:v>2Q25</c:v>
                </c:pt>
                <c:pt idx="3">
                  <c:v>3Q25</c:v>
                </c:pt>
                <c:pt idx="4">
                  <c:v>4Q25</c:v>
                </c:pt>
                <c:pt idx="5">
                  <c:v>1Q26</c:v>
                </c:pt>
                <c:pt idx="6">
                  <c:v>2Q26</c:v>
                </c:pt>
              </c:strCache>
            </c:strRef>
          </c:cat>
          <c:val>
            <c:numRef>
              <c:f>Sheet1!$B$2:$B$8</c:f>
              <c:numCache>
                <c:formatCode>General</c:formatCode>
                <c:ptCount val="7"/>
                <c:pt idx="0">
                  <c:v>30</c:v>
                </c:pt>
                <c:pt idx="1">
                  <c:v>36</c:v>
                </c:pt>
                <c:pt idx="2">
                  <c:v>34</c:v>
                </c:pt>
                <c:pt idx="3">
                  <c:v>33</c:v>
                </c:pt>
                <c:pt idx="4">
                  <c:v>69</c:v>
                </c:pt>
                <c:pt idx="5">
                  <c:v>69</c:v>
                </c:pt>
                <c:pt idx="6">
                  <c:v>69</c:v>
                </c:pt>
              </c:numCache>
            </c:numRef>
          </c:val>
          <c:extLst>
            <c:ext xmlns:c16="http://schemas.microsoft.com/office/drawing/2014/chart" uri="{C3380CC4-5D6E-409C-BE32-E72D297353CC}">
              <c16:uniqueId val="{00000000-6DAA-4BA1-9A3A-B641DCEF7F29}"/>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95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Revenue ($M)</c:v>
                </c:pt>
              </c:strCache>
            </c:strRef>
          </c:tx>
          <c:spPr>
            <a:solidFill>
              <a:srgbClr val="0D469D"/>
            </a:solidFill>
            <a:effectLst/>
          </c:spPr>
          <c:invertIfNegative val="0"/>
          <c:dLbls>
            <c:numFmt formatCode="&quot;$&quot;#,##0&quot;M&quot;" sourceLinked="0"/>
            <c:spPr>
              <a:noFill/>
              <a:ln>
                <a:noFill/>
              </a:ln>
              <a:effectLst/>
            </c:spPr>
            <c:txPr>
              <a:bodyPr/>
              <a:lstStyle/>
              <a:p>
                <a:pPr>
                  <a:defRPr sz="850" b="1" i="0" u="none" strike="noStrike">
                    <a:solidFill>
                      <a:srgbClr val="071C42"/>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2026E</c:v>
                </c:pt>
              </c:strCache>
            </c:strRef>
          </c:cat>
          <c:val>
            <c:numRef>
              <c:f>Sheet1!$B$2:$B$5</c:f>
              <c:numCache>
                <c:formatCode>General</c:formatCode>
                <c:ptCount val="4"/>
                <c:pt idx="0">
                  <c:v>100</c:v>
                </c:pt>
                <c:pt idx="1">
                  <c:v>179.9</c:v>
                </c:pt>
                <c:pt idx="2">
                  <c:v>269.2</c:v>
                </c:pt>
                <c:pt idx="3">
                  <c:v>438</c:v>
                </c:pt>
              </c:numCache>
            </c:numRef>
          </c:val>
          <c:extLst>
            <c:ext xmlns:c16="http://schemas.microsoft.com/office/drawing/2014/chart" uri="{C3380CC4-5D6E-409C-BE32-E72D297353CC}">
              <c16:uniqueId val="{00000000-5CAC-4A4A-881B-92F93C75F8F7}"/>
            </c:ext>
          </c:extLst>
        </c:ser>
        <c:ser>
          <c:idx val="1"/>
          <c:order val="1"/>
          <c:tx>
            <c:strRef>
              <c:f>Sheet1!$C$1</c:f>
              <c:strCache>
                <c:ptCount val="1"/>
                <c:pt idx="0">
                  <c:v>Gross Margin ($M)</c:v>
                </c:pt>
              </c:strCache>
            </c:strRef>
          </c:tx>
          <c:spPr>
            <a:solidFill>
              <a:srgbClr val="F2A765"/>
            </a:solidFill>
            <a:effectLst/>
          </c:spPr>
          <c:invertIfNegative val="0"/>
          <c:dLbls>
            <c:numFmt formatCode="&quot;$&quot;#,##0&quot;M&quot;" sourceLinked="0"/>
            <c:spPr>
              <a:noFill/>
              <a:ln>
                <a:noFill/>
              </a:ln>
              <a:effectLst/>
            </c:spPr>
            <c:txPr>
              <a:bodyPr/>
              <a:lstStyle/>
              <a:p>
                <a:pPr>
                  <a:defRPr sz="850" b="1" i="0" u="none" strike="noStrike">
                    <a:solidFill>
                      <a:srgbClr val="071C42"/>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2026E</c:v>
                </c:pt>
              </c:strCache>
            </c:strRef>
          </c:cat>
          <c:val>
            <c:numRef>
              <c:f>Sheet1!$C$2:$C$5</c:f>
              <c:numCache>
                <c:formatCode>General</c:formatCode>
                <c:ptCount val="4"/>
                <c:pt idx="0">
                  <c:v>28.6</c:v>
                </c:pt>
                <c:pt idx="1">
                  <c:v>31</c:v>
                </c:pt>
                <c:pt idx="2">
                  <c:v>46.2</c:v>
                </c:pt>
                <c:pt idx="3">
                  <c:v>87.9</c:v>
                </c:pt>
              </c:numCache>
            </c:numRef>
          </c:val>
          <c:extLst>
            <c:ext xmlns:c16="http://schemas.microsoft.com/office/drawing/2014/chart" uri="{C3380CC4-5D6E-409C-BE32-E72D297353CC}">
              <c16:uniqueId val="{00000001-5CAC-4A4A-881B-92F93C75F8F7}"/>
            </c:ext>
          </c:extLst>
        </c:ser>
        <c:dLbls>
          <c:showLegendKey val="0"/>
          <c:showVal val="1"/>
          <c:showCatName val="0"/>
          <c:showSerName val="0"/>
          <c:showPercent val="0"/>
          <c:showBubbleSize val="0"/>
        </c:dLbls>
        <c:gapWidth val="28"/>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100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max val="480"/>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 of Scripts</c:v>
                </c:pt>
              </c:strCache>
            </c:strRef>
          </c:tx>
          <c:spPr>
            <a:solidFill>
              <a:srgbClr val="001876"/>
            </a:solidFill>
            <a:effectLst/>
          </c:spPr>
          <c:invertIfNegative val="0"/>
          <c:dLbls>
            <c:numFmt formatCode="#,##0,&quot;K&quot;" sourceLinked="0"/>
            <c:spPr>
              <a:noFill/>
              <a:ln>
                <a:noFill/>
              </a:ln>
              <a:effectLst/>
            </c:spPr>
            <c:txPr>
              <a:bodyPr/>
              <a:lstStyle/>
              <a:p>
                <a:pPr>
                  <a:defRPr sz="850" b="1" i="0" u="none" strike="noStrike">
                    <a:solidFill>
                      <a:srgbClr val="071C42"/>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c:v>
                </c:pt>
                <c:pt idx="1">
                  <c:v>2023</c:v>
                </c:pt>
                <c:pt idx="2">
                  <c:v>2024</c:v>
                </c:pt>
                <c:pt idx="3">
                  <c:v>2025</c:v>
                </c:pt>
                <c:pt idx="4">
                  <c:v>2026E</c:v>
                </c:pt>
              </c:strCache>
            </c:strRef>
          </c:cat>
          <c:val>
            <c:numRef>
              <c:f>Sheet1!$B$2:$B$6</c:f>
              <c:numCache>
                <c:formatCode>General</c:formatCode>
                <c:ptCount val="5"/>
                <c:pt idx="0">
                  <c:v>8329</c:v>
                </c:pt>
                <c:pt idx="1">
                  <c:v>11133</c:v>
                </c:pt>
                <c:pt idx="2">
                  <c:v>20379</c:v>
                </c:pt>
                <c:pt idx="3">
                  <c:v>33438</c:v>
                </c:pt>
                <c:pt idx="4">
                  <c:v>64931</c:v>
                </c:pt>
              </c:numCache>
            </c:numRef>
          </c:val>
          <c:extLst>
            <c:ext xmlns:c16="http://schemas.microsoft.com/office/drawing/2014/chart" uri="{C3380CC4-5D6E-409C-BE32-E72D297353CC}">
              <c16:uniqueId val="{00000000-ACD3-42D1-8A46-AA62335C1D01}"/>
            </c:ext>
          </c:extLst>
        </c:ser>
        <c:dLbls>
          <c:showLegendKey val="0"/>
          <c:showVal val="1"/>
          <c:showCatName val="0"/>
          <c:showSerName val="0"/>
          <c:showPercent val="0"/>
          <c:showBubbleSize val="0"/>
        </c:dLbls>
        <c:gapWidth val="32"/>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100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max val="72000"/>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Clinic Visits (K)</c:v>
                </c:pt>
              </c:strCache>
            </c:strRef>
          </c:tx>
          <c:spPr>
            <a:solidFill>
              <a:srgbClr val="9DB6E0"/>
            </a:solidFill>
            <a:effectLst/>
          </c:spPr>
          <c:invertIfNegative val="0"/>
          <c:dLbls>
            <c:numFmt formatCode="0&quot;K&quot;" sourceLinked="0"/>
            <c:spPr>
              <a:noFill/>
              <a:ln>
                <a:noFill/>
              </a:ln>
              <a:effectLst/>
            </c:spPr>
            <c:txPr>
              <a:bodyPr/>
              <a:lstStyle/>
              <a:p>
                <a:pPr>
                  <a:defRPr sz="750" b="1" i="0" u="none" strike="noStrike">
                    <a:solidFill>
                      <a:srgbClr val="3F5B8C"/>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3Q24</c:v>
                </c:pt>
                <c:pt idx="1">
                  <c:v>4Q24</c:v>
                </c:pt>
                <c:pt idx="2">
                  <c:v>1Q25</c:v>
                </c:pt>
                <c:pt idx="3">
                  <c:v>2Q25</c:v>
                </c:pt>
                <c:pt idx="4">
                  <c:v>3Q25</c:v>
                </c:pt>
                <c:pt idx="5">
                  <c:v>4Q25</c:v>
                </c:pt>
                <c:pt idx="6">
                  <c:v>1Q26</c:v>
                </c:pt>
                <c:pt idx="7">
                  <c:v>2Q26</c:v>
                </c:pt>
              </c:strCache>
            </c:strRef>
          </c:cat>
          <c:val>
            <c:numRef>
              <c:f>Sheet1!$B$2:$B$9</c:f>
              <c:numCache>
                <c:formatCode>General</c:formatCode>
                <c:ptCount val="8"/>
                <c:pt idx="0">
                  <c:v>51.1</c:v>
                </c:pt>
                <c:pt idx="1">
                  <c:v>51.1</c:v>
                </c:pt>
                <c:pt idx="2">
                  <c:v>50.3</c:v>
                </c:pt>
                <c:pt idx="3">
                  <c:v>53</c:v>
                </c:pt>
                <c:pt idx="4">
                  <c:v>57.2</c:v>
                </c:pt>
                <c:pt idx="5">
                  <c:v>53.1</c:v>
                </c:pt>
                <c:pt idx="6">
                  <c:v>55.8</c:v>
                </c:pt>
                <c:pt idx="7">
                  <c:v>58.1</c:v>
                </c:pt>
              </c:numCache>
            </c:numRef>
          </c:val>
          <c:extLst>
            <c:ext xmlns:c16="http://schemas.microsoft.com/office/drawing/2014/chart" uri="{C3380CC4-5D6E-409C-BE32-E72D297353CC}">
              <c16:uniqueId val="{00000000-6C99-48B4-AED8-F095374FF032}"/>
            </c:ext>
          </c:extLst>
        </c:ser>
        <c:dLbls>
          <c:showLegendKey val="0"/>
          <c:showVal val="1"/>
          <c:showCatName val="0"/>
          <c:showSerName val="0"/>
          <c:showPercent val="0"/>
          <c:showBubbleSize val="0"/>
        </c:dLbls>
        <c:gapWidth val="38"/>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9CFD8"/>
            </a:solidFill>
            <a:prstDash val="solid"/>
            <a:round/>
          </a:ln>
        </c:spPr>
        <c:txPr>
          <a:bodyPr/>
          <a:lstStyle/>
          <a:p>
            <a:pPr>
              <a:defRPr sz="800" b="0" i="0" u="none" strike="noStrike">
                <a:solidFill>
                  <a:srgbClr val="58595B"/>
                </a:solidFill>
                <a:latin typeface="Calibri"/>
              </a:defRPr>
            </a:pPr>
            <a:endParaRPr lang="en-US"/>
          </a:p>
        </c:txPr>
        <c:crossAx val="2094734552"/>
        <c:crosses val="autoZero"/>
        <c:auto val="1"/>
        <c:lblAlgn val="ctr"/>
        <c:lblOffset val="100"/>
        <c:noMultiLvlLbl val="1"/>
      </c:catAx>
      <c:valAx>
        <c:axId val="2094734552"/>
        <c:scaling>
          <c:orientation val="minMax"/>
          <c:max val="300"/>
        </c:scaling>
        <c:delete val="1"/>
        <c:axPos val="l"/>
        <c:numFmt formatCode="General" sourceLinked="0"/>
        <c:majorTickMark val="out"/>
        <c:minorTickMark val="none"/>
        <c:tickLblPos val="nextTo"/>
        <c:crossAx val="2094734554"/>
        <c:crosses val="autoZero"/>
        <c:crossBetween val="between"/>
      </c:valAx>
      <c:spPr>
        <a:solidFill>
          <a:srgbClr val="F6F8FB"/>
        </a:solidFill>
        <a:ln>
          <a:noFill/>
        </a:ln>
        <a:effectLst/>
      </c:spPr>
    </c:plotArea>
    <c:plotVisOnly val="1"/>
    <c:dispBlanksAs val="span"/>
    <c:showDLblsOverMax val="1"/>
  </c:chart>
  <c:spPr>
    <a:solidFill>
      <a:srgbClr val="F6F8FB"/>
    </a:solid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Scripts per 1K Visits</c:v>
                </c:pt>
              </c:strCache>
            </c:strRef>
          </c:tx>
          <c:spPr>
            <a:ln w="31750" cap="flat">
              <a:solidFill>
                <a:srgbClr val="001876"/>
              </a:solidFill>
              <a:prstDash val="solid"/>
              <a:round/>
            </a:ln>
            <a:effectLst/>
          </c:spPr>
          <c:marker>
            <c:symbol val="circle"/>
            <c:size val="4"/>
            <c:spPr>
              <a:solidFill>
                <a:srgbClr val="001876"/>
              </a:solidFill>
              <a:ln w="9525" cap="flat">
                <a:solidFill>
                  <a:srgbClr val="001876"/>
                </a:solidFill>
                <a:prstDash val="solid"/>
                <a:round/>
              </a:ln>
              <a:effectLst/>
            </c:spPr>
          </c:marker>
          <c:dLbls>
            <c:numFmt formatCode="#,##0" sourceLinked="0"/>
            <c:spPr>
              <a:noFill/>
              <a:ln>
                <a:noFill/>
              </a:ln>
              <a:effectLst/>
            </c:spPr>
            <c:txPr>
              <a:bodyPr/>
              <a:lstStyle/>
              <a:p>
                <a:pPr>
                  <a:defRPr sz="800" b="1" i="0" u="none" strike="noStrike">
                    <a:solidFill>
                      <a:srgbClr val="001876"/>
                    </a:solidFill>
                    <a:latin typeface="Calibri"/>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3Q24</c:v>
                </c:pt>
                <c:pt idx="1">
                  <c:v>4Q24</c:v>
                </c:pt>
                <c:pt idx="2">
                  <c:v>1Q25</c:v>
                </c:pt>
                <c:pt idx="3">
                  <c:v>2Q25</c:v>
                </c:pt>
                <c:pt idx="4">
                  <c:v>3Q25</c:v>
                </c:pt>
                <c:pt idx="5">
                  <c:v>4Q25</c:v>
                </c:pt>
                <c:pt idx="6">
                  <c:v>1Q26</c:v>
                </c:pt>
                <c:pt idx="7">
                  <c:v>2Q26</c:v>
                </c:pt>
              </c:strCache>
            </c:strRef>
          </c:cat>
          <c:val>
            <c:numRef>
              <c:f>Sheet1!$B$2:$B$9</c:f>
              <c:numCache>
                <c:formatCode>General</c:formatCode>
                <c:ptCount val="8"/>
                <c:pt idx="0">
                  <c:v>107</c:v>
                </c:pt>
                <c:pt idx="1">
                  <c:v>117</c:v>
                </c:pt>
                <c:pt idx="2">
                  <c:v>115</c:v>
                </c:pt>
                <c:pt idx="3">
                  <c:v>144</c:v>
                </c:pt>
                <c:pt idx="4">
                  <c:v>169</c:v>
                </c:pt>
                <c:pt idx="5">
                  <c:v>198</c:v>
                </c:pt>
                <c:pt idx="6">
                  <c:v>207</c:v>
                </c:pt>
                <c:pt idx="7">
                  <c:v>264</c:v>
                </c:pt>
              </c:numCache>
            </c:numRef>
          </c:val>
          <c:smooth val="0"/>
          <c:extLst>
            <c:ext xmlns:c16="http://schemas.microsoft.com/office/drawing/2014/chart" uri="{C3380CC4-5D6E-409C-BE32-E72D297353CC}">
              <c16:uniqueId val="{00000000-6D5D-46B5-B9DC-9434DD3670EE}"/>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1"/>
        <c:axPos val="b"/>
        <c:numFmt formatCode="General" sourceLinked="1"/>
        <c:majorTickMark val="out"/>
        <c:minorTickMark val="none"/>
        <c:tickLblPos val="low"/>
        <c:crossAx val="2094734552"/>
        <c:crosses val="autoZero"/>
        <c:auto val="1"/>
        <c:lblAlgn val="ctr"/>
        <c:lblOffset val="100"/>
        <c:noMultiLvlLbl val="1"/>
      </c:catAx>
      <c:valAx>
        <c:axId val="2094734552"/>
        <c:scaling>
          <c:orientation val="minMax"/>
          <c:max val="300"/>
        </c:scaling>
        <c:delete val="1"/>
        <c:axPos val="l"/>
        <c:numFmt formatCode="General" sourceLinked="0"/>
        <c:majorTickMark val="out"/>
        <c:minorTickMark val="none"/>
        <c:tickLblPos val="nextTo"/>
        <c:crossAx val="2094734554"/>
        <c:crosses val="autoZero"/>
        <c:crossBetween val="between"/>
      </c:valAx>
      <c:spPr>
        <a:solidFill>
          <a:srgbClr val="FFFFFF">
            <a:alpha val="0"/>
          </a:srgbClr>
        </a:solidFill>
        <a:ln>
          <a:noFill/>
        </a:ln>
        <a:effectLst/>
      </c:spPr>
    </c:plotArea>
    <c:plotVisOnly val="1"/>
    <c:dispBlanksAs val="span"/>
    <c:showDLblsOverMax val="1"/>
  </c:chart>
  <c:spPr>
    <a:solidFill>
      <a:srgbClr val="FFFFFF">
        <a:alpha val="0"/>
      </a:srgbClr>
    </a:solid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7513227513227514E-2"/>
          <c:y val="0.10675931775110549"/>
          <c:w val="0.94497354497354502"/>
          <c:h val="0.81933038534428304"/>
        </c:manualLayout>
      </c:layout>
      <c:barChart>
        <c:barDir val="col"/>
        <c:grouping val="stacked"/>
        <c:varyColors val="0"/>
        <c:ser>
          <c:idx val="0"/>
          <c:order val="0"/>
          <c:spPr>
            <a:solidFill>
              <a:schemeClr val="accent1"/>
            </a:solidFill>
            <a:ln>
              <a:noFill/>
            </a:ln>
          </c:spPr>
          <c:invertIfNegative val="0"/>
          <c:dLbls>
            <c:dLbl>
              <c:idx val="0"/>
              <c:layout>
                <c:manualLayout>
                  <c:x val="0"/>
                  <c:y val="-0.39924194567277321"/>
                </c:manualLayout>
              </c:layout>
              <c:numFmt formatCode="#,##0;&quot;-&quot;#,##0" sourceLinked="0"/>
              <c:spPr>
                <a:noFill/>
                <a:ln>
                  <a:noFill/>
                </a:ln>
              </c:spPr>
              <c:txPr>
                <a:bodyPr wrap="none"/>
                <a:lstStyle/>
                <a:p>
                  <a:pPr>
                    <a:defRPr sz="800" b="1"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756-4036-B96E-9730761B480E}"/>
                </c:ext>
              </c:extLst>
            </c:dLbl>
            <c:dLbl>
              <c:idx val="1"/>
              <c:layout>
                <c:manualLayout>
                  <c:x val="0"/>
                  <c:y val="-0.41629816803537589"/>
                </c:manualLayout>
              </c:layout>
              <c:numFmt formatCode="#,##0;&quot;-&quot;#,##0" sourceLinked="0"/>
              <c:spPr>
                <a:noFill/>
                <a:ln>
                  <a:noFill/>
                </a:ln>
              </c:spPr>
              <c:txPr>
                <a:bodyPr wrap="none"/>
                <a:lstStyle/>
                <a:p>
                  <a:pPr>
                    <a:defRPr sz="800" b="1"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756-4036-B96E-9730761B480E}"/>
                </c:ext>
              </c:extLst>
            </c:dLbl>
            <c:dLbl>
              <c:idx val="2"/>
              <c:layout>
                <c:manualLayout>
                  <c:x val="0"/>
                  <c:y val="-0.44283006948831333"/>
                </c:manualLayout>
              </c:layout>
              <c:numFmt formatCode="#,##0;&quot;-&quot;#,##0" sourceLinked="0"/>
              <c:spPr>
                <a:noFill/>
                <a:ln>
                  <a:noFill/>
                </a:ln>
              </c:spPr>
              <c:txPr>
                <a:bodyPr wrap="none"/>
                <a:lstStyle/>
                <a:p>
                  <a:pPr>
                    <a:defRPr sz="800" b="1"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756-4036-B96E-9730761B48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Sheet1!$A$1:$C$1</c:f>
              <c:numCache>
                <c:formatCode>General</c:formatCode>
                <c:ptCount val="3"/>
                <c:pt idx="0">
                  <c:v>1800</c:v>
                </c:pt>
                <c:pt idx="1">
                  <c:v>1880</c:v>
                </c:pt>
                <c:pt idx="2">
                  <c:v>2014</c:v>
                </c:pt>
              </c:numCache>
            </c:numRef>
          </c:val>
          <c:extLst>
            <c:ext xmlns:c16="http://schemas.microsoft.com/office/drawing/2014/chart" uri="{C3380CC4-5D6E-409C-BE32-E72D297353CC}">
              <c16:uniqueId val="{00000003-E756-4036-B96E-9730761B480E}"/>
            </c:ext>
          </c:extLst>
        </c:ser>
        <c:dLbls>
          <c:showLegendKey val="0"/>
          <c:showVal val="0"/>
          <c:showCatName val="0"/>
          <c:showSerName val="0"/>
          <c:showPercent val="0"/>
          <c:showBubbleSize val="0"/>
        </c:dLbls>
        <c:gapWidth val="80"/>
        <c:overlap val="100"/>
        <c:axId val="872116927"/>
        <c:axId val="1"/>
      </c:barChart>
      <c:catAx>
        <c:axId val="87211692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014"/>
          <c:min val="0"/>
        </c:scaling>
        <c:delete val="0"/>
        <c:axPos val="l"/>
        <c:majorGridlines>
          <c:spPr>
            <a:ln>
              <a:noFill/>
            </a:ln>
          </c:spPr>
        </c:majorGridlines>
        <c:numFmt formatCode="General" sourceLinked="1"/>
        <c:majorTickMark val="none"/>
        <c:minorTickMark val="none"/>
        <c:tickLblPos val="none"/>
        <c:spPr>
          <a:ln>
            <a:noFill/>
          </a:ln>
        </c:spPr>
        <c:crossAx val="872116927"/>
        <c:crosses val="min"/>
        <c:crossBetween val="between"/>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890581751704015E-2"/>
          <c:y val="6.5383928947524123E-2"/>
          <c:w val="0.91321011074253189"/>
          <c:h val="0.67973472063507401"/>
        </c:manualLayout>
      </c:layout>
      <c:barChart>
        <c:barDir val="col"/>
        <c:grouping val="stacked"/>
        <c:varyColors val="0"/>
        <c:ser>
          <c:idx val="0"/>
          <c:order val="0"/>
          <c:tx>
            <c:strRef>
              <c:f>'Page 23'!$C$2</c:f>
              <c:strCache>
                <c:ptCount val="1"/>
                <c:pt idx="0">
                  <c:v>Patient Services</c:v>
                </c:pt>
              </c:strCache>
            </c:strRef>
          </c:tx>
          <c:spPr>
            <a:solidFill>
              <a:srgbClr val="BFD3E6"/>
            </a:solidFill>
            <a:ln>
              <a:noFill/>
              <a:prstDash val="solid"/>
            </a:ln>
          </c:spPr>
          <c:invertIfNegative val="0"/>
          <c:dLbls>
            <c:spPr>
              <a:noFill/>
              <a:ln>
                <a:noFill/>
                <a:prstDash val="solid"/>
              </a:ln>
            </c:spPr>
            <c:txPr>
              <a:bodyPr rot="0" vert="horz"/>
              <a:lstStyle/>
              <a:p>
                <a:pPr>
                  <a:defRPr>
                    <a:solidFill>
                      <a:srgbClr val="0A0A0A"/>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'Page 23'!$B$3:$B$4</c:f>
              <c:strCache>
                <c:ptCount val="2"/>
                <c:pt idx="0">
                  <c:v>2Q25</c:v>
                </c:pt>
                <c:pt idx="1">
                  <c:v>2Q26</c:v>
                </c:pt>
              </c:strCache>
            </c:strRef>
          </c:cat>
          <c:val>
            <c:numRef>
              <c:f>'Page 23'!$C$3:$C$4</c:f>
              <c:numCache>
                <c:formatCode>_(\$* #,##0.0_);_(\$* \(#,##0.0\);_(\$* \-_);_(@_)</c:formatCode>
                <c:ptCount val="2"/>
                <c:pt idx="0">
                  <c:v>55.9</c:v>
                </c:pt>
                <c:pt idx="1">
                  <c:v>58.8</c:v>
                </c:pt>
              </c:numCache>
            </c:numRef>
          </c:val>
          <c:extLst>
            <c:ext xmlns:c16="http://schemas.microsoft.com/office/drawing/2014/chart" uri="{C3380CC4-5D6E-409C-BE32-E72D297353CC}">
              <c16:uniqueId val="{00000000-D778-406F-95C7-15F7C73388BF}"/>
            </c:ext>
          </c:extLst>
        </c:ser>
        <c:ser>
          <c:idx val="1"/>
          <c:order val="1"/>
          <c:tx>
            <c:strRef>
              <c:f>'Page 23'!$D$2</c:f>
              <c:strCache>
                <c:ptCount val="1"/>
                <c:pt idx="0">
                  <c:v>Specialty Pharmacy</c:v>
                </c:pt>
              </c:strCache>
            </c:strRef>
          </c:tx>
          <c:spPr>
            <a:solidFill>
              <a:srgbClr val="0D469D"/>
            </a:solidFill>
            <a:ln>
              <a:noFill/>
              <a:prstDash val="solid"/>
            </a:ln>
          </c:spPr>
          <c:invertIfNegative val="0"/>
          <c:dLbls>
            <c:spPr>
              <a:noFill/>
              <a:ln>
                <a:noFill/>
                <a:prstDash val="solid"/>
              </a:ln>
            </c:spPr>
            <c:txPr>
              <a:bodyPr rot="0" vert="horz"/>
              <a:lstStyle/>
              <a:p>
                <a:pPr>
                  <a:defRPr>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'Page 23'!$B$3:$B$4</c:f>
              <c:strCache>
                <c:ptCount val="2"/>
                <c:pt idx="0">
                  <c:v>2Q25</c:v>
                </c:pt>
                <c:pt idx="1">
                  <c:v>2Q26</c:v>
                </c:pt>
              </c:strCache>
            </c:strRef>
          </c:cat>
          <c:val>
            <c:numRef>
              <c:f>'Page 23'!$D$3:$D$4</c:f>
              <c:numCache>
                <c:formatCode>_(\$* #,##0.0_);_(\$* \(#,##0.0\);_(\$* \-_);_(@_)</c:formatCode>
                <c:ptCount val="2"/>
                <c:pt idx="0">
                  <c:v>62.6</c:v>
                </c:pt>
                <c:pt idx="1">
                  <c:v>98.6</c:v>
                </c:pt>
              </c:numCache>
            </c:numRef>
          </c:val>
          <c:extLst>
            <c:ext xmlns:c16="http://schemas.microsoft.com/office/drawing/2014/chart" uri="{C3380CC4-5D6E-409C-BE32-E72D297353CC}">
              <c16:uniqueId val="{00000001-D778-406F-95C7-15F7C73388BF}"/>
            </c:ext>
          </c:extLst>
        </c:ser>
        <c:ser>
          <c:idx val="2"/>
          <c:order val="2"/>
          <c:tx>
            <c:strRef>
              <c:f>'Page 23'!$E$2</c:f>
              <c:strCache>
                <c:ptCount val="1"/>
                <c:pt idx="0">
                  <c:v>Clinical Trials &amp; Other</c:v>
                </c:pt>
              </c:strCache>
            </c:strRef>
          </c:tx>
          <c:spPr>
            <a:solidFill>
              <a:srgbClr val="001876"/>
            </a:solidFill>
            <a:ln>
              <a:noFill/>
              <a:prstDash val="solid"/>
            </a:ln>
          </c:spPr>
          <c:invertIfNegative val="0"/>
          <c:dLbls>
            <c:dLbl>
              <c:idx val="0"/>
              <c:layout>
                <c:manualLayout>
                  <c:x val="0.19341683852018493"/>
                  <c:y val="-9.582755244839246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778-406F-95C7-15F7C73388BF}"/>
                </c:ext>
              </c:extLst>
            </c:dLbl>
            <c:dLbl>
              <c:idx val="1"/>
              <c:layout>
                <c:manualLayout>
                  <c:x val="0.18349620359954988"/>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778-406F-95C7-15F7C73388BF}"/>
                </c:ext>
              </c:extLst>
            </c:dLbl>
            <c:spPr>
              <a:noFill/>
              <a:ln>
                <a:noFill/>
                <a:prstDash val="solid"/>
              </a:ln>
            </c:spPr>
            <c:txPr>
              <a:bodyPr rot="0" vert="horz"/>
              <a:lstStyle/>
              <a:p>
                <a:pPr>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'Page 23'!$B$3:$B$4</c:f>
              <c:strCache>
                <c:ptCount val="2"/>
                <c:pt idx="0">
                  <c:v>2Q25</c:v>
                </c:pt>
                <c:pt idx="1">
                  <c:v>2Q26</c:v>
                </c:pt>
              </c:strCache>
            </c:strRef>
          </c:cat>
          <c:val>
            <c:numRef>
              <c:f>'Page 23'!$E$3:$E$4</c:f>
              <c:numCache>
                <c:formatCode>_(\$* #,##0.0_);_(\$* \(#,##0.0\);_(\$* \-_);_(@_)</c:formatCode>
                <c:ptCount val="2"/>
                <c:pt idx="0">
                  <c:v>1.3</c:v>
                </c:pt>
                <c:pt idx="1">
                  <c:v>3.8</c:v>
                </c:pt>
              </c:numCache>
            </c:numRef>
          </c:val>
          <c:extLst>
            <c:ext xmlns:c16="http://schemas.microsoft.com/office/drawing/2014/chart" uri="{C3380CC4-5D6E-409C-BE32-E72D297353CC}">
              <c16:uniqueId val="{00000004-D778-406F-95C7-15F7C73388BF}"/>
            </c:ext>
          </c:extLst>
        </c:ser>
        <c:ser>
          <c:idx val="3"/>
          <c:order val="3"/>
          <c:tx>
            <c:strRef>
              <c:f>'Page 23'!$F$2</c:f>
              <c:strCache>
                <c:ptCount val="1"/>
              </c:strCache>
            </c:strRef>
          </c:tx>
          <c:spPr>
            <a:noFill/>
            <a:ln>
              <a:noFill/>
              <a:prstDash val="solid"/>
            </a:ln>
          </c:spPr>
          <c:invertIfNegative val="0"/>
          <c:dLbls>
            <c:dLbl>
              <c:idx val="0"/>
              <c:layout>
                <c:manualLayout>
                  <c:x val="0"/>
                  <c:y val="0.20980964095720495"/>
                </c:manualLayout>
              </c:layout>
              <c:spPr>
                <a:noFill/>
                <a:ln>
                  <a:noFill/>
                  <a:prstDash val="solid"/>
                </a:ln>
              </c:spPr>
              <c:txPr>
                <a:bodyPr rot="0" vert="horz"/>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997539370078739"/>
                      <c:h val="9.1771673563687831E-2"/>
                    </c:manualLayout>
                  </c15:layout>
                </c:ext>
                <c:ext xmlns:c16="http://schemas.microsoft.com/office/drawing/2014/chart" uri="{C3380CC4-5D6E-409C-BE32-E72D297353CC}">
                  <c16:uniqueId val="{00000005-D778-406F-95C7-15F7C73388BF}"/>
                </c:ext>
              </c:extLst>
            </c:dLbl>
            <c:dLbl>
              <c:idx val="1"/>
              <c:layout>
                <c:manualLayout>
                  <c:x val="-7.0299107383414744E-17"/>
                  <c:y val="4.7885450948417382E-2"/>
                </c:manualLayout>
              </c:layout>
              <c:spPr>
                <a:noFill/>
                <a:ln>
                  <a:noFill/>
                  <a:prstDash val="solid"/>
                </a:ln>
              </c:spPr>
              <c:txPr>
                <a:bodyPr rot="0" vert="horz"/>
                <a:lstStyle/>
                <a:p>
                  <a:pPr>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4942939595298194"/>
                      <c:h val="8.4300674279756571E-2"/>
                    </c:manualLayout>
                  </c15:layout>
                </c:ext>
                <c:ext xmlns:c16="http://schemas.microsoft.com/office/drawing/2014/chart" uri="{C3380CC4-5D6E-409C-BE32-E72D297353CC}">
                  <c16:uniqueId val="{00000006-D778-406F-95C7-15F7C73388BF}"/>
                </c:ext>
              </c:extLst>
            </c:dLbl>
            <c:spPr>
              <a:noFill/>
              <a:ln>
                <a:noFill/>
                <a:prstDash val="solid"/>
              </a:ln>
            </c:spPr>
            <c:txPr>
              <a:bodyPr rot="0" vert="horz"/>
              <a:lstStyle/>
              <a:p>
                <a:pPr>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'Page 23'!$B$3:$B$4</c:f>
              <c:strCache>
                <c:ptCount val="2"/>
                <c:pt idx="0">
                  <c:v>2Q25</c:v>
                </c:pt>
                <c:pt idx="1">
                  <c:v>2Q26</c:v>
                </c:pt>
              </c:strCache>
            </c:strRef>
          </c:cat>
          <c:val>
            <c:numRef>
              <c:f>'Page 23'!$F$3:$F$4</c:f>
              <c:numCache>
                <c:formatCode>_(\$* #,##0.0_);_(\$* \(#,##0.0\);_(\$* \-_);_(@_)</c:formatCode>
                <c:ptCount val="2"/>
                <c:pt idx="0">
                  <c:v>119.8</c:v>
                </c:pt>
                <c:pt idx="1">
                  <c:v>161.30000000000001</c:v>
                </c:pt>
              </c:numCache>
            </c:numRef>
          </c:val>
          <c:extLst>
            <c:ext xmlns:c16="http://schemas.microsoft.com/office/drawing/2014/chart" uri="{C3380CC4-5D6E-409C-BE32-E72D297353CC}">
              <c16:uniqueId val="{00000007-D778-406F-95C7-15F7C73388BF}"/>
            </c:ext>
          </c:extLst>
        </c:ser>
        <c:dLbls>
          <c:showLegendKey val="0"/>
          <c:showVal val="0"/>
          <c:showCatName val="0"/>
          <c:showSerName val="0"/>
          <c:showPercent val="0"/>
          <c:showBubbleSize val="0"/>
        </c:dLbls>
        <c:gapWidth val="90"/>
        <c:overlap val="100"/>
        <c:axId val="170337823"/>
        <c:axId val="170347423"/>
      </c:barChart>
      <c:catAx>
        <c:axId val="170337823"/>
        <c:scaling>
          <c:orientation val="minMax"/>
        </c:scaling>
        <c:delete val="0"/>
        <c:axPos val="b"/>
        <c:numFmt formatCode="General" sourceLinked="1"/>
        <c:majorTickMark val="none"/>
        <c:minorTickMark val="none"/>
        <c:tickLblPos val="high"/>
        <c:spPr>
          <a:noFill/>
          <a:ln w="6350" cap="flat" cmpd="sng" algn="ctr">
            <a:solidFill>
              <a:srgbClr val="001876"/>
            </a:solidFill>
            <a:prstDash val="solid"/>
            <a:round/>
          </a:ln>
        </c:spPr>
        <c:txPr>
          <a:bodyPr rot="-60000000" vert="horz"/>
          <a:lstStyle/>
          <a:p>
            <a:pPr>
              <a:defRPr/>
            </a:pPr>
            <a:endParaRPr lang="en-US"/>
          </a:p>
        </c:txPr>
        <c:crossAx val="170347423"/>
        <c:crosses val="autoZero"/>
        <c:auto val="1"/>
        <c:lblAlgn val="ctr"/>
        <c:lblOffset val="1"/>
        <c:noMultiLvlLbl val="0"/>
      </c:catAx>
      <c:valAx>
        <c:axId val="170347423"/>
        <c:scaling>
          <c:orientation val="minMax"/>
          <c:max val="175"/>
          <c:min val="0"/>
        </c:scaling>
        <c:delete val="1"/>
        <c:axPos val="l"/>
        <c:numFmt formatCode="&quot;$&quot;#,##0.0" sourceLinked="0"/>
        <c:majorTickMark val="out"/>
        <c:minorTickMark val="none"/>
        <c:tickLblPos val="high"/>
        <c:crossAx val="170337823"/>
        <c:crosses val="autoZero"/>
        <c:crossBetween val="between"/>
      </c:valAx>
    </c:plotArea>
    <c:legend>
      <c:legendPos val="r"/>
      <c:legendEntry>
        <c:idx val="0"/>
        <c:delete val="1"/>
      </c:legendEntry>
      <c:layout>
        <c:manualLayout>
          <c:xMode val="edge"/>
          <c:yMode val="edge"/>
          <c:x val="0"/>
          <c:y val="0.78997469743716064"/>
          <c:w val="0.99801587301587302"/>
          <c:h val="0.20798872947252289"/>
        </c:manualLayout>
      </c:layout>
      <c:overlay val="0"/>
      <c:spPr>
        <a:noFill/>
        <a:ln>
          <a:noFill/>
          <a:prstDash val="solid"/>
        </a:ln>
      </c:spPr>
      <c:txPr>
        <a:bodyPr rot="0" vert="horz"/>
        <a:lstStyle/>
        <a:p>
          <a:pPr>
            <a:defRPr b="0"/>
          </a:pPr>
          <a:endParaRPr lang="en-US"/>
        </a:p>
      </c:txPr>
    </c:legend>
    <c:plotVisOnly val="1"/>
    <c:dispBlanksAs val="gap"/>
    <c:showDLblsOverMax val="1"/>
  </c:chart>
  <c:spPr>
    <a:noFill/>
    <a:ln w="9525" cap="flat" cmpd="sng" algn="ctr">
      <a:noFill/>
      <a:prstDash val="solid"/>
      <a:round/>
    </a:ln>
  </c:spPr>
  <c:txPr>
    <a:bodyPr/>
    <a:lstStyle/>
    <a:p>
      <a:pPr>
        <a:defRPr sz="600" b="1">
          <a:solidFill>
            <a:srgbClr val="0A0A0A"/>
          </a:solidFill>
          <a:latin typeface="Poppins" panose="00000500000000000000" pitchFamily="2" charset="0"/>
          <a:cs typeface="Poppins" panose="00000500000000000000" pitchFamily="2"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14013873265843E-2"/>
          <c:y val="6.3788020484568997E-2"/>
          <c:w val="0.91321011074253189"/>
          <c:h val="0.936211979515431"/>
        </c:manualLayout>
      </c:layout>
      <c:barChart>
        <c:barDir val="col"/>
        <c:grouping val="clustered"/>
        <c:varyColors val="0"/>
        <c:ser>
          <c:idx val="0"/>
          <c:order val="0"/>
          <c:tx>
            <c:strRef>
              <c:f>'Page 23'!$C$6</c:f>
              <c:strCache>
                <c:ptCount val="1"/>
                <c:pt idx="0">
                  <c:v>Adjusted EBITDA</c:v>
                </c:pt>
              </c:strCache>
            </c:strRef>
          </c:tx>
          <c:spPr>
            <a:solidFill>
              <a:srgbClr val="BFD3E6"/>
            </a:solidFill>
            <a:ln>
              <a:noFill/>
              <a:prstDash val="solid"/>
            </a:ln>
          </c:spPr>
          <c:invertIfNegative val="0"/>
          <c:dLbls>
            <c:numFmt formatCode="&quot;$&quot;#,##0.0_);\(&quot;$&quot;#,##0.0\)" sourceLinked="0"/>
            <c:spPr>
              <a:noFill/>
              <a:ln>
                <a:noFill/>
              </a:ln>
              <a:effectLst/>
            </c:spPr>
            <c:dLblPos val="outEnd"/>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'Page 23'!$B$7:$B$8</c:f>
              <c:strCache>
                <c:ptCount val="2"/>
                <c:pt idx="0">
                  <c:v>2Q25</c:v>
                </c:pt>
                <c:pt idx="1">
                  <c:v>2Q26</c:v>
                </c:pt>
              </c:strCache>
            </c:strRef>
          </c:cat>
          <c:val>
            <c:numRef>
              <c:f>'Page 23'!$C$7:$C$8</c:f>
              <c:numCache>
                <c:formatCode>"($"#,##0.0_);[Red]"($"#,##0.0\)</c:formatCode>
                <c:ptCount val="2"/>
                <c:pt idx="0">
                  <c:v>-4.0999999999999996</c:v>
                </c:pt>
                <c:pt idx="1">
                  <c:v>0.2</c:v>
                </c:pt>
              </c:numCache>
            </c:numRef>
          </c:val>
          <c:extLst>
            <c:ext xmlns:c16="http://schemas.microsoft.com/office/drawing/2014/chart" uri="{C3380CC4-5D6E-409C-BE32-E72D297353CC}">
              <c16:uniqueId val="{00000000-5A27-42D2-83DA-2B82BEDA9773}"/>
            </c:ext>
          </c:extLst>
        </c:ser>
        <c:dLbls>
          <c:showLegendKey val="0"/>
          <c:showVal val="0"/>
          <c:showCatName val="0"/>
          <c:showSerName val="0"/>
          <c:showPercent val="0"/>
          <c:showBubbleSize val="0"/>
        </c:dLbls>
        <c:gapWidth val="90"/>
        <c:axId val="170337823"/>
        <c:axId val="170347423"/>
      </c:barChart>
      <c:catAx>
        <c:axId val="170337823"/>
        <c:scaling>
          <c:orientation val="minMax"/>
        </c:scaling>
        <c:delete val="0"/>
        <c:axPos val="b"/>
        <c:numFmt formatCode="General" sourceLinked="1"/>
        <c:majorTickMark val="none"/>
        <c:minorTickMark val="none"/>
        <c:tickLblPos val="high"/>
        <c:spPr>
          <a:noFill/>
          <a:ln w="6350" cap="flat" cmpd="sng" algn="ctr">
            <a:solidFill>
              <a:srgbClr val="001876"/>
            </a:solidFill>
            <a:prstDash val="solid"/>
            <a:round/>
          </a:ln>
        </c:spPr>
        <c:txPr>
          <a:bodyPr rot="-60000000" vert="horz"/>
          <a:lstStyle/>
          <a:p>
            <a:pPr>
              <a:defRPr/>
            </a:pPr>
            <a:endParaRPr lang="en-US"/>
          </a:p>
        </c:txPr>
        <c:crossAx val="170347423"/>
        <c:crosses val="autoZero"/>
        <c:auto val="1"/>
        <c:lblAlgn val="ctr"/>
        <c:lblOffset val="1"/>
        <c:noMultiLvlLbl val="0"/>
      </c:catAx>
      <c:valAx>
        <c:axId val="170347423"/>
        <c:scaling>
          <c:orientation val="minMax"/>
          <c:max val="1"/>
          <c:min val="-5"/>
        </c:scaling>
        <c:delete val="1"/>
        <c:axPos val="l"/>
        <c:numFmt formatCode="&quot;$&quot;#,##0.0" sourceLinked="0"/>
        <c:majorTickMark val="out"/>
        <c:minorTickMark val="none"/>
        <c:tickLblPos val="nextTo"/>
        <c:crossAx val="170337823"/>
        <c:crosses val="autoZero"/>
        <c:crossBetween val="between"/>
      </c:valAx>
      <c:spPr>
        <a:ln>
          <a:noFill/>
        </a:ln>
      </c:spPr>
    </c:plotArea>
    <c:plotVisOnly val="1"/>
    <c:dispBlanksAs val="gap"/>
    <c:showDLblsOverMax val="1"/>
  </c:chart>
  <c:spPr>
    <a:noFill/>
    <a:ln w="9525" cap="flat" cmpd="sng" algn="ctr">
      <a:noFill/>
      <a:prstDash val="solid"/>
      <a:round/>
    </a:ln>
  </c:spPr>
  <c:txPr>
    <a:bodyPr/>
    <a:lstStyle/>
    <a:p>
      <a:pPr>
        <a:defRPr sz="600" b="1">
          <a:solidFill>
            <a:srgbClr val="0A0A0A"/>
          </a:solidFill>
          <a:latin typeface="Poppins" panose="00000500000000000000" pitchFamily="2" charset="0"/>
          <a:cs typeface="Poppins" panose="00000500000000000000" pitchFamily="2"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2358431860609833E-2"/>
          <c:y val="0.10896196002578981"/>
          <c:w val="0.93528313627878035"/>
          <c:h val="0.81560283687943258"/>
        </c:manualLayout>
      </c:layout>
      <c:barChart>
        <c:barDir val="col"/>
        <c:grouping val="stacked"/>
        <c:varyColors val="0"/>
        <c:ser>
          <c:idx val="0"/>
          <c:order val="0"/>
          <c:spPr>
            <a:solidFill>
              <a:schemeClr val="accent1"/>
            </a:solidFill>
            <a:ln>
              <a:noFill/>
            </a:ln>
          </c:spPr>
          <c:invertIfNegative val="0"/>
          <c:dLbls>
            <c:dLbl>
              <c:idx val="0"/>
              <c:layout>
                <c:manualLayout>
                  <c:x val="0"/>
                  <c:y val="-0.39329464861379754"/>
                </c:manualLayout>
              </c:layout>
              <c:numFmt formatCode="#,##0;&quot;-&quot;#,##0" sourceLinked="0"/>
              <c:spPr>
                <a:noFill/>
                <a:ln>
                  <a:noFill/>
                </a:ln>
              </c:spPr>
              <c:txPr>
                <a:bodyPr wrap="none"/>
                <a:lstStyle/>
                <a:p>
                  <a:pPr>
                    <a:defRPr sz="800" b="1"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647-4704-BDF7-03C9F1745BEB}"/>
                </c:ext>
              </c:extLst>
            </c:dLbl>
            <c:dLbl>
              <c:idx val="1"/>
              <c:layout>
                <c:manualLayout>
                  <c:x val="0"/>
                  <c:y val="-0.44229529335912315"/>
                </c:manualLayout>
              </c:layout>
              <c:numFmt formatCode="#,##0;&quot;-&quot;#,##0" sourceLinked="0"/>
              <c:spPr>
                <a:noFill/>
                <a:ln>
                  <a:noFill/>
                </a:ln>
              </c:spPr>
              <c:txPr>
                <a:bodyPr wrap="none"/>
                <a:lstStyle/>
                <a:p>
                  <a:pPr>
                    <a:defRPr sz="800" b="1"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647-4704-BDF7-03C9F1745BE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1872</c:v>
                </c:pt>
                <c:pt idx="1">
                  <c:v>2128</c:v>
                </c:pt>
              </c:numCache>
            </c:numRef>
          </c:val>
          <c:extLst>
            <c:ext xmlns:c16="http://schemas.microsoft.com/office/drawing/2014/chart" uri="{C3380CC4-5D6E-409C-BE32-E72D297353CC}">
              <c16:uniqueId val="{00000002-A647-4704-BDF7-03C9F1745BEB}"/>
            </c:ext>
          </c:extLst>
        </c:ser>
        <c:dLbls>
          <c:showLegendKey val="0"/>
          <c:showVal val="0"/>
          <c:showCatName val="0"/>
          <c:showSerName val="0"/>
          <c:showPercent val="0"/>
          <c:showBubbleSize val="0"/>
        </c:dLbls>
        <c:gapWidth val="80"/>
        <c:overlap val="100"/>
        <c:axId val="872092335"/>
        <c:axId val="1"/>
      </c:barChart>
      <c:catAx>
        <c:axId val="872092335"/>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128"/>
          <c:min val="0"/>
        </c:scaling>
        <c:delete val="0"/>
        <c:axPos val="l"/>
        <c:majorGridlines>
          <c:spPr>
            <a:ln>
              <a:noFill/>
            </a:ln>
          </c:spPr>
        </c:majorGridlines>
        <c:numFmt formatCode="General" sourceLinked="1"/>
        <c:majorTickMark val="none"/>
        <c:minorTickMark val="none"/>
        <c:tickLblPos val="none"/>
        <c:spPr>
          <a:ln>
            <a:noFill/>
          </a:ln>
        </c:spPr>
        <c:crossAx val="872092335"/>
        <c:crosses val="min"/>
        <c:crossBetween val="between"/>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Cap Revenue ($M)</c:v>
                </c:pt>
              </c:strCache>
            </c:strRef>
          </c:tx>
          <c:spPr>
            <a:solidFill>
              <a:srgbClr val="0D469D"/>
            </a:solidFill>
            <a:effectLst/>
          </c:spPr>
          <c:invertIfNegative val="0"/>
          <c:cat>
            <c:strRef>
              <c:f>Sheet1!$A$2:$A$8</c:f>
              <c:strCache>
                <c:ptCount val="7"/>
                <c:pt idx="0">
                  <c:v>4Q24</c:v>
                </c:pt>
                <c:pt idx="1">
                  <c:v>1Q25</c:v>
                </c:pt>
                <c:pt idx="2">
                  <c:v>2Q25</c:v>
                </c:pt>
                <c:pt idx="3">
                  <c:v>3Q25</c:v>
                </c:pt>
                <c:pt idx="4">
                  <c:v>4Q25</c:v>
                </c:pt>
                <c:pt idx="5">
                  <c:v>1Q26</c:v>
                </c:pt>
                <c:pt idx="6">
                  <c:v>2Q26</c:v>
                </c:pt>
              </c:strCache>
            </c:strRef>
          </c:cat>
          <c:val>
            <c:numRef>
              <c:f>Sheet1!$B$2:$B$8</c:f>
              <c:numCache>
                <c:formatCode>General</c:formatCode>
                <c:ptCount val="7"/>
                <c:pt idx="0">
                  <c:v>17</c:v>
                </c:pt>
                <c:pt idx="1">
                  <c:v>17</c:v>
                </c:pt>
                <c:pt idx="2">
                  <c:v>18.5</c:v>
                </c:pt>
                <c:pt idx="3">
                  <c:v>20.399999999999999</c:v>
                </c:pt>
                <c:pt idx="4">
                  <c:v>23.2</c:v>
                </c:pt>
                <c:pt idx="5">
                  <c:v>26.9</c:v>
                </c:pt>
                <c:pt idx="6">
                  <c:v>28</c:v>
                </c:pt>
              </c:numCache>
            </c:numRef>
          </c:val>
          <c:extLst>
            <c:ext xmlns:c16="http://schemas.microsoft.com/office/drawing/2014/chart" uri="{C3380CC4-5D6E-409C-BE32-E72D297353CC}">
              <c16:uniqueId val="{00000000-B4F0-465B-A988-FD62E717159F}"/>
            </c:ext>
          </c:extLst>
        </c:ser>
        <c:dLbls>
          <c:showLegendKey val="0"/>
          <c:showVal val="0"/>
          <c:showCatName val="0"/>
          <c:showSerName val="0"/>
          <c:showPercent val="0"/>
          <c:showBubbleSize val="0"/>
        </c:dLbls>
        <c:gapWidth val="45"/>
        <c:axId val="2094734554"/>
        <c:axId val="2094734552"/>
      </c:barChart>
      <c:lineChart>
        <c:grouping val="standard"/>
        <c:varyColors val="0"/>
        <c:ser>
          <c:idx val="1"/>
          <c:order val="1"/>
          <c:tx>
            <c:strRef>
              <c:f>Sheet1!$C$1</c:f>
              <c:strCache>
                <c:ptCount val="1"/>
                <c:pt idx="0">
                  <c:v>MLR (%)</c:v>
                </c:pt>
              </c:strCache>
            </c:strRef>
          </c:tx>
          <c:spPr>
            <a:ln w="28575" cap="flat">
              <a:solidFill>
                <a:srgbClr val="F2A765"/>
              </a:solidFill>
              <a:prstDash val="solid"/>
              <a:round/>
            </a:ln>
            <a:effectLst/>
          </c:spPr>
          <c:marker>
            <c:symbol val="circle"/>
            <c:size val="6"/>
            <c:spPr>
              <a:solidFill>
                <a:srgbClr val="F2A765"/>
              </a:solidFill>
              <a:ln w="9525" cap="flat">
                <a:solidFill>
                  <a:srgbClr val="F2A765"/>
                </a:solidFill>
                <a:prstDash val="solid"/>
                <a:round/>
              </a:ln>
              <a:effectLst/>
            </c:spPr>
          </c:marker>
          <c:cat>
            <c:strRef>
              <c:f>Sheet1!$A$2:$A$8</c:f>
              <c:strCache>
                <c:ptCount val="7"/>
                <c:pt idx="0">
                  <c:v>4Q24</c:v>
                </c:pt>
                <c:pt idx="1">
                  <c:v>1Q25</c:v>
                </c:pt>
                <c:pt idx="2">
                  <c:v>2Q25</c:v>
                </c:pt>
                <c:pt idx="3">
                  <c:v>3Q25</c:v>
                </c:pt>
                <c:pt idx="4">
                  <c:v>4Q25</c:v>
                </c:pt>
                <c:pt idx="5">
                  <c:v>1Q26</c:v>
                </c:pt>
                <c:pt idx="6">
                  <c:v>2Q26</c:v>
                </c:pt>
              </c:strCache>
            </c:strRef>
          </c:cat>
          <c:val>
            <c:numRef>
              <c:f>Sheet1!$C$2:$C$8</c:f>
              <c:numCache>
                <c:formatCode>General</c:formatCode>
                <c:ptCount val="7"/>
                <c:pt idx="0">
                  <c:v>41.4</c:v>
                </c:pt>
                <c:pt idx="1">
                  <c:v>36.6</c:v>
                </c:pt>
                <c:pt idx="2">
                  <c:v>43.199999999999996</c:v>
                </c:pt>
                <c:pt idx="3">
                  <c:v>40.800000000000004</c:v>
                </c:pt>
                <c:pt idx="4">
                  <c:v>40.800000000000004</c:v>
                </c:pt>
                <c:pt idx="5">
                  <c:v>45.6</c:v>
                </c:pt>
                <c:pt idx="6">
                  <c:v>51.3</c:v>
                </c:pt>
              </c:numCache>
            </c:numRef>
          </c:val>
          <c:smooth val="0"/>
          <c:extLst>
            <c:ext xmlns:c16="http://schemas.microsoft.com/office/drawing/2014/chart" uri="{C3380CC4-5D6E-409C-BE32-E72D297353CC}">
              <c16:uniqueId val="{00000001-B4F0-465B-A988-FD62E717159F}"/>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0A0A0A"/>
            </a:solidFill>
            <a:prstDash val="solid"/>
            <a:round/>
          </a:ln>
        </c:spPr>
        <c:txPr>
          <a:bodyPr/>
          <a:lstStyle/>
          <a:p>
            <a:pPr>
              <a:defRPr sz="800" b="1" i="0" u="none" strike="noStrike">
                <a:solidFill>
                  <a:srgbClr val="0A0A0A"/>
                </a:solidFill>
                <a:latin typeface="Poppins" panose="00000500000000000000" pitchFamily="2" charset="0"/>
                <a:cs typeface="Poppins" panose="00000500000000000000" pitchFamily="2" charset="0"/>
              </a:defRPr>
            </a:pPr>
            <a:endParaRPr lang="en-US"/>
          </a:p>
        </c:txPr>
        <c:crossAx val="2094734552"/>
        <c:crosses val="autoZero"/>
        <c:auto val="1"/>
        <c:lblAlgn val="ctr"/>
        <c:lblOffset val="100"/>
        <c:noMultiLvlLbl val="1"/>
      </c:catAx>
      <c:valAx>
        <c:axId val="2094734552"/>
        <c:scaling>
          <c:orientation val="minMax"/>
          <c:max val="60"/>
          <c:min val="0"/>
        </c:scaling>
        <c:delete val="1"/>
        <c:axPos val="l"/>
        <c:numFmt formatCode="General" sourceLinked="0"/>
        <c:majorTickMark val="out"/>
        <c:minorTickMark val="none"/>
        <c:tickLblPos val="nextTo"/>
        <c:crossAx val="2094734554"/>
        <c:crosses val="autoZero"/>
        <c:crossBetween val="between"/>
        <c:majorUnit val="15"/>
      </c:valAx>
      <c:spPr>
        <a:noFill/>
        <a:ln>
          <a:noFill/>
        </a:ln>
        <a:effectLst/>
      </c:spPr>
    </c:plotArea>
    <c:plotVisOnly val="1"/>
    <c:dispBlanksAs val="span"/>
    <c:showDLblsOverMax val="1"/>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85108024691358E-2"/>
          <c:y val="0"/>
          <c:w val="0.97712268518518519"/>
          <c:h val="0.90955205225860458"/>
        </c:manualLayout>
      </c:layout>
      <c:lineChart>
        <c:grouping val="standard"/>
        <c:varyColors val="1"/>
        <c:ser>
          <c:idx val="0"/>
          <c:order val="0"/>
          <c:tx>
            <c:strRef>
              <c:f>'Page 24'!$B$3</c:f>
              <c:strCache>
                <c:ptCount val="1"/>
                <c:pt idx="0">
                  <c:v>SG&amp;A as % of Rev.</c:v>
                </c:pt>
              </c:strCache>
            </c:strRef>
          </c:tx>
          <c:spPr>
            <a:ln w="28575">
              <a:solidFill>
                <a:srgbClr val="F2A765"/>
              </a:solidFill>
              <a:prstDash val="solid"/>
            </a:ln>
          </c:spPr>
          <c:marker>
            <c:symbol val="none"/>
          </c:marker>
          <c:dLbls>
            <c:spPr>
              <a:noFill/>
              <a:ln>
                <a:noFill/>
              </a:ln>
              <a:effectLst/>
            </c:spPr>
            <c:dLblPos val="t"/>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'Page 24'!$C$2:$L$2</c:f>
              <c:strCache>
                <c:ptCount val="10"/>
                <c:pt idx="0">
                  <c:v>1Q24</c:v>
                </c:pt>
                <c:pt idx="1">
                  <c:v>2Q24</c:v>
                </c:pt>
                <c:pt idx="2">
                  <c:v>3Q24</c:v>
                </c:pt>
                <c:pt idx="3">
                  <c:v>4Q24</c:v>
                </c:pt>
                <c:pt idx="4">
                  <c:v>1Q25</c:v>
                </c:pt>
                <c:pt idx="5">
                  <c:v>2Q25</c:v>
                </c:pt>
                <c:pt idx="6">
                  <c:v>3Q25</c:v>
                </c:pt>
                <c:pt idx="7">
                  <c:v>4Q25</c:v>
                </c:pt>
                <c:pt idx="8">
                  <c:v>1Q26</c:v>
                </c:pt>
                <c:pt idx="9">
                  <c:v>2Q26</c:v>
                </c:pt>
              </c:strCache>
            </c:strRef>
          </c:cat>
          <c:val>
            <c:numRef>
              <c:f>'Page 24'!$C$3:$L$3</c:f>
              <c:numCache>
                <c:formatCode>0%</c:formatCode>
                <c:ptCount val="10"/>
                <c:pt idx="0">
                  <c:v>0.3</c:v>
                </c:pt>
                <c:pt idx="1">
                  <c:v>0.28000000000000003</c:v>
                </c:pt>
                <c:pt idx="2">
                  <c:v>0.27</c:v>
                </c:pt>
                <c:pt idx="3">
                  <c:v>0.25</c:v>
                </c:pt>
                <c:pt idx="4">
                  <c:v>0.24</c:v>
                </c:pt>
                <c:pt idx="5">
                  <c:v>0.22</c:v>
                </c:pt>
                <c:pt idx="6">
                  <c:v>0.18</c:v>
                </c:pt>
                <c:pt idx="7">
                  <c:v>0.16</c:v>
                </c:pt>
                <c:pt idx="8">
                  <c:v>0.19134433434390699</c:v>
                </c:pt>
                <c:pt idx="9">
                  <c:v>0.18561353</c:v>
                </c:pt>
              </c:numCache>
            </c:numRef>
          </c:val>
          <c:smooth val="1"/>
          <c:extLst>
            <c:ext xmlns:c16="http://schemas.microsoft.com/office/drawing/2014/chart" uri="{C3380CC4-5D6E-409C-BE32-E72D297353CC}">
              <c16:uniqueId val="{00000000-C552-43C2-88DC-D9C129A53805}"/>
            </c:ext>
          </c:extLst>
        </c:ser>
        <c:ser>
          <c:idx val="1"/>
          <c:order val="1"/>
          <c:tx>
            <c:strRef>
              <c:f>'Page 24'!$B$4</c:f>
              <c:strCache>
                <c:ptCount val="1"/>
                <c:pt idx="0">
                  <c:v>Gross Margin</c:v>
                </c:pt>
              </c:strCache>
            </c:strRef>
          </c:tx>
          <c:spPr>
            <a:ln w="28575">
              <a:solidFill>
                <a:srgbClr val="001876"/>
              </a:solidFill>
              <a:prstDash val="solid"/>
            </a:ln>
          </c:spPr>
          <c:marker>
            <c:symbol val="none"/>
          </c:marker>
          <c:dLbls>
            <c:spPr>
              <a:noFill/>
              <a:ln>
                <a:noFill/>
              </a:ln>
              <a:effectLst/>
            </c:spPr>
            <c:dLblPos val="t"/>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'Page 24'!$C$2:$L$2</c:f>
              <c:strCache>
                <c:ptCount val="10"/>
                <c:pt idx="0">
                  <c:v>1Q24</c:v>
                </c:pt>
                <c:pt idx="1">
                  <c:v>2Q24</c:v>
                </c:pt>
                <c:pt idx="2">
                  <c:v>3Q24</c:v>
                </c:pt>
                <c:pt idx="3">
                  <c:v>4Q24</c:v>
                </c:pt>
                <c:pt idx="4">
                  <c:v>1Q25</c:v>
                </c:pt>
                <c:pt idx="5">
                  <c:v>2Q25</c:v>
                </c:pt>
                <c:pt idx="6">
                  <c:v>3Q25</c:v>
                </c:pt>
                <c:pt idx="7">
                  <c:v>4Q25</c:v>
                </c:pt>
                <c:pt idx="8">
                  <c:v>1Q26</c:v>
                </c:pt>
                <c:pt idx="9">
                  <c:v>2Q26</c:v>
                </c:pt>
              </c:strCache>
            </c:strRef>
          </c:cat>
          <c:val>
            <c:numRef>
              <c:f>'Page 24'!$C$4:$L$4</c:f>
              <c:numCache>
                <c:formatCode>0%</c:formatCode>
                <c:ptCount val="10"/>
                <c:pt idx="0">
                  <c:v>0.13</c:v>
                </c:pt>
                <c:pt idx="1">
                  <c:v>0.13</c:v>
                </c:pt>
                <c:pt idx="2">
                  <c:v>0.14000000000000001</c:v>
                </c:pt>
                <c:pt idx="3">
                  <c:v>0.15</c:v>
                </c:pt>
                <c:pt idx="4">
                  <c:v>0.15</c:v>
                </c:pt>
                <c:pt idx="5">
                  <c:v>0.17</c:v>
                </c:pt>
                <c:pt idx="6">
                  <c:v>0.14000000000000001</c:v>
                </c:pt>
                <c:pt idx="7">
                  <c:v>0.2</c:v>
                </c:pt>
                <c:pt idx="8">
                  <c:v>0.1581310490297814</c:v>
                </c:pt>
                <c:pt idx="9">
                  <c:v>0.16844393999999999</c:v>
                </c:pt>
              </c:numCache>
            </c:numRef>
          </c:val>
          <c:smooth val="1"/>
          <c:extLst>
            <c:ext xmlns:c16="http://schemas.microsoft.com/office/drawing/2014/chart" uri="{C3380CC4-5D6E-409C-BE32-E72D297353CC}">
              <c16:uniqueId val="{00000001-C552-43C2-88DC-D9C129A53805}"/>
            </c:ext>
          </c:extLst>
        </c:ser>
        <c:dLbls>
          <c:showLegendKey val="0"/>
          <c:showVal val="0"/>
          <c:showCatName val="0"/>
          <c:showSerName val="0"/>
          <c:showPercent val="0"/>
          <c:showBubbleSize val="0"/>
        </c:dLbls>
        <c:smooth val="0"/>
        <c:axId val="10"/>
        <c:axId val="100"/>
      </c:lineChart>
      <c:catAx>
        <c:axId val="10"/>
        <c:scaling>
          <c:orientation val="minMax"/>
        </c:scaling>
        <c:delete val="0"/>
        <c:axPos val="b"/>
        <c:numFmt formatCode="General" sourceLinked="1"/>
        <c:majorTickMark val="none"/>
        <c:minorTickMark val="none"/>
        <c:tickLblPos val="low"/>
        <c:spPr>
          <a:ln>
            <a:noFill/>
          </a:ln>
        </c:spPr>
        <c:crossAx val="100"/>
        <c:crosses val="autoZero"/>
        <c:auto val="1"/>
        <c:lblAlgn val="ctr"/>
        <c:lblOffset val="100"/>
        <c:noMultiLvlLbl val="1"/>
      </c:catAx>
      <c:valAx>
        <c:axId val="100"/>
        <c:scaling>
          <c:orientation val="minMax"/>
          <c:max val="0.35"/>
          <c:min val="0"/>
        </c:scaling>
        <c:delete val="1"/>
        <c:axPos val="l"/>
        <c:numFmt formatCode="0%" sourceLinked="0"/>
        <c:majorTickMark val="none"/>
        <c:minorTickMark val="none"/>
        <c:tickLblPos val="nextTo"/>
        <c:crossAx val="10"/>
        <c:crosses val="autoZero"/>
        <c:crossBetween val="between"/>
      </c:valAx>
    </c:plotArea>
    <c:legend>
      <c:legendPos val="t"/>
      <c:layout>
        <c:manualLayout>
          <c:xMode val="edge"/>
          <c:yMode val="edge"/>
          <c:x val="0.56898688271604936"/>
          <c:y val="0.64691247391196693"/>
          <c:w val="0.42549035493827159"/>
          <c:h val="0.18514874600573053"/>
        </c:manualLayout>
      </c:layout>
      <c:overlay val="1"/>
    </c:legend>
    <c:plotVisOnly val="1"/>
    <c:dispBlanksAs val="gap"/>
    <c:showDLblsOverMax val="1"/>
  </c:chart>
  <c:txPr>
    <a:bodyPr/>
    <a:lstStyle/>
    <a:p>
      <a:pPr>
        <a:defRPr sz="600" b="1">
          <a:solidFill>
            <a:srgbClr val="0A0A0A"/>
          </a:solidFill>
          <a:latin typeface="Poppins" panose="00000500000000000000" pitchFamily="2" charset="0"/>
          <a:cs typeface="Poppins" panose="00000500000000000000" pitchFamily="2"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875338753387531E-2"/>
          <c:y val="0.17775367558447819"/>
          <c:w val="0.9322493224932249"/>
          <c:h val="0.75080823004499708"/>
        </c:manualLayout>
      </c:layout>
      <c:barChart>
        <c:barDir val="col"/>
        <c:grouping val="clustered"/>
        <c:varyColors val="1"/>
        <c:ser>
          <c:idx val="0"/>
          <c:order val="0"/>
          <c:tx>
            <c:strRef>
              <c:f>'Page 24'!$B$6</c:f>
              <c:strCache>
                <c:ptCount val="1"/>
                <c:pt idx="0">
                  <c:v>Adjusted EBITDA</c:v>
                </c:pt>
              </c:strCache>
            </c:strRef>
          </c:tx>
          <c:spPr>
            <a:solidFill>
              <a:srgbClr val="BFD3E6"/>
            </a:solidFill>
            <a:ln>
              <a:noFill/>
              <a:prstDash val="solid"/>
            </a:ln>
          </c:spPr>
          <c:invertIfNegative val="0"/>
          <c:dLbls>
            <c:spPr>
              <a:noFill/>
              <a:ln>
                <a:noFill/>
              </a:ln>
              <a:effectLst/>
            </c:spPr>
            <c:dLblPos val="outEnd"/>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Ref>
              <c:f>'Page 24'!$C$2:$L$2</c:f>
              <c:strCache>
                <c:ptCount val="10"/>
                <c:pt idx="0">
                  <c:v>1Q24</c:v>
                </c:pt>
                <c:pt idx="1">
                  <c:v>2Q24</c:v>
                </c:pt>
                <c:pt idx="2">
                  <c:v>3Q24</c:v>
                </c:pt>
                <c:pt idx="3">
                  <c:v>4Q24</c:v>
                </c:pt>
                <c:pt idx="4">
                  <c:v>1Q25</c:v>
                </c:pt>
                <c:pt idx="5">
                  <c:v>2Q25</c:v>
                </c:pt>
                <c:pt idx="6">
                  <c:v>3Q25</c:v>
                </c:pt>
                <c:pt idx="7">
                  <c:v>4Q25</c:v>
                </c:pt>
                <c:pt idx="8">
                  <c:v>1Q26</c:v>
                </c:pt>
                <c:pt idx="9">
                  <c:v>2Q26</c:v>
                </c:pt>
              </c:strCache>
            </c:strRef>
          </c:cat>
          <c:val>
            <c:numRef>
              <c:f>'Page 24'!$C$6:$L$6</c:f>
              <c:numCache>
                <c:formatCode>"$"#,##0.0_);\("$"#,##0.0\);"$"#,##0.0_);@_)</c:formatCode>
                <c:ptCount val="10"/>
                <c:pt idx="0">
                  <c:v>-10.9</c:v>
                </c:pt>
                <c:pt idx="1">
                  <c:v>-8.6999999999999993</c:v>
                </c:pt>
                <c:pt idx="2">
                  <c:v>-8.1999999999999993</c:v>
                </c:pt>
                <c:pt idx="3">
                  <c:v>-7.8</c:v>
                </c:pt>
                <c:pt idx="4">
                  <c:v>-5.0999999999999996</c:v>
                </c:pt>
                <c:pt idx="5">
                  <c:v>-4.0999999999999996</c:v>
                </c:pt>
                <c:pt idx="6">
                  <c:v>-3.5</c:v>
                </c:pt>
                <c:pt idx="7">
                  <c:v>0.1</c:v>
                </c:pt>
                <c:pt idx="8">
                  <c:v>-2.4</c:v>
                </c:pt>
                <c:pt idx="9">
                  <c:v>0.22900000000000001</c:v>
                </c:pt>
              </c:numCache>
            </c:numRef>
          </c:val>
          <c:extLst>
            <c:ext xmlns:c16="http://schemas.microsoft.com/office/drawing/2014/chart" uri="{C3380CC4-5D6E-409C-BE32-E72D297353CC}">
              <c16:uniqueId val="{00000000-0D42-43BE-8346-A27C1A70430C}"/>
            </c:ext>
          </c:extLst>
        </c:ser>
        <c:dLbls>
          <c:showLegendKey val="0"/>
          <c:showVal val="0"/>
          <c:showCatName val="0"/>
          <c:showSerName val="0"/>
          <c:showPercent val="0"/>
          <c:showBubbleSize val="0"/>
        </c:dLbls>
        <c:gapWidth val="80"/>
        <c:axId val="10"/>
        <c:axId val="100"/>
      </c:barChart>
      <c:catAx>
        <c:axId val="10"/>
        <c:scaling>
          <c:orientation val="minMax"/>
        </c:scaling>
        <c:delete val="0"/>
        <c:axPos val="b"/>
        <c:numFmt formatCode="General" sourceLinked="1"/>
        <c:majorTickMark val="none"/>
        <c:minorTickMark val="none"/>
        <c:tickLblPos val="low"/>
        <c:spPr>
          <a:ln w="6350">
            <a:solidFill>
              <a:srgbClr val="001876"/>
            </a:solidFill>
          </a:ln>
        </c:spPr>
        <c:crossAx val="100"/>
        <c:crosses val="autoZero"/>
        <c:auto val="1"/>
        <c:lblAlgn val="ctr"/>
        <c:lblOffset val="100"/>
        <c:noMultiLvlLbl val="1"/>
      </c:catAx>
      <c:valAx>
        <c:axId val="100"/>
        <c:scaling>
          <c:orientation val="minMax"/>
          <c:max val="3"/>
          <c:min val="-13"/>
        </c:scaling>
        <c:delete val="1"/>
        <c:axPos val="l"/>
        <c:numFmt formatCode="&quot;$&quot;#,##0.0" sourceLinked="0"/>
        <c:majorTickMark val="none"/>
        <c:minorTickMark val="none"/>
        <c:tickLblPos val="nextTo"/>
        <c:crossAx val="10"/>
        <c:crosses val="autoZero"/>
        <c:crossBetween val="between"/>
      </c:valAx>
    </c:plotArea>
    <c:plotVisOnly val="1"/>
    <c:dispBlanksAs val="gap"/>
    <c:showDLblsOverMax val="1"/>
  </c:chart>
  <c:txPr>
    <a:bodyPr/>
    <a:lstStyle/>
    <a:p>
      <a:pPr>
        <a:defRPr sz="600" b="1">
          <a:solidFill>
            <a:srgbClr val="0A0A0A"/>
          </a:solidFill>
          <a:latin typeface="Poppins" panose="00000500000000000000" pitchFamily="2" charset="0"/>
          <a:cs typeface="Poppins" panose="00000500000000000000" pitchFamily="2"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FF684_BE78DB07.xml><?xml version="1.0" encoding="utf-8"?>
<p188:cmLst xmlns:a="http://schemas.openxmlformats.org/drawingml/2006/main" xmlns:r="http://schemas.openxmlformats.org/officeDocument/2006/relationships" xmlns:p188="http://schemas.microsoft.com/office/powerpoint/2018/8/main">
  <p188:cm id="{388F6F0B-1246-4C5E-ABE7-F3D97FA3D375}" authorId="{FE69067F-1E65-02F4-C935-6F475EDF00FA}" created="2026-09-03T19:52:57.038">
    <ac:deMkLst xmlns:ac="http://schemas.microsoft.com/office/drawing/2013/main/command">
      <pc:docMk xmlns:pc="http://schemas.microsoft.com/office/powerpoint/2013/main/command"/>
      <pc:sldMk xmlns:pc="http://schemas.microsoft.com/office/powerpoint/2013/main/command" cId="3195591431" sldId="2147481220"/>
      <ac:spMk id="79" creationId="{02DDDA6A-49F5-730F-EAEE-1482A3BD1DDD}"/>
    </ac:deMkLst>
    <p188:txBody>
      <a:bodyPr/>
      <a:lstStyle/>
      <a:p>
        <a:r>
          <a:rPr lang="en-US"/>
          <a:t>@Rob Carter and @Daniel Virnich, MD -- calling out whether you want to include the SLR ABL here</a:t>
        </a:r>
      </a:p>
    </p188:txBody>
  </p188:cm>
</p188:cmLst>
</file>

<file path=ppt/comments/modernComment_7FFFF696_35963B44.xml><?xml version="1.0" encoding="utf-8"?>
<p188:cmLst xmlns:a="http://schemas.openxmlformats.org/drawingml/2006/main" xmlns:r="http://schemas.openxmlformats.org/officeDocument/2006/relationships" xmlns:p188="http://schemas.microsoft.com/office/powerpoint/2018/8/main">
  <p188:cm id="{F95866E0-25F6-450C-A94F-7D0C7DE5F661}" authorId="{FE69067F-1E65-02F4-C935-6F475EDF00FA}" status="resolved" created="2026-09-03T19:52:17.296">
    <pc:sldMkLst xmlns:pc="http://schemas.microsoft.com/office/powerpoint/2013/main/command">
      <pc:docMk/>
      <pc:sldMk cId="899038020" sldId="2147481238"/>
    </pc:sldMkLst>
    <p188:txBody>
      <a:bodyPr/>
      <a:lstStyle/>
      <a:p>
        <a:r>
          <a:rPr lang="en-US"/>
          <a:t>@Rob Carter and @Daniel Virnich, MD -- calling out you should be prepared to answer why, for clinical trials,  2025 shows declining revenue for clinical trials "and others" (i don't know what "and others" encompasses, by the way...)</a:t>
        </a:r>
      </a:p>
    </p188:txBody>
  </p188:cm>
</p188:cmLst>
</file>

<file path=ppt/diagrams/_rels/data1.xml.rels><?xml version="1.0" encoding="UTF-8" standalone="yes"?>
<Relationships xmlns="http://schemas.openxmlformats.org/package/2006/relationships"><Relationship Id="rId1" Type="http://schemas.openxmlformats.org/officeDocument/2006/relationships/image" Target="../media/image65.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6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E2FDA8-712E-458D-B918-4D94420E1B5C}"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en-US"/>
        </a:p>
      </dgm:t>
    </dgm:pt>
    <dgm:pt modelId="{D305CC70-838A-4B41-BC7D-0DBB66D9BF7A}">
      <dgm:prSet phldrT="[Text]" phldr="0"/>
      <dgm:spPr/>
      <dgm:t>
        <a:bodyPr/>
        <a:lstStyle/>
        <a:p>
          <a:r>
            <a:rPr lang="en-US"/>
            <a:t> </a:t>
          </a:r>
        </a:p>
      </dgm:t>
    </dgm:pt>
    <dgm:pt modelId="{B157C372-D4E5-4220-AE8D-D6CB2397D245}" type="sibTrans" cxnId="{2481EE10-DD60-4A14-9D08-ADD381797759}">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a:effectLst>
          <a:outerShdw blurRad="50800" dist="38100" dir="2700000" algn="tl" rotWithShape="0">
            <a:prstClr val="black">
              <a:alpha val="40000"/>
            </a:prstClr>
          </a:outerShdw>
        </a:effectLst>
      </dgm:spPr>
      <dgm:t>
        <a:bodyPr/>
        <a:lstStyle/>
        <a:p>
          <a:endParaRPr lang="en-US"/>
        </a:p>
      </dgm:t>
      <dgm:extLst>
        <a:ext uri="{E40237B7-FDA0-4F09-8148-C483321AD2D9}">
          <dgm14:cNvPr xmlns:dgm14="http://schemas.microsoft.com/office/drawing/2010/diagram" id="0" name="" descr="Oncology nurse navigators and social workers help simplify the cancer ...">
            <a:extLst>
              <a:ext uri="{FF2B5EF4-FFF2-40B4-BE49-F238E27FC236}">
                <a16:creationId xmlns:a16="http://schemas.microsoft.com/office/drawing/2014/main" id="{EFCF29F1-7E5C-FD5B-4953-3E7471C3FE4A}"/>
              </a:ext>
            </a:extLst>
          </dgm14:cNvPr>
        </a:ext>
      </dgm:extLst>
    </dgm:pt>
    <dgm:pt modelId="{4FE1C0FF-61FF-46CD-B8DB-7DDBA74F327A}" type="parTrans" cxnId="{2481EE10-DD60-4A14-9D08-ADD381797759}">
      <dgm:prSet/>
      <dgm:spPr/>
      <dgm:t>
        <a:bodyPr/>
        <a:lstStyle/>
        <a:p>
          <a:endParaRPr lang="en-US"/>
        </a:p>
      </dgm:t>
    </dgm:pt>
    <dgm:pt modelId="{625CD960-913C-4411-97D4-69FF628B9AC3}" type="pres">
      <dgm:prSet presAssocID="{15E2FDA8-712E-458D-B918-4D94420E1B5C}" presName="Name0" presStyleCnt="0">
        <dgm:presLayoutVars>
          <dgm:chMax val="7"/>
          <dgm:chPref val="7"/>
          <dgm:dir/>
        </dgm:presLayoutVars>
      </dgm:prSet>
      <dgm:spPr/>
    </dgm:pt>
    <dgm:pt modelId="{166544FD-8A17-46AA-93B8-EBD1CC6AABEC}" type="pres">
      <dgm:prSet presAssocID="{15E2FDA8-712E-458D-B918-4D94420E1B5C}" presName="Name1" presStyleCnt="0"/>
      <dgm:spPr/>
    </dgm:pt>
    <dgm:pt modelId="{DEA9D805-5626-41F3-A5F8-66A196B833E1}" type="pres">
      <dgm:prSet presAssocID="{B157C372-D4E5-4220-AE8D-D6CB2397D245}" presName="picture_1" presStyleCnt="0"/>
      <dgm:spPr/>
    </dgm:pt>
    <dgm:pt modelId="{0D88A2D2-EA58-4922-9F9B-38C4C0AB2FAC}" type="pres">
      <dgm:prSet presAssocID="{B157C372-D4E5-4220-AE8D-D6CB2397D245}" presName="pictureRepeatNode" presStyleLbl="alignImgPlace1" presStyleIdx="0" presStyleCnt="1"/>
      <dgm:spPr/>
    </dgm:pt>
    <dgm:pt modelId="{DD975CB1-0E6A-49AD-BBA6-FEA79A67AA49}" type="pres">
      <dgm:prSet presAssocID="{D305CC70-838A-4B41-BC7D-0DBB66D9BF7A}" presName="text_1" presStyleLbl="node1" presStyleIdx="0" presStyleCnt="0">
        <dgm:presLayoutVars>
          <dgm:bulletEnabled val="1"/>
        </dgm:presLayoutVars>
      </dgm:prSet>
      <dgm:spPr/>
    </dgm:pt>
  </dgm:ptLst>
  <dgm:cxnLst>
    <dgm:cxn modelId="{1E747701-EF60-4C40-B4C4-1436310D6192}" type="presOf" srcId="{D305CC70-838A-4B41-BC7D-0DBB66D9BF7A}" destId="{DD975CB1-0E6A-49AD-BBA6-FEA79A67AA49}" srcOrd="0" destOrd="0" presId="urn:microsoft.com/office/officeart/2008/layout/CircularPictureCallout"/>
    <dgm:cxn modelId="{2481EE10-DD60-4A14-9D08-ADD381797759}" srcId="{15E2FDA8-712E-458D-B918-4D94420E1B5C}" destId="{D305CC70-838A-4B41-BC7D-0DBB66D9BF7A}" srcOrd="0" destOrd="0" parTransId="{4FE1C0FF-61FF-46CD-B8DB-7DDBA74F327A}" sibTransId="{B157C372-D4E5-4220-AE8D-D6CB2397D245}"/>
    <dgm:cxn modelId="{6DA5363F-C804-44E4-9FA2-9C64D9D44D37}" type="presOf" srcId="{B157C372-D4E5-4220-AE8D-D6CB2397D245}" destId="{0D88A2D2-EA58-4922-9F9B-38C4C0AB2FAC}" srcOrd="0" destOrd="0" presId="urn:microsoft.com/office/officeart/2008/layout/CircularPictureCallout"/>
    <dgm:cxn modelId="{6F727BDA-A19F-4B0C-98B3-EA0B98B23844}" type="presOf" srcId="{15E2FDA8-712E-458D-B918-4D94420E1B5C}" destId="{625CD960-913C-4411-97D4-69FF628B9AC3}" srcOrd="0" destOrd="0" presId="urn:microsoft.com/office/officeart/2008/layout/CircularPictureCallout"/>
    <dgm:cxn modelId="{5F4398A7-D363-45A3-B849-17FB76F77691}" type="presParOf" srcId="{625CD960-913C-4411-97D4-69FF628B9AC3}" destId="{166544FD-8A17-46AA-93B8-EBD1CC6AABEC}" srcOrd="0" destOrd="0" presId="urn:microsoft.com/office/officeart/2008/layout/CircularPictureCallout"/>
    <dgm:cxn modelId="{7831E932-8F8D-457F-A00C-98B376E8BF22}" type="presParOf" srcId="{166544FD-8A17-46AA-93B8-EBD1CC6AABEC}" destId="{DEA9D805-5626-41F3-A5F8-66A196B833E1}" srcOrd="0" destOrd="0" presId="urn:microsoft.com/office/officeart/2008/layout/CircularPictureCallout"/>
    <dgm:cxn modelId="{45C6D730-9A05-43FF-AF42-C5CB9F250B4F}" type="presParOf" srcId="{DEA9D805-5626-41F3-A5F8-66A196B833E1}" destId="{0D88A2D2-EA58-4922-9F9B-38C4C0AB2FAC}" srcOrd="0" destOrd="0" presId="urn:microsoft.com/office/officeart/2008/layout/CircularPictureCallout"/>
    <dgm:cxn modelId="{129CDCB3-F8DF-4220-981F-7DDB92D3D923}" type="presParOf" srcId="{166544FD-8A17-46AA-93B8-EBD1CC6AABEC}" destId="{DD975CB1-0E6A-49AD-BBA6-FEA79A67AA49}" srcOrd="1" destOrd="0" presId="urn:microsoft.com/office/officeart/2008/layout/CircularPictureCallou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8A2D2-EA58-4922-9F9B-38C4C0AB2FAC}">
      <dsp:nvSpPr>
        <dsp:cNvPr id="0" name=""/>
        <dsp:cNvSpPr/>
      </dsp:nvSpPr>
      <dsp:spPr>
        <a:xfrm>
          <a:off x="795019" y="321020"/>
          <a:ext cx="1590038" cy="159003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 modelId="{DD975CB1-0E6A-49AD-BBA6-FEA79A67AA49}">
      <dsp:nvSpPr>
        <dsp:cNvPr id="0" name=""/>
        <dsp:cNvSpPr/>
      </dsp:nvSpPr>
      <dsp:spPr>
        <a:xfrm>
          <a:off x="1081225" y="1165330"/>
          <a:ext cx="1017624" cy="52471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733550">
            <a:lnSpc>
              <a:spcPct val="90000"/>
            </a:lnSpc>
            <a:spcBef>
              <a:spcPct val="0"/>
            </a:spcBef>
            <a:spcAft>
              <a:spcPct val="35000"/>
            </a:spcAft>
            <a:buNone/>
          </a:pPr>
          <a:r>
            <a:rPr lang="en-US" sz="3900" kern="1200"/>
            <a:t> </a:t>
          </a:r>
        </a:p>
      </dsp:txBody>
      <dsp:txXfrm>
        <a:off x="1081225" y="1165330"/>
        <a:ext cx="1017624" cy="524712"/>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B2D439FD-1EE9-4068-B579-35A457B7D118}" type="datetimeFigureOut">
              <a:t>9/21/2026</a:t>
            </a:fld>
            <a:endParaRPr lang="en-US"/>
          </a:p>
        </p:txBody>
      </p:sp>
      <p:sp>
        <p:nvSpPr>
          <p:cNvPr id="4" name="Slide Image Placeholder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D7089E9A-871E-404A-8B42-6BCED6C06B87}" type="slidenum">
              <a:t>‹#›</a:t>
            </a:fld>
            <a:endParaRPr lang="en-US"/>
          </a:p>
        </p:txBody>
      </p:sp>
    </p:spTree>
    <p:extLst>
      <p:ext uri="{BB962C8B-B14F-4D97-AF65-F5344CB8AC3E}">
        <p14:creationId xmlns:p14="http://schemas.microsoft.com/office/powerpoint/2010/main" val="282700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0302F-86C2-DBB5-85E9-867253DB2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E959B-8967-E6B0-5DE0-CE56DB329C6F}"/>
              </a:ext>
            </a:extLst>
          </p:cNvPr>
          <p:cNvSpPr>
            <a:spLocks noGrp="1" noRot="1" noChangeAspect="1"/>
          </p:cNvSpPr>
          <p:nvPr>
            <p:ph type="sldImg"/>
          </p:nvPr>
        </p:nvSpPr>
        <p:spPr>
          <a:xfrm>
            <a:off x="-476250" y="685800"/>
            <a:ext cx="6096000" cy="3429000"/>
          </a:xfrm>
        </p:spPr>
        <p:txBody>
          <a:bodyPr/>
          <a:lstStyle/>
          <a:p>
            <a:endParaRPr lang="en-GB"/>
          </a:p>
        </p:txBody>
      </p:sp>
      <p:sp>
        <p:nvSpPr>
          <p:cNvPr id="3" name="Notes Placeholder 2">
            <a:extLst>
              <a:ext uri="{FF2B5EF4-FFF2-40B4-BE49-F238E27FC236}">
                <a16:creationId xmlns:a16="http://schemas.microsoft.com/office/drawing/2014/main" id="{F4025797-598C-12D1-68DF-C0EA160036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6F550C-F29E-FE6F-3667-C26CCA5276C0}"/>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1</a:t>
            </a:fld>
            <a:endParaRPr lang="en-US" sz="1200">
              <a:latin typeface="Calibri"/>
              <a:ea typeface="Calibri"/>
              <a:cs typeface="Calibri"/>
              <a:sym typeface="Calibri"/>
            </a:endParaRPr>
          </a:p>
        </p:txBody>
      </p:sp>
    </p:spTree>
    <p:extLst>
      <p:ext uri="{BB962C8B-B14F-4D97-AF65-F5344CB8AC3E}">
        <p14:creationId xmlns:p14="http://schemas.microsoft.com/office/powerpoint/2010/main" val="968719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5170C-FB2D-4235-44C9-F4BEC7DD2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3D199-FA13-9B1E-758F-73DD62E9F8FA}"/>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1D4C3CB5-F865-45B7-E1C4-79E76D78F2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EA9245-A8ED-2763-1693-75D65AA827D4}"/>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0387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D8DB5-B494-9C7F-10EE-1FF271990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E9BA5-B934-9F13-CD49-DFACAB64257B}"/>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C52B6123-AB74-13D9-C54C-C82490884E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82E8C8-0895-B404-9952-A2DD279B1620}"/>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5418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5F418691-5BA0-2E33-7975-5C53FF4096F9}"/>
            </a:ext>
          </a:extLst>
        </p:cNvPr>
        <p:cNvGrpSpPr/>
        <p:nvPr/>
      </p:nvGrpSpPr>
      <p:grpSpPr>
        <a:xfrm>
          <a:off x="0" y="0"/>
          <a:ext cx="0" cy="0"/>
          <a:chOff x="0" y="0"/>
          <a:chExt cx="0" cy="0"/>
        </a:xfrm>
      </p:grpSpPr>
      <p:sp>
        <p:nvSpPr>
          <p:cNvPr id="207" name="Google Shape;207;g25dc857c530_0_3990:notes">
            <a:extLst>
              <a:ext uri="{FF2B5EF4-FFF2-40B4-BE49-F238E27FC236}">
                <a16:creationId xmlns:a16="http://schemas.microsoft.com/office/drawing/2014/main" id="{A9A0E741-BC6C-DE3A-2216-00A46EA506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08" name="Google Shape;208;g25dc857c530_0_3990:notes">
            <a:extLst>
              <a:ext uri="{FF2B5EF4-FFF2-40B4-BE49-F238E27FC236}">
                <a16:creationId xmlns:a16="http://schemas.microsoft.com/office/drawing/2014/main" id="{A4DDD845-77C0-5A5D-6765-30ECEF75E24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9" name="Google Shape;209;g25dc857c530_0_3990:notes">
            <a:extLst>
              <a:ext uri="{FF2B5EF4-FFF2-40B4-BE49-F238E27FC236}">
                <a16:creationId xmlns:a16="http://schemas.microsoft.com/office/drawing/2014/main" id="{A2253F49-0275-290C-D0B7-5F03953E6ED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4001747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2B363-8491-6088-AA2E-5DDA514F8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62601-77AF-87C3-EAFA-EB34B8D3E184}"/>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F50BCB51-2011-B4AC-82FA-418985308D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DC9F6F-B042-1441-9E66-8D95A7F06B4B}"/>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5</a:t>
            </a:fld>
            <a:endParaRPr lang="en-US" sz="1200">
              <a:latin typeface="Calibri"/>
              <a:ea typeface="Calibri"/>
              <a:cs typeface="Calibri"/>
              <a:sym typeface="Calibri"/>
            </a:endParaRPr>
          </a:p>
        </p:txBody>
      </p:sp>
    </p:spTree>
    <p:extLst>
      <p:ext uri="{BB962C8B-B14F-4D97-AF65-F5344CB8AC3E}">
        <p14:creationId xmlns:p14="http://schemas.microsoft.com/office/powerpoint/2010/main" val="871253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2F2A2-22CC-4435-915E-18A518734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50279B-FCA8-B58E-2A4B-EC798C93DDDF}"/>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DF3699BF-394F-F00A-16E7-803D2C8EDD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291ABE-1221-02A7-2D35-2D6CA430F851}"/>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6</a:t>
            </a:fld>
            <a:endParaRPr lang="en-US" sz="1200">
              <a:latin typeface="Calibri"/>
              <a:ea typeface="Calibri"/>
              <a:cs typeface="Calibri"/>
              <a:sym typeface="Calibri"/>
            </a:endParaRPr>
          </a:p>
        </p:txBody>
      </p:sp>
    </p:spTree>
    <p:extLst>
      <p:ext uri="{BB962C8B-B14F-4D97-AF65-F5344CB8AC3E}">
        <p14:creationId xmlns:p14="http://schemas.microsoft.com/office/powerpoint/2010/main" val="1489411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9964A-804E-F3B5-6E5C-579670BA2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9D489-6131-D3FC-7C83-901F4ED88A7F}"/>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5E0095AA-BBEA-4668-1F3C-8EB48E1588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D52986-6BD7-7B83-0CA8-753790EB2692}"/>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7</a:t>
            </a:fld>
            <a:endParaRPr lang="en-US" sz="1200">
              <a:latin typeface="Calibri"/>
              <a:ea typeface="Calibri"/>
              <a:cs typeface="Calibri"/>
              <a:sym typeface="Calibri"/>
            </a:endParaRPr>
          </a:p>
        </p:txBody>
      </p:sp>
    </p:spTree>
    <p:extLst>
      <p:ext uri="{BB962C8B-B14F-4D97-AF65-F5344CB8AC3E}">
        <p14:creationId xmlns:p14="http://schemas.microsoft.com/office/powerpoint/2010/main" val="3756058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DC8A-5AB6-BFE1-967B-0E4FD439AE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36B29-140E-80D1-4B20-6B70F32212FD}"/>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D0AA2511-F8D0-B3B3-53A7-052EB9D0D4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D3B33C-2DD7-9198-C89F-D943BE28E210}"/>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8</a:t>
            </a:fld>
            <a:endParaRPr lang="en-US" sz="1200">
              <a:latin typeface="Calibri"/>
              <a:ea typeface="Calibri"/>
              <a:cs typeface="Calibri"/>
              <a:sym typeface="Calibri"/>
            </a:endParaRPr>
          </a:p>
        </p:txBody>
      </p:sp>
    </p:spTree>
    <p:extLst>
      <p:ext uri="{BB962C8B-B14F-4D97-AF65-F5344CB8AC3E}">
        <p14:creationId xmlns:p14="http://schemas.microsoft.com/office/powerpoint/2010/main" val="575654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9EFAA-995C-2939-5F6A-7D6AC607E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9E364-D060-CF6B-8651-89317872C22B}"/>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CD82DF14-B0FE-8CCE-B97F-BDE40F8ACD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B9583C-0BD6-90E7-D928-43A89D4B9502}"/>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9</a:t>
            </a:fld>
            <a:endParaRPr lang="en-US" sz="1200">
              <a:latin typeface="Calibri"/>
              <a:ea typeface="Calibri"/>
              <a:cs typeface="Calibri"/>
              <a:sym typeface="Calibri"/>
            </a:endParaRPr>
          </a:p>
        </p:txBody>
      </p:sp>
    </p:spTree>
    <p:extLst>
      <p:ext uri="{BB962C8B-B14F-4D97-AF65-F5344CB8AC3E}">
        <p14:creationId xmlns:p14="http://schemas.microsoft.com/office/powerpoint/2010/main" val="2634541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5dc857c530_0_4151:notes"/>
          <p:cNvSpPr>
            <a:spLocks noGrp="1" noRot="1" noChangeAspect="1"/>
          </p:cNvSpPr>
          <p:nvPr>
            <p:ph type="sldImg" idx="2"/>
          </p:nvPr>
        </p:nvSpPr>
        <p:spPr>
          <a:xfrm>
            <a:off x="730250" y="1171575"/>
            <a:ext cx="5626100" cy="31638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01" name="Google Shape;501;g25dc857c530_0_4151:notes"/>
          <p:cNvSpPr txBox="1">
            <a:spLocks noGrp="1"/>
          </p:cNvSpPr>
          <p:nvPr>
            <p:ph type="body" idx="1"/>
          </p:nvPr>
        </p:nvSpPr>
        <p:spPr>
          <a:xfrm>
            <a:off x="708660" y="4510564"/>
            <a:ext cx="5669280" cy="3690615"/>
          </a:xfrm>
          <a:prstGeom prst="rect">
            <a:avLst/>
          </a:prstGeom>
          <a:noFill/>
          <a:ln>
            <a:noFill/>
          </a:ln>
        </p:spPr>
        <p:txBody>
          <a:bodyPr spcFirstLastPara="1" wrap="square" lIns="94031" tIns="47002" rIns="94031" bIns="47002" anchor="t" anchorCtr="0">
            <a:noAutofit/>
          </a:bodyPr>
          <a:lstStyle/>
          <a:p>
            <a:pPr marL="0" indent="0"/>
            <a:r>
              <a:rPr lang="en-US"/>
              <a:t>James to ask Lee for file</a:t>
            </a:r>
            <a:br>
              <a:rPr lang="en-US"/>
            </a:br>
            <a:r>
              <a:rPr lang="en-US"/>
              <a:t>MA Lives – STLN MA Lives * 50 * 12</a:t>
            </a:r>
            <a:br>
              <a:rPr lang="en-US"/>
            </a:br>
            <a:br>
              <a:rPr lang="en-US"/>
            </a:br>
            <a:r>
              <a:rPr lang="en-US"/>
              <a:t>Weighted Average PMPM (50 for MA; 10 for Medicaid; 5 for Commercial); Can take total lives and subtract;</a:t>
            </a:r>
            <a:br>
              <a:rPr lang="en-US"/>
            </a:br>
            <a:r>
              <a:rPr lang="en-US"/>
              <a:t>Source Mark Farrach</a:t>
            </a:r>
            <a:endParaRPr/>
          </a:p>
        </p:txBody>
      </p:sp>
      <p:sp>
        <p:nvSpPr>
          <p:cNvPr id="502" name="Google Shape;502;g25dc857c530_0_4151:notes"/>
          <p:cNvSpPr txBox="1">
            <a:spLocks noGrp="1"/>
          </p:cNvSpPr>
          <p:nvPr>
            <p:ph type="sldNum" idx="12"/>
          </p:nvPr>
        </p:nvSpPr>
        <p:spPr>
          <a:xfrm>
            <a:off x="4014100" y="8902343"/>
            <a:ext cx="3070860" cy="470168"/>
          </a:xfrm>
          <a:prstGeom prst="rect">
            <a:avLst/>
          </a:prstGeom>
          <a:noFill/>
          <a:ln>
            <a:noFill/>
          </a:ln>
        </p:spPr>
        <p:txBody>
          <a:bodyPr spcFirstLastPara="1" wrap="square" lIns="94031" tIns="47002" rIns="94031" bIns="47002" anchor="b" anchorCtr="0">
            <a:noAutofit/>
          </a:bodyPr>
          <a:lstStyle/>
          <a:p>
            <a:pPr algn="r">
              <a:buSzPts val="1400"/>
            </a:pPr>
            <a:fld id="{00000000-1234-1234-1234-123412341234}" type="slidenum">
              <a:rPr lang="en-US"/>
              <a:pPr algn="r">
                <a:buSzPts val="1400"/>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33539-7CF6-5E03-BE8D-9C3BC1FC0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ACA793-941F-C2AF-5695-9A498C9F368E}"/>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727C00BF-68A5-07D3-1669-E1A7EEC10E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81D5E8-C504-07F9-ED38-9DBB88A01875}"/>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11</a:t>
            </a:fld>
            <a:endParaRPr lang="en-US" sz="1200">
              <a:latin typeface="Calibri"/>
              <a:ea typeface="Calibri"/>
              <a:cs typeface="Calibri"/>
              <a:sym typeface="Calibri"/>
            </a:endParaRPr>
          </a:p>
        </p:txBody>
      </p:sp>
    </p:spTree>
    <p:extLst>
      <p:ext uri="{BB962C8B-B14F-4D97-AF65-F5344CB8AC3E}">
        <p14:creationId xmlns:p14="http://schemas.microsoft.com/office/powerpoint/2010/main" val="3432980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5549-DF19-2F4F-8D14-14F933DF2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5DE05-6FE3-B0E5-1487-E29EF5AD68EF}"/>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5CD09EAB-7A87-8B06-E0B4-39DEA3C491E1}"/>
              </a:ext>
            </a:extLst>
          </p:cNvPr>
          <p:cNvSpPr>
            <a:spLocks noGrp="1"/>
          </p:cNvSpPr>
          <p:nvPr>
            <p:ph type="body" idx="1"/>
          </p:nvPr>
        </p:nvSpPr>
        <p:spPr/>
        <p:txBody>
          <a:bodyPr/>
          <a:lstStyle/>
          <a:p>
            <a:r>
              <a:rPr lang="en-US"/>
              <a:t>Remove limits to medical exceptions box (that was referring to leakage)</a:t>
            </a:r>
          </a:p>
          <a:p>
            <a:r>
              <a:rPr lang="en-US"/>
              <a:t>Add clinical research</a:t>
            </a:r>
          </a:p>
        </p:txBody>
      </p:sp>
      <p:sp>
        <p:nvSpPr>
          <p:cNvPr id="4" name="Slide Number Placeholder 3">
            <a:extLst>
              <a:ext uri="{FF2B5EF4-FFF2-40B4-BE49-F238E27FC236}">
                <a16:creationId xmlns:a16="http://schemas.microsoft.com/office/drawing/2014/main" id="{69F6C8BA-CEB9-4B7E-0CC4-1CFD0E6307DA}"/>
              </a:ext>
            </a:extLst>
          </p:cNvPr>
          <p:cNvSpPr>
            <a:spLocks noGrp="1"/>
          </p:cNvSpPr>
          <p:nvPr>
            <p:ph type="sldNum" sz="quarter" idx="5"/>
          </p:nvPr>
        </p:nvSpPr>
        <p:spPr/>
        <p:txBody>
          <a:bodyPr/>
          <a:lstStyle/>
          <a:p>
            <a:pPr defTabSz="940460">
              <a:defRPr/>
            </a:pPr>
            <a:fld id="{1AC3F323-3E2A-482F-8960-4CDB80B558F7}" type="slidenum">
              <a:rPr lang="en-US"/>
              <a:pPr defTabSz="940460">
                <a:defRPr/>
              </a:pPr>
              <a:t>12</a:t>
            </a:fld>
            <a:endParaRPr lang="en-US"/>
          </a:p>
        </p:txBody>
      </p:sp>
    </p:spTree>
    <p:extLst>
      <p:ext uri="{BB962C8B-B14F-4D97-AF65-F5344CB8AC3E}">
        <p14:creationId xmlns:p14="http://schemas.microsoft.com/office/powerpoint/2010/main" val="1659592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E9F95-78A6-FCBF-3C37-541435401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4E26E-9EA6-C177-F377-AF43463B70C5}"/>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D9627091-9D28-B7DC-EC92-44F6DD5FBA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4BD480-4A60-9FC3-6C1D-3F511B67146B}"/>
              </a:ext>
            </a:extLst>
          </p:cNvPr>
          <p:cNvSpPr>
            <a:spLocks noGrp="1"/>
          </p:cNvSpPr>
          <p:nvPr>
            <p:ph type="sldNum" idx="12"/>
          </p:nvPr>
        </p:nvSpPr>
        <p:spPr/>
        <p:txBody>
          <a:bodyPr/>
          <a:lstStyle/>
          <a:p>
            <a:pPr marL="0" marR="0" lvl="0" indent="0" algn="r" defTabSz="94046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40460" rtl="0" eaLnBrk="1" fontAlgn="auto" latinLnBrk="0" hangingPunct="1">
                <a:lnSpc>
                  <a:spcPct val="100000"/>
                </a:lnSpc>
                <a:spcBef>
                  <a:spcPts val="0"/>
                </a:spcBef>
                <a:spcAft>
                  <a:spcPts val="0"/>
                </a:spcAft>
                <a:buClr>
                  <a:srgbClr val="000000"/>
                </a:buClr>
                <a:buSzPts val="1200"/>
                <a:buFont typeface="Arial"/>
                <a:buNone/>
                <a:tabLst/>
                <a:defRPr/>
              </a:pPr>
              <a:t>13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91652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940FE-B304-1CEE-ACF9-6C430F277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D3458-3D84-EAB8-CFD8-BD2587F136DF}"/>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D426C566-686B-C6F1-F385-BCDE7F8C43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200497-6436-8A09-6CA7-C478C503C599}"/>
              </a:ext>
            </a:extLst>
          </p:cNvPr>
          <p:cNvSpPr>
            <a:spLocks noGrp="1"/>
          </p:cNvSpPr>
          <p:nvPr>
            <p:ph type="sldNum" idx="12"/>
          </p:nvPr>
        </p:nvSpPr>
        <p:spPr/>
        <p:txBody>
          <a:bodyPr/>
          <a:lstStyle/>
          <a:p>
            <a:pPr marL="0" marR="0" lvl="0" indent="0" algn="r" defTabSz="94046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40460" rtl="0" eaLnBrk="1" fontAlgn="auto" latinLnBrk="0" hangingPunct="1">
                <a:lnSpc>
                  <a:spcPct val="100000"/>
                </a:lnSpc>
                <a:spcBef>
                  <a:spcPts val="0"/>
                </a:spcBef>
                <a:spcAft>
                  <a:spcPts val="0"/>
                </a:spcAft>
                <a:buClr>
                  <a:srgbClr val="000000"/>
                </a:buClr>
                <a:buSzPts val="1200"/>
                <a:buFont typeface="Arial"/>
                <a:buNone/>
                <a:tabLst/>
                <a:defRPr/>
              </a:pPr>
              <a:t>14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46666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84C52-F79A-8F0D-BF73-95CEF39E8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7E98B-9508-2B9B-2B33-CA6667F9F1FB}"/>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9A7FC1CB-2248-DD61-CB08-3172C5E4D7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7876A8-45FB-CBB5-961C-91E8C090A1E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3128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C5830-162A-2FEA-06CF-C6D2655FE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FEC9F-D7C2-9BE4-067E-45699E446AC5}"/>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197A6B22-C98E-9881-97D1-A0392FBC1B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067EB1-2512-7D9F-5310-DD500A7AD02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852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6BE68-3EC3-8540-C575-6002BA860E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8977D-63EB-1E56-31C8-AFE4CC2A3C94}"/>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E81D72B4-F7C5-CF2A-6F09-B831C8DA00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4CAEDB-2430-6BBC-06F8-9BCD416CE588}"/>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18</a:t>
            </a:fld>
            <a:endParaRPr lang="en-US" sz="1200">
              <a:latin typeface="Calibri"/>
              <a:ea typeface="Calibri"/>
              <a:cs typeface="Calibri"/>
              <a:sym typeface="Calibri"/>
            </a:endParaRPr>
          </a:p>
        </p:txBody>
      </p:sp>
    </p:spTree>
    <p:extLst>
      <p:ext uri="{BB962C8B-B14F-4D97-AF65-F5344CB8AC3E}">
        <p14:creationId xmlns:p14="http://schemas.microsoft.com/office/powerpoint/2010/main" val="1794062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75ABF-CB06-F4ED-FDE3-D7C9C14C0E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595C5-2EAF-E3B0-4205-66091C5AE6EA}"/>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5EA1D8F0-4226-68BA-2DF2-A78F3E3DF2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4E9E5D-BC70-C928-9E8F-B71828722483}"/>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19</a:t>
            </a:fld>
            <a:endParaRPr lang="en-US" sz="1200">
              <a:latin typeface="Calibri"/>
              <a:ea typeface="Calibri"/>
              <a:cs typeface="Calibri"/>
              <a:sym typeface="Calibri"/>
            </a:endParaRPr>
          </a:p>
        </p:txBody>
      </p:sp>
    </p:spTree>
    <p:extLst>
      <p:ext uri="{BB962C8B-B14F-4D97-AF65-F5344CB8AC3E}">
        <p14:creationId xmlns:p14="http://schemas.microsoft.com/office/powerpoint/2010/main" val="2927178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9FAF47CA-67F1-311B-7E36-EB5CE05643D5}"/>
            </a:ext>
          </a:extLst>
        </p:cNvPr>
        <p:cNvGrpSpPr/>
        <p:nvPr/>
      </p:nvGrpSpPr>
      <p:grpSpPr>
        <a:xfrm>
          <a:off x="0" y="0"/>
          <a:ext cx="0" cy="0"/>
          <a:chOff x="0" y="0"/>
          <a:chExt cx="0" cy="0"/>
        </a:xfrm>
      </p:grpSpPr>
      <p:sp>
        <p:nvSpPr>
          <p:cNvPr id="172" name="Google Shape;172;p10:notes">
            <a:extLst>
              <a:ext uri="{FF2B5EF4-FFF2-40B4-BE49-F238E27FC236}">
                <a16:creationId xmlns:a16="http://schemas.microsoft.com/office/drawing/2014/main" id="{E6287539-9C17-C947-5499-E346CF8EA5C1}"/>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0:notes">
            <a:extLst>
              <a:ext uri="{FF2B5EF4-FFF2-40B4-BE49-F238E27FC236}">
                <a16:creationId xmlns:a16="http://schemas.microsoft.com/office/drawing/2014/main" id="{27F69529-A9DA-DF59-F711-1C9978DD27E2}"/>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74" name="Google Shape;174;p10:notes">
            <a:extLst>
              <a:ext uri="{FF2B5EF4-FFF2-40B4-BE49-F238E27FC236}">
                <a16:creationId xmlns:a16="http://schemas.microsoft.com/office/drawing/2014/main" id="{D24FE45B-9DB9-70A3-ED37-28F8F674CCFE}"/>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20</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109835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DE2FD283-6400-62DE-41B5-95F6BAAB1476}"/>
            </a:ext>
          </a:extLst>
        </p:cNvPr>
        <p:cNvGrpSpPr/>
        <p:nvPr/>
      </p:nvGrpSpPr>
      <p:grpSpPr>
        <a:xfrm>
          <a:off x="0" y="0"/>
          <a:ext cx="0" cy="0"/>
          <a:chOff x="0" y="0"/>
          <a:chExt cx="0" cy="0"/>
        </a:xfrm>
      </p:grpSpPr>
      <p:sp>
        <p:nvSpPr>
          <p:cNvPr id="255" name="Google Shape;255;p13:notes">
            <a:extLst>
              <a:ext uri="{FF2B5EF4-FFF2-40B4-BE49-F238E27FC236}">
                <a16:creationId xmlns:a16="http://schemas.microsoft.com/office/drawing/2014/main" id="{77BD413F-26EA-DA4E-8292-5EAC9811FE63}"/>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6" name="Google Shape;256;p13:notes">
            <a:extLst>
              <a:ext uri="{FF2B5EF4-FFF2-40B4-BE49-F238E27FC236}">
                <a16:creationId xmlns:a16="http://schemas.microsoft.com/office/drawing/2014/main" id="{63DAA1F7-50C1-6EF2-FADF-8C644ECBE0A9}"/>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257" name="Google Shape;257;p13:notes">
            <a:extLst>
              <a:ext uri="{FF2B5EF4-FFF2-40B4-BE49-F238E27FC236}">
                <a16:creationId xmlns:a16="http://schemas.microsoft.com/office/drawing/2014/main" id="{F666E40D-1F84-BFC2-E61F-482B33C26FCD}"/>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21</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388492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1DF58-D86C-CDDF-2AB5-F1E42B075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3DCDB-AEDB-1EF9-D7CE-6C222E55827F}"/>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CF348A9F-8CE9-D10B-C88E-8AD011D7FC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682526-44B7-AC54-A4FE-9D8DD85D0382}"/>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1481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F755846F-03A6-4DBE-485F-0918459107F6}"/>
            </a:ext>
          </a:extLst>
        </p:cNvPr>
        <p:cNvGrpSpPr/>
        <p:nvPr/>
      </p:nvGrpSpPr>
      <p:grpSpPr>
        <a:xfrm>
          <a:off x="0" y="0"/>
          <a:ext cx="0" cy="0"/>
          <a:chOff x="0" y="0"/>
          <a:chExt cx="0" cy="0"/>
        </a:xfrm>
      </p:grpSpPr>
      <p:sp>
        <p:nvSpPr>
          <p:cNvPr id="172" name="Google Shape;172;p10:notes">
            <a:extLst>
              <a:ext uri="{FF2B5EF4-FFF2-40B4-BE49-F238E27FC236}">
                <a16:creationId xmlns:a16="http://schemas.microsoft.com/office/drawing/2014/main" id="{A4F31D18-CC17-8129-268C-35211451B729}"/>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0:notes">
            <a:extLst>
              <a:ext uri="{FF2B5EF4-FFF2-40B4-BE49-F238E27FC236}">
                <a16:creationId xmlns:a16="http://schemas.microsoft.com/office/drawing/2014/main" id="{3DBE32FB-34D5-CAD4-51A7-14DD49E7B279}"/>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74" name="Google Shape;174;p10:notes">
            <a:extLst>
              <a:ext uri="{FF2B5EF4-FFF2-40B4-BE49-F238E27FC236}">
                <a16:creationId xmlns:a16="http://schemas.microsoft.com/office/drawing/2014/main" id="{FBD36CF0-B04B-C953-AA84-31B8FA00907E}"/>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23</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3169108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036596B1-CF87-D45D-1E52-986E4B879D66}"/>
            </a:ext>
          </a:extLst>
        </p:cNvPr>
        <p:cNvGrpSpPr/>
        <p:nvPr/>
      </p:nvGrpSpPr>
      <p:grpSpPr>
        <a:xfrm>
          <a:off x="0" y="0"/>
          <a:ext cx="0" cy="0"/>
          <a:chOff x="0" y="0"/>
          <a:chExt cx="0" cy="0"/>
        </a:xfrm>
      </p:grpSpPr>
      <p:sp>
        <p:nvSpPr>
          <p:cNvPr id="172" name="Google Shape;172;p10:notes">
            <a:extLst>
              <a:ext uri="{FF2B5EF4-FFF2-40B4-BE49-F238E27FC236}">
                <a16:creationId xmlns:a16="http://schemas.microsoft.com/office/drawing/2014/main" id="{1EBF2DFB-C255-2D87-F990-DDB1355D6201}"/>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0:notes">
            <a:extLst>
              <a:ext uri="{FF2B5EF4-FFF2-40B4-BE49-F238E27FC236}">
                <a16:creationId xmlns:a16="http://schemas.microsoft.com/office/drawing/2014/main" id="{1E881A41-AB55-5761-663B-380791CCF6B8}"/>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74" name="Google Shape;174;p10:notes">
            <a:extLst>
              <a:ext uri="{FF2B5EF4-FFF2-40B4-BE49-F238E27FC236}">
                <a16:creationId xmlns:a16="http://schemas.microsoft.com/office/drawing/2014/main" id="{C4E52665-3F28-10EF-7172-5575671E626A}"/>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24</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3283367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D0177482-7E88-A077-F512-E301E3B66B4C}"/>
            </a:ext>
          </a:extLst>
        </p:cNvPr>
        <p:cNvGrpSpPr/>
        <p:nvPr/>
      </p:nvGrpSpPr>
      <p:grpSpPr>
        <a:xfrm>
          <a:off x="0" y="0"/>
          <a:ext cx="0" cy="0"/>
          <a:chOff x="0" y="0"/>
          <a:chExt cx="0" cy="0"/>
        </a:xfrm>
      </p:grpSpPr>
      <p:sp>
        <p:nvSpPr>
          <p:cNvPr id="207" name="Google Shape;207;g25dc857c530_0_3990:notes">
            <a:extLst>
              <a:ext uri="{FF2B5EF4-FFF2-40B4-BE49-F238E27FC236}">
                <a16:creationId xmlns:a16="http://schemas.microsoft.com/office/drawing/2014/main" id="{BF78C56B-8954-4554-1587-ECEC9E674F19}"/>
              </a:ext>
            </a:extLst>
          </p:cNvPr>
          <p:cNvSpPr>
            <a:spLocks noGrp="1" noRot="1" noChangeAspect="1"/>
          </p:cNvSpPr>
          <p:nvPr>
            <p:ph type="sldImg" idx="2"/>
          </p:nvPr>
        </p:nvSpPr>
        <p:spPr>
          <a:xfrm>
            <a:off x="730250" y="1171575"/>
            <a:ext cx="5626100" cy="31638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08" name="Google Shape;208;g25dc857c530_0_3990:notes">
            <a:extLst>
              <a:ext uri="{FF2B5EF4-FFF2-40B4-BE49-F238E27FC236}">
                <a16:creationId xmlns:a16="http://schemas.microsoft.com/office/drawing/2014/main" id="{82D2BDFC-7BE5-1774-A457-550549C6A5DD}"/>
              </a:ext>
            </a:extLst>
          </p:cNvPr>
          <p:cNvSpPr txBox="1">
            <a:spLocks noGrp="1"/>
          </p:cNvSpPr>
          <p:nvPr>
            <p:ph type="body" idx="1"/>
          </p:nvPr>
        </p:nvSpPr>
        <p:spPr>
          <a:xfrm>
            <a:off x="708660" y="4510564"/>
            <a:ext cx="5669280" cy="3690615"/>
          </a:xfrm>
          <a:prstGeom prst="rect">
            <a:avLst/>
          </a:prstGeom>
          <a:noFill/>
          <a:ln>
            <a:noFill/>
          </a:ln>
        </p:spPr>
        <p:txBody>
          <a:bodyPr spcFirstLastPara="1" wrap="square" lIns="94031" tIns="47002" rIns="94031" bIns="47002" anchor="t" anchorCtr="0">
            <a:noAutofit/>
          </a:bodyPr>
          <a:lstStyle/>
          <a:p>
            <a:pPr marL="0" indent="0"/>
            <a:endParaRPr/>
          </a:p>
        </p:txBody>
      </p:sp>
      <p:sp>
        <p:nvSpPr>
          <p:cNvPr id="209" name="Google Shape;209;g25dc857c530_0_3990:notes">
            <a:extLst>
              <a:ext uri="{FF2B5EF4-FFF2-40B4-BE49-F238E27FC236}">
                <a16:creationId xmlns:a16="http://schemas.microsoft.com/office/drawing/2014/main" id="{90FC1D5A-3C76-2822-699D-61C0B0CCBEC4}"/>
              </a:ext>
            </a:extLst>
          </p:cNvPr>
          <p:cNvSpPr txBox="1">
            <a:spLocks noGrp="1"/>
          </p:cNvSpPr>
          <p:nvPr>
            <p:ph type="sldNum" idx="12"/>
          </p:nvPr>
        </p:nvSpPr>
        <p:spPr>
          <a:xfrm>
            <a:off x="4014100" y="8902343"/>
            <a:ext cx="3070860" cy="470168"/>
          </a:xfrm>
          <a:prstGeom prst="rect">
            <a:avLst/>
          </a:prstGeom>
          <a:noFill/>
          <a:ln>
            <a:noFill/>
          </a:ln>
        </p:spPr>
        <p:txBody>
          <a:bodyPr spcFirstLastPara="1" wrap="square" lIns="94031" tIns="47002" rIns="94031" bIns="47002" anchor="b" anchorCtr="0">
            <a:noAutofit/>
          </a:bodyPr>
          <a:lstStyle/>
          <a:p>
            <a:pPr algn="r">
              <a:buSzPts val="1400"/>
            </a:pPr>
            <a:fld id="{00000000-1234-1234-1234-123412341234}" type="slidenum">
              <a:rPr lang="en-US"/>
              <a:pPr algn="r">
                <a:buSzPts val="1400"/>
              </a:pPr>
              <a:t>25</a:t>
            </a:fld>
            <a:endParaRPr/>
          </a:p>
        </p:txBody>
      </p:sp>
    </p:spTree>
    <p:extLst>
      <p:ext uri="{BB962C8B-B14F-4D97-AF65-F5344CB8AC3E}">
        <p14:creationId xmlns:p14="http://schemas.microsoft.com/office/powerpoint/2010/main" val="38796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5EEE8188-00BF-A1CD-3A2F-EBC34372E779}"/>
            </a:ext>
          </a:extLst>
        </p:cNvPr>
        <p:cNvGrpSpPr/>
        <p:nvPr/>
      </p:nvGrpSpPr>
      <p:grpSpPr>
        <a:xfrm>
          <a:off x="0" y="0"/>
          <a:ext cx="0" cy="0"/>
          <a:chOff x="0" y="0"/>
          <a:chExt cx="0" cy="0"/>
        </a:xfrm>
      </p:grpSpPr>
      <p:sp>
        <p:nvSpPr>
          <p:cNvPr id="172" name="Google Shape;172;p10:notes">
            <a:extLst>
              <a:ext uri="{FF2B5EF4-FFF2-40B4-BE49-F238E27FC236}">
                <a16:creationId xmlns:a16="http://schemas.microsoft.com/office/drawing/2014/main" id="{3E3DD4BF-E28D-3B6F-50F5-AAB09350BAC8}"/>
              </a:ext>
            </a:extLst>
          </p:cNvPr>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0:notes">
            <a:extLst>
              <a:ext uri="{FF2B5EF4-FFF2-40B4-BE49-F238E27FC236}">
                <a16:creationId xmlns:a16="http://schemas.microsoft.com/office/drawing/2014/main" id="{C637C39C-2CA4-5A4E-291C-DC9574438185}"/>
              </a:ext>
            </a:extLst>
          </p:cNvPr>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174" name="Google Shape;174;p10:notes">
            <a:extLst>
              <a:ext uri="{FF2B5EF4-FFF2-40B4-BE49-F238E27FC236}">
                <a16:creationId xmlns:a16="http://schemas.microsoft.com/office/drawing/2014/main" id="{2E8E1BC4-3070-63F0-F3B2-366D4D4697FF}"/>
              </a:ext>
            </a:extLst>
          </p:cNvPr>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26</a:t>
            </a:fld>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033596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C6C13-6864-3902-EF6A-020E23E0D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9670C-69B8-2027-6366-60ADEBE8636B}"/>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66995D2E-442C-8FE0-C96C-E86BD78A7D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2E3579-FFBD-455A-123D-DA3052EDE5B0}"/>
              </a:ext>
            </a:extLst>
          </p:cNvPr>
          <p:cNvSpPr>
            <a:spLocks noGrp="1"/>
          </p:cNvSpPr>
          <p:nvPr>
            <p:ph type="sldNum" idx="12"/>
          </p:nvPr>
        </p:nvSpPr>
        <p:spPr/>
        <p:txBody>
          <a:bodyPr/>
          <a:lstStyle/>
          <a:p>
            <a:pPr algn="r" defTabSz="940460">
              <a:buSzPts val="1200"/>
              <a:defRPr/>
            </a:pPr>
            <a:fld id="{00000000-1234-1234-1234-123412341234}" type="slidenum">
              <a:rPr lang="en-US" sz="1200">
                <a:latin typeface="Calibri"/>
                <a:ea typeface="Calibri"/>
                <a:cs typeface="Calibri"/>
                <a:sym typeface="Calibri"/>
              </a:rPr>
              <a:pPr algn="r" defTabSz="940460">
                <a:buSzPts val="1200"/>
                <a:defRPr/>
              </a:pPr>
              <a:t>27</a:t>
            </a:fld>
            <a:endParaRPr lang="en-US" sz="1200">
              <a:latin typeface="Calibri"/>
              <a:ea typeface="Calibri"/>
              <a:cs typeface="Calibri"/>
              <a:sym typeface="Calibri"/>
            </a:endParaRPr>
          </a:p>
        </p:txBody>
      </p:sp>
    </p:spTree>
    <p:extLst>
      <p:ext uri="{BB962C8B-B14F-4D97-AF65-F5344CB8AC3E}">
        <p14:creationId xmlns:p14="http://schemas.microsoft.com/office/powerpoint/2010/main" val="748813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6022B-9D3C-A5A5-CE6B-AFA5387240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1C2B8-41CF-1CA7-04FE-BDBEDFE7B023}"/>
              </a:ext>
            </a:extLst>
          </p:cNvPr>
          <p:cNvSpPr>
            <a:spLocks noGrp="1" noRot="1" noChangeAspect="1"/>
          </p:cNvSpPr>
          <p:nvPr>
            <p:ph type="sldImg"/>
          </p:nvPr>
        </p:nvSpPr>
        <p:spPr>
          <a:xfrm>
            <a:off x="-476250" y="685800"/>
            <a:ext cx="6096000" cy="3429000"/>
          </a:xfrm>
        </p:spPr>
        <p:txBody>
          <a:bodyPr/>
          <a:lstStyle/>
          <a:p>
            <a:endParaRPr lang="en-US"/>
          </a:p>
        </p:txBody>
      </p:sp>
      <p:sp>
        <p:nvSpPr>
          <p:cNvPr id="3" name="Notes Placeholder 2">
            <a:extLst>
              <a:ext uri="{FF2B5EF4-FFF2-40B4-BE49-F238E27FC236}">
                <a16:creationId xmlns:a16="http://schemas.microsoft.com/office/drawing/2014/main" id="{67FDC95F-797D-3A35-2CC9-C5C848B127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614006-E414-DC89-DEF6-FA69EB990D3E}"/>
              </a:ext>
            </a:extLst>
          </p:cNvPr>
          <p:cNvSpPr>
            <a:spLocks noGrp="1"/>
          </p:cNvSpPr>
          <p:nvPr>
            <p:ph type="sldNum" idx="12"/>
          </p:nvPr>
        </p:nvSpPr>
        <p:spPr/>
        <p:txBody>
          <a:bodyPr/>
          <a:lstStyle/>
          <a:p>
            <a:pPr algn="r">
              <a:buSzPts val="1200"/>
            </a:pPr>
            <a:fld id="{00000000-1234-1234-1234-123412341234}" type="slidenum">
              <a:rPr lang="en-US" sz="1200">
                <a:solidFill>
                  <a:schemeClr val="dk1"/>
                </a:solidFill>
                <a:latin typeface="Calibri"/>
                <a:ea typeface="Calibri"/>
                <a:cs typeface="Calibri"/>
                <a:sym typeface="Calibri"/>
              </a:rPr>
              <a:pPr algn="r">
                <a:buSzPts val="1200"/>
              </a:pPr>
              <a:t>28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3668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6"/>
        <p:cNvGrpSpPr/>
        <p:nvPr/>
      </p:nvGrpSpPr>
      <p:grpSpPr>
        <a:xfrm>
          <a:off x="0" y="0"/>
          <a:ext cx="0" cy="0"/>
          <a:chOff x="0" y="0"/>
          <a:chExt cx="0" cy="0"/>
        </a:xfrm>
      </p:grpSpPr>
    </p:spTree>
    <p:extLst>
      <p:ext uri="{BB962C8B-B14F-4D97-AF65-F5344CB8AC3E}">
        <p14:creationId xmlns:p14="http://schemas.microsoft.com/office/powerpoint/2010/main" val="189505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6D9C-89E9-BE48-665E-9D61DA78A2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605057-A4D8-760B-280B-5D4CB3517D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2C1081-BDD1-3B5A-8770-E36F2682FFF7}"/>
              </a:ext>
            </a:extLst>
          </p:cNvPr>
          <p:cNvSpPr>
            <a:spLocks noGrp="1"/>
          </p:cNvSpPr>
          <p:nvPr>
            <p:ph type="dt" sz="half" idx="10"/>
          </p:nvPr>
        </p:nvSpPr>
        <p:spPr/>
        <p:txBody>
          <a:bodyPr/>
          <a:lstStyle/>
          <a:p>
            <a:fld id="{788F7230-B616-435C-B2D1-D724103E1004}" type="datetimeFigureOut">
              <a:rPr lang="en-US" smtClean="0"/>
              <a:t>9/21/2026</a:t>
            </a:fld>
            <a:endParaRPr lang="en-US"/>
          </a:p>
        </p:txBody>
      </p:sp>
      <p:sp>
        <p:nvSpPr>
          <p:cNvPr id="5" name="Footer Placeholder 4">
            <a:extLst>
              <a:ext uri="{FF2B5EF4-FFF2-40B4-BE49-F238E27FC236}">
                <a16:creationId xmlns:a16="http://schemas.microsoft.com/office/drawing/2014/main" id="{0DA66290-9A69-F0D9-663F-1E977D1C25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BD838-FEE9-7AC5-674E-CC115379FCAE}"/>
              </a:ext>
            </a:extLst>
          </p:cNvPr>
          <p:cNvSpPr>
            <a:spLocks noGrp="1"/>
          </p:cNvSpPr>
          <p:nvPr>
            <p:ph type="sldNum" sz="quarter" idx="12"/>
          </p:nvPr>
        </p:nvSpPr>
        <p:spPr/>
        <p:txBody>
          <a:bodyPr/>
          <a:lstStyle/>
          <a:p>
            <a:fld id="{1DDDA504-941A-405E-AC47-42C518F6A732}" type="slidenum">
              <a:rPr lang="en-US" smtClean="0"/>
              <a:t>‹#›</a:t>
            </a:fld>
            <a:endParaRPr lang="en-US"/>
          </a:p>
        </p:txBody>
      </p:sp>
    </p:spTree>
    <p:extLst>
      <p:ext uri="{BB962C8B-B14F-4D97-AF65-F5344CB8AC3E}">
        <p14:creationId xmlns:p14="http://schemas.microsoft.com/office/powerpoint/2010/main" val="6503707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starlingoncology.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4.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oleObject" Target="../embeddings/oleObject1.bin"/><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notesSlide" Target="../notesSlides/notesSlide5.xml"/><Relationship Id="rId58" Type="http://schemas.openxmlformats.org/officeDocument/2006/relationships/image" Target="../media/image19.png"/><Relationship Id="rId5" Type="http://schemas.openxmlformats.org/officeDocument/2006/relationships/tags" Target="../tags/tag5.xml"/><Relationship Id="rId61" Type="http://schemas.openxmlformats.org/officeDocument/2006/relationships/chart" Target="../charts/chart1.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image" Target="../media/image17.emf"/><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image" Target="../media/image20.png"/><Relationship Id="rId20" Type="http://schemas.openxmlformats.org/officeDocument/2006/relationships/tags" Target="../tags/tag20.xml"/><Relationship Id="rId41" Type="http://schemas.openxmlformats.org/officeDocument/2006/relationships/tags" Target="../tags/tag41.xml"/><Relationship Id="rId54" Type="http://schemas.microsoft.com/office/2018/10/relationships/comments" Target="../comments/modernComment_7FFFF696_35963B44.xml"/><Relationship Id="rId62" Type="http://schemas.openxmlformats.org/officeDocument/2006/relationships/image" Target="../media/image22.sv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image" Target="../media/image18.png"/><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slideLayout" Target="../slideLayouts/slideLayout1.xml"/><Relationship Id="rId60" Type="http://schemas.openxmlformats.org/officeDocument/2006/relationships/image" Target="../media/image21.png"/><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6.xml"/><Relationship Id="rId7"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52.xml"/><Relationship Id="rId6" Type="http://schemas.openxmlformats.org/officeDocument/2006/relationships/image" Target="../media/image17.emf"/><Relationship Id="rId5" Type="http://schemas.openxmlformats.org/officeDocument/2006/relationships/oleObject" Target="../embeddings/oleObject1.bin"/><Relationship Id="rId10" Type="http://schemas.openxmlformats.org/officeDocument/2006/relationships/image" Target="../media/image7.png"/><Relationship Id="rId4" Type="http://schemas.microsoft.com/office/2018/10/relationships/comments" Target="../comments/modernComment_7FFFF684_BE78DB07.xml"/><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notesSlide" Target="../notesSlides/notesSlide7.xml"/><Relationship Id="rId7" Type="http://schemas.openxmlformats.org/officeDocument/2006/relationships/image" Target="../media/image27.svg"/><Relationship Id="rId2" Type="http://schemas.openxmlformats.org/officeDocument/2006/relationships/slideLayout" Target="../slideLayouts/slideLayout1.xml"/><Relationship Id="rId1" Type="http://schemas.openxmlformats.org/officeDocument/2006/relationships/tags" Target="../tags/tag53.xml"/><Relationship Id="rId6" Type="http://schemas.openxmlformats.org/officeDocument/2006/relationships/image" Target="../media/image26.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tags" Target="../tags/tag54.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17.emf"/><Relationship Id="rId10" Type="http://schemas.openxmlformats.org/officeDocument/2006/relationships/image" Target="../media/image32.png"/><Relationship Id="rId4" Type="http://schemas.openxmlformats.org/officeDocument/2006/relationships/oleObject" Target="../embeddings/oleObject1.bin"/><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9.xml"/><Relationship Id="rId7" Type="http://schemas.openxmlformats.org/officeDocument/2006/relationships/image" Target="../media/image35.png"/><Relationship Id="rId2" Type="http://schemas.openxmlformats.org/officeDocument/2006/relationships/slideLayout" Target="../slideLayouts/slideLayout1.xml"/><Relationship Id="rId1" Type="http://schemas.openxmlformats.org/officeDocument/2006/relationships/tags" Target="../tags/tag55.xml"/><Relationship Id="rId6" Type="http://schemas.openxmlformats.org/officeDocument/2006/relationships/image" Target="../media/image34.png"/><Relationship Id="rId5" Type="http://schemas.openxmlformats.org/officeDocument/2006/relationships/image" Target="../media/image17.emf"/><Relationship Id="rId4" Type="http://schemas.openxmlformats.org/officeDocument/2006/relationships/oleObject" Target="../embeddings/oleObject1.bin"/><Relationship Id="rId9" Type="http://schemas.openxmlformats.org/officeDocument/2006/relationships/image" Target="../media/image37.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18" Type="http://schemas.openxmlformats.org/officeDocument/2006/relationships/image" Target="../media/image49.jpeg"/><Relationship Id="rId3" Type="http://schemas.openxmlformats.org/officeDocument/2006/relationships/notesSlide" Target="../notesSlides/notesSlide10.xml"/><Relationship Id="rId7" Type="http://schemas.openxmlformats.org/officeDocument/2006/relationships/chart" Target="../charts/chart3.xml"/><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slideLayout" Target="../slideLayouts/slideLayout1.xml"/><Relationship Id="rId16" Type="http://schemas.openxmlformats.org/officeDocument/2006/relationships/image" Target="../media/image47.png"/><Relationship Id="rId1" Type="http://schemas.openxmlformats.org/officeDocument/2006/relationships/tags" Target="../tags/tag56.xml"/><Relationship Id="rId6" Type="http://schemas.openxmlformats.org/officeDocument/2006/relationships/chart" Target="../charts/chart2.xml"/><Relationship Id="rId11" Type="http://schemas.openxmlformats.org/officeDocument/2006/relationships/image" Target="../media/image42.png"/><Relationship Id="rId5" Type="http://schemas.openxmlformats.org/officeDocument/2006/relationships/image" Target="../media/image38.emf"/><Relationship Id="rId15" Type="http://schemas.openxmlformats.org/officeDocument/2006/relationships/image" Target="../media/image46.png"/><Relationship Id="rId10" Type="http://schemas.openxmlformats.org/officeDocument/2006/relationships/image" Target="../media/image41.jpeg"/><Relationship Id="rId19" Type="http://schemas.openxmlformats.org/officeDocument/2006/relationships/image" Target="../media/image50.png"/><Relationship Id="rId4" Type="http://schemas.openxmlformats.org/officeDocument/2006/relationships/oleObject" Target="../embeddings/oleObject2.bin"/><Relationship Id="rId9" Type="http://schemas.openxmlformats.org/officeDocument/2006/relationships/image" Target="../media/image40.png"/><Relationship Id="rId1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11.xml"/><Relationship Id="rId7" Type="http://schemas.openxmlformats.org/officeDocument/2006/relationships/image" Target="../media/image52.png"/><Relationship Id="rId2" Type="http://schemas.openxmlformats.org/officeDocument/2006/relationships/slideLayout" Target="../slideLayouts/slideLayout1.xml"/><Relationship Id="rId1" Type="http://schemas.openxmlformats.org/officeDocument/2006/relationships/tags" Target="../tags/tag57.xml"/><Relationship Id="rId6" Type="http://schemas.openxmlformats.org/officeDocument/2006/relationships/image" Target="../media/image51.png"/><Relationship Id="rId5" Type="http://schemas.openxmlformats.org/officeDocument/2006/relationships/image" Target="../media/image17.emf"/><Relationship Id="rId4" Type="http://schemas.openxmlformats.org/officeDocument/2006/relationships/oleObject" Target="../embeddings/oleObject1.bin"/><Relationship Id="rId9"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58.xml"/><Relationship Id="rId5" Type="http://schemas.openxmlformats.org/officeDocument/2006/relationships/image" Target="../media/image17.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image" Target="../media/image57.png"/><Relationship Id="rId12"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chart" Target="../charts/chart5.xml"/><Relationship Id="rId10" Type="http://schemas.openxmlformats.org/officeDocument/2006/relationships/chart" Target="../charts/chart6.xml"/><Relationship Id="rId4" Type="http://schemas.openxmlformats.org/officeDocument/2006/relationships/chart" Target="../charts/chart4.xml"/><Relationship Id="rId9" Type="http://schemas.openxmlformats.org/officeDocument/2006/relationships/image" Target="../media/image59.png"/></Relationships>
</file>

<file path=ppt/slides/_rels/slide14.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61.png"/><Relationship Id="rId7"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hart" Target="../charts/chart9.xml"/><Relationship Id="rId11" Type="http://schemas.openxmlformats.org/officeDocument/2006/relationships/image" Target="../media/image64.png"/><Relationship Id="rId5" Type="http://schemas.openxmlformats.org/officeDocument/2006/relationships/image" Target="../media/image62.png"/><Relationship Id="rId10" Type="http://schemas.openxmlformats.org/officeDocument/2006/relationships/image" Target="../media/image63.png"/><Relationship Id="rId4" Type="http://schemas.openxmlformats.org/officeDocument/2006/relationships/chart" Target="../charts/chart8.xml"/><Relationship Id="rId9" Type="http://schemas.openxmlformats.org/officeDocument/2006/relationships/chart" Target="../charts/char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17.xml"/><Relationship Id="rId7" Type="http://schemas.openxmlformats.org/officeDocument/2006/relationships/image" Target="../media/image74.png"/><Relationship Id="rId2" Type="http://schemas.openxmlformats.org/officeDocument/2006/relationships/slideLayout" Target="../slideLayouts/slideLayout1.xml"/><Relationship Id="rId1" Type="http://schemas.openxmlformats.org/officeDocument/2006/relationships/tags" Target="../tags/tag59.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notesSlide" Target="../notesSlides/notesSlide18.xml"/><Relationship Id="rId7" Type="http://schemas.openxmlformats.org/officeDocument/2006/relationships/image" Target="../media/image77.png"/><Relationship Id="rId2" Type="http://schemas.openxmlformats.org/officeDocument/2006/relationships/slideLayout" Target="../slideLayouts/slideLayout1.xml"/><Relationship Id="rId1" Type="http://schemas.openxmlformats.org/officeDocument/2006/relationships/tags" Target="../tags/tag60.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17.emf"/><Relationship Id="rId4" Type="http://schemas.openxmlformats.org/officeDocument/2006/relationships/image" Target="../media/image2.png"/><Relationship Id="rId9"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png"/><Relationship Id="rId26" Type="http://schemas.openxmlformats.org/officeDocument/2006/relationships/image" Target="../media/image102.png"/><Relationship Id="rId3" Type="http://schemas.openxmlformats.org/officeDocument/2006/relationships/image" Target="../media/image79.jpeg"/><Relationship Id="rId21" Type="http://schemas.openxmlformats.org/officeDocument/2006/relationships/image" Target="../media/image97.png"/><Relationship Id="rId7" Type="http://schemas.openxmlformats.org/officeDocument/2006/relationships/image" Target="../media/image83.jpeg"/><Relationship Id="rId12" Type="http://schemas.openxmlformats.org/officeDocument/2006/relationships/image" Target="../media/image88.png"/><Relationship Id="rId17" Type="http://schemas.openxmlformats.org/officeDocument/2006/relationships/image" Target="../media/image93.png"/><Relationship Id="rId25" Type="http://schemas.openxmlformats.org/officeDocument/2006/relationships/image" Target="../media/image101.png"/><Relationship Id="rId2" Type="http://schemas.openxmlformats.org/officeDocument/2006/relationships/notesSlide" Target="../notesSlides/notesSlide19.xml"/><Relationship Id="rId16" Type="http://schemas.openxmlformats.org/officeDocument/2006/relationships/image" Target="../media/image92.png"/><Relationship Id="rId20" Type="http://schemas.openxmlformats.org/officeDocument/2006/relationships/image" Target="../media/image96.png"/><Relationship Id="rId29" Type="http://schemas.openxmlformats.org/officeDocument/2006/relationships/image" Target="../media/image105.png"/><Relationship Id="rId1" Type="http://schemas.openxmlformats.org/officeDocument/2006/relationships/slideLayout" Target="../slideLayouts/slideLayout1.xml"/><Relationship Id="rId6" Type="http://schemas.openxmlformats.org/officeDocument/2006/relationships/image" Target="../media/image82.jpeg"/><Relationship Id="rId11" Type="http://schemas.openxmlformats.org/officeDocument/2006/relationships/image" Target="../media/image87.png"/><Relationship Id="rId24" Type="http://schemas.openxmlformats.org/officeDocument/2006/relationships/image" Target="../media/image100.jpeg"/><Relationship Id="rId5" Type="http://schemas.openxmlformats.org/officeDocument/2006/relationships/image" Target="../media/image81.png"/><Relationship Id="rId15" Type="http://schemas.openxmlformats.org/officeDocument/2006/relationships/image" Target="../media/image91.jpeg"/><Relationship Id="rId23" Type="http://schemas.openxmlformats.org/officeDocument/2006/relationships/image" Target="../media/image99.jpeg"/><Relationship Id="rId28" Type="http://schemas.openxmlformats.org/officeDocument/2006/relationships/image" Target="../media/image104.png"/><Relationship Id="rId10" Type="http://schemas.openxmlformats.org/officeDocument/2006/relationships/image" Target="../media/image86.png"/><Relationship Id="rId19" Type="http://schemas.openxmlformats.org/officeDocument/2006/relationships/image" Target="../media/image95.png"/><Relationship Id="rId31" Type="http://schemas.openxmlformats.org/officeDocument/2006/relationships/image" Target="../media/image107.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 Id="rId22" Type="http://schemas.openxmlformats.org/officeDocument/2006/relationships/image" Target="../media/image98.png"/><Relationship Id="rId27" Type="http://schemas.openxmlformats.org/officeDocument/2006/relationships/image" Target="../media/image103.png"/><Relationship Id="rId30" Type="http://schemas.openxmlformats.org/officeDocument/2006/relationships/image" Target="../media/image106.png"/></Relationships>
</file>

<file path=ppt/slides/_rels/slide2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15.png"/><Relationship Id="rId3" Type="http://schemas.openxmlformats.org/officeDocument/2006/relationships/image" Target="../media/image30.png"/><Relationship Id="rId7" Type="http://schemas.openxmlformats.org/officeDocument/2006/relationships/image" Target="../media/image31.png"/><Relationship Id="rId12"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11.png"/><Relationship Id="rId11" Type="http://schemas.openxmlformats.org/officeDocument/2006/relationships/image" Target="../media/image114.png"/><Relationship Id="rId5" Type="http://schemas.openxmlformats.org/officeDocument/2006/relationships/image" Target="../media/image110.png"/><Relationship Id="rId10" Type="http://schemas.openxmlformats.org/officeDocument/2006/relationships/image" Target="../media/image113.png"/><Relationship Id="rId4" Type="http://schemas.openxmlformats.org/officeDocument/2006/relationships/image" Target="../media/image109.png"/><Relationship Id="rId9" Type="http://schemas.openxmlformats.org/officeDocument/2006/relationships/image" Target="../media/image112.png"/><Relationship Id="rId1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61.xml"/><Relationship Id="rId4" Type="http://schemas.openxmlformats.org/officeDocument/2006/relationships/chart" Target="../charts/chart12.xml"/></Relationships>
</file>

<file path=ppt/slides/_rels/slide24.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notesSlide" Target="../notesSlides/notesSlide23.xml"/><Relationship Id="rId2" Type="http://schemas.openxmlformats.org/officeDocument/2006/relationships/tags" Target="../tags/tag63.xml"/><Relationship Id="rId16" Type="http://schemas.openxmlformats.org/officeDocument/2006/relationships/slideLayout" Target="../slideLayouts/slideLayout1.xml"/><Relationship Id="rId20" Type="http://schemas.openxmlformats.org/officeDocument/2006/relationships/chart" Target="../charts/chart15.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5" Type="http://schemas.openxmlformats.org/officeDocument/2006/relationships/tags" Target="../tags/tag66.xml"/><Relationship Id="rId15" Type="http://schemas.openxmlformats.org/officeDocument/2006/relationships/tags" Target="../tags/tag76.xml"/><Relationship Id="rId10" Type="http://schemas.openxmlformats.org/officeDocument/2006/relationships/tags" Target="../tags/tag71.xml"/><Relationship Id="rId19" Type="http://schemas.openxmlformats.org/officeDocument/2006/relationships/chart" Target="../charts/chart14.xml"/><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tags" Target="../tags/tag75.xml"/></Relationships>
</file>

<file path=ppt/slides/_rels/slide25.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image" Target="../media/image11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26.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chart" Target="../charts/chart18.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chart" Target="../charts/chart17.xml"/><Relationship Id="rId5" Type="http://schemas.openxmlformats.org/officeDocument/2006/relationships/notesSlide" Target="../notesSlides/notesSlide25.xml"/><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80.x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8894B-4E9A-A8F4-8C8F-2C5B2D5B24F6}"/>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53A062A-52A8-215D-8A94-13E26A14ED56}"/>
              </a:ext>
            </a:extLst>
          </p:cNvPr>
          <p:cNvCxnSpPr/>
          <p:nvPr/>
        </p:nvCxnSpPr>
        <p:spPr>
          <a:xfrm>
            <a:off x="0" y="0"/>
            <a:ext cx="6858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D491FA-739B-AA4B-59EF-9A45CAF76324}"/>
              </a:ext>
            </a:extLst>
          </p:cNvPr>
          <p:cNvSpPr/>
          <p:nvPr/>
        </p:nvSpPr>
        <p:spPr>
          <a:xfrm>
            <a:off x="1" y="2152650"/>
            <a:ext cx="5543550" cy="2497931"/>
          </a:xfrm>
          <a:prstGeom prst="rect">
            <a:avLst/>
          </a:prstGeom>
          <a:solidFill>
            <a:srgbClr val="001876"/>
          </a:solidFill>
          <a:ln/>
        </p:spPr>
        <p:txBody>
          <a:bodyPr/>
          <a:lstStyle/>
          <a:p>
            <a:endParaRPr lang="en-GB" sz="1050">
              <a:solidFill>
                <a:schemeClr val="tx1"/>
              </a:solidFill>
            </a:endParaRPr>
          </a:p>
        </p:txBody>
      </p:sp>
      <p:sp>
        <p:nvSpPr>
          <p:cNvPr id="9" name="object 4">
            <a:extLst>
              <a:ext uri="{FF2B5EF4-FFF2-40B4-BE49-F238E27FC236}">
                <a16:creationId xmlns:a16="http://schemas.microsoft.com/office/drawing/2014/main" id="{2B198C97-F5F6-35FC-5352-680388353C8F}"/>
              </a:ext>
            </a:extLst>
          </p:cNvPr>
          <p:cNvSpPr txBox="1">
            <a:spLocks/>
          </p:cNvSpPr>
          <p:nvPr/>
        </p:nvSpPr>
        <p:spPr>
          <a:xfrm>
            <a:off x="721360" y="3174336"/>
            <a:ext cx="3261360" cy="997196"/>
          </a:xfrm>
          <a:prstGeom prst="rect">
            <a:avLst/>
          </a:prstGeom>
          <a:noFill/>
          <a:ln>
            <a:noFill/>
          </a:ln>
        </p:spPr>
        <p:txBody>
          <a:bodyPr spcFirstLastPara="1" vert="horz" wrap="square" lIns="0" tIns="0" rIns="0" bIns="0" rtlCol="0" anchor="ctr"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Petrona"/>
              <a:buNone/>
              <a:defRPr sz="4400" b="0" i="0" u="none" strike="noStrike" cap="none">
                <a:solidFill>
                  <a:schemeClr val="dk1"/>
                </a:solidFill>
                <a:latin typeface="Petrona"/>
                <a:ea typeface="Petrona"/>
                <a:cs typeface="Petrona"/>
                <a:sym typeface="Petrona"/>
              </a:defRPr>
            </a:lvl1pPr>
            <a:lvl2pPr marR="0" lvl="1"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2pPr>
            <a:lvl3pPr marR="0" lvl="2"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3pPr>
            <a:lvl4pPr marR="0" lvl="3"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4pPr>
            <a:lvl5pPr marR="0" lvl="4"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5pPr>
            <a:lvl6pPr marR="0" lvl="5"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6pPr>
            <a:lvl7pPr marR="0" lvl="6"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7pPr>
            <a:lvl8pPr marR="0" lvl="7"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8pPr>
            <a:lvl9pPr marR="0" lvl="8" algn="l" rtl="0">
              <a:lnSpc>
                <a:spcPct val="100000"/>
              </a:lnSpc>
              <a:spcBef>
                <a:spcPts val="0"/>
              </a:spcBef>
              <a:spcAft>
                <a:spcPts val="0"/>
              </a:spcAft>
              <a:buClr>
                <a:srgbClr val="000000"/>
              </a:buClr>
              <a:buSzPts val="1400"/>
              <a:buFont typeface="Petrona"/>
              <a:buNone/>
              <a:defRPr sz="1800" b="0" i="0" u="none" strike="noStrike" cap="none">
                <a:solidFill>
                  <a:srgbClr val="000000"/>
                </a:solidFill>
                <a:latin typeface="Petrona"/>
                <a:ea typeface="Petrona"/>
                <a:cs typeface="Petrona"/>
                <a:sym typeface="Petrona"/>
              </a:defRPr>
            </a:lvl9pPr>
          </a:lstStyle>
          <a:p>
            <a:pPr marL="21432" defTabSz="685800">
              <a:buClr>
                <a:srgbClr val="000000"/>
              </a:buClr>
              <a:defRPr/>
            </a:pPr>
            <a:r>
              <a:rPr lang="en-US" sz="3600" b="1">
                <a:solidFill>
                  <a:srgbClr val="FFFFFF"/>
                </a:solidFill>
                <a:latin typeface="Poppins" panose="00000500000000000000" pitchFamily="2" charset="0"/>
                <a:cs typeface="Poppins" panose="00000500000000000000" pitchFamily="2" charset="0"/>
              </a:rPr>
              <a:t>Investor Presentation</a:t>
            </a:r>
          </a:p>
        </p:txBody>
      </p:sp>
      <p:cxnSp>
        <p:nvCxnSpPr>
          <p:cNvPr id="10" name="Straight Connector 9">
            <a:extLst>
              <a:ext uri="{FF2B5EF4-FFF2-40B4-BE49-F238E27FC236}">
                <a16:creationId xmlns:a16="http://schemas.microsoft.com/office/drawing/2014/main" id="{F1C3FB3F-8F1E-EA71-85F2-4B92EC2DAD19}"/>
              </a:ext>
            </a:extLst>
          </p:cNvPr>
          <p:cNvCxnSpPr>
            <a:cxnSpLocks/>
          </p:cNvCxnSpPr>
          <p:nvPr/>
        </p:nvCxnSpPr>
        <p:spPr>
          <a:xfrm>
            <a:off x="755650" y="2954936"/>
            <a:ext cx="3816350" cy="0"/>
          </a:xfrm>
          <a:prstGeom prst="line">
            <a:avLst/>
          </a:prstGeom>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5B719E9-DE67-A859-B3D2-DB629996069B}"/>
              </a:ext>
            </a:extLst>
          </p:cNvPr>
          <p:cNvPicPr>
            <a:picLocks noChangeAspect="1"/>
          </p:cNvPicPr>
          <p:nvPr/>
        </p:nvPicPr>
        <p:blipFill>
          <a:blip r:embed="rId3">
            <a:alphaModFix/>
          </a:blip>
          <a:srcRect l="38369" t="3811" r="1399"/>
          <a:stretch>
            <a:fillRect/>
          </a:stretch>
        </p:blipFill>
        <p:spPr>
          <a:xfrm>
            <a:off x="4572000" y="422910"/>
            <a:ext cx="4293391" cy="4227671"/>
          </a:xfrm>
          <a:prstGeom prst="roundRect">
            <a:avLst>
              <a:gd name="adj" fmla="val 5704"/>
            </a:avLst>
          </a:prstGeom>
          <a:noFill/>
          <a:ln>
            <a:noFill/>
          </a:ln>
        </p:spPr>
      </p:pic>
      <p:cxnSp>
        <p:nvCxnSpPr>
          <p:cNvPr id="12" name="Google Shape;162;p9">
            <a:extLst>
              <a:ext uri="{FF2B5EF4-FFF2-40B4-BE49-F238E27FC236}">
                <a16:creationId xmlns:a16="http://schemas.microsoft.com/office/drawing/2014/main" id="{074FE4E9-7011-E28D-6E74-8627830FF90E}"/>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3" name="Google Shape;164;p9">
            <a:extLst>
              <a:ext uri="{FF2B5EF4-FFF2-40B4-BE49-F238E27FC236}">
                <a16:creationId xmlns:a16="http://schemas.microsoft.com/office/drawing/2014/main" id="{8631A2DE-4CD6-522A-C325-505904CD384E}"/>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a:t>
            </a:r>
            <a:endParaRPr sz="427">
              <a:solidFill>
                <a:schemeClr val="dk1"/>
              </a:solidFill>
              <a:latin typeface="Calibri"/>
              <a:ea typeface="Calibri"/>
              <a:cs typeface="Calibri"/>
              <a:sym typeface="Calibri"/>
            </a:endParaRPr>
          </a:p>
        </p:txBody>
      </p:sp>
      <p:sp>
        <p:nvSpPr>
          <p:cNvPr id="14" name="Google Shape;142;p8">
            <a:extLst>
              <a:ext uri="{FF2B5EF4-FFF2-40B4-BE49-F238E27FC236}">
                <a16:creationId xmlns:a16="http://schemas.microsoft.com/office/drawing/2014/main" id="{6C3659FA-0A02-BEA1-58C9-49976BF5D8C3}"/>
              </a:ext>
            </a:extLst>
          </p:cNvPr>
          <p:cNvSpPr/>
          <p:nvPr/>
        </p:nvSpPr>
        <p:spPr>
          <a:xfrm>
            <a:off x="762000" y="2940647"/>
            <a:ext cx="342900" cy="28575"/>
          </a:xfrm>
          <a:prstGeom prst="roundRect">
            <a:avLst>
              <a:gd name="adj" fmla="val 16667"/>
            </a:avLst>
          </a:prstGeom>
          <a:solidFill>
            <a:srgbClr val="F2A7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5" name="Picture 14">
            <a:extLst>
              <a:ext uri="{FF2B5EF4-FFF2-40B4-BE49-F238E27FC236}">
                <a16:creationId xmlns:a16="http://schemas.microsoft.com/office/drawing/2014/main" id="{1942A933-477A-A0BD-C878-4A5CD3846CF9}"/>
              </a:ext>
            </a:extLst>
          </p:cNvPr>
          <p:cNvPicPr>
            <a:picLocks noChangeAspect="1"/>
          </p:cNvPicPr>
          <p:nvPr/>
        </p:nvPicPr>
        <p:blipFill>
          <a:blip r:embed="rId4"/>
          <a:stretch>
            <a:fillRect/>
          </a:stretch>
        </p:blipFill>
        <p:spPr>
          <a:xfrm>
            <a:off x="784679" y="695368"/>
            <a:ext cx="3002643" cy="1154863"/>
          </a:xfrm>
          <a:prstGeom prst="rect">
            <a:avLst/>
          </a:prstGeom>
        </p:spPr>
      </p:pic>
      <p:sp>
        <p:nvSpPr>
          <p:cNvPr id="16" name="TM Mark">
            <a:extLst>
              <a:ext uri="{FF2B5EF4-FFF2-40B4-BE49-F238E27FC236}">
                <a16:creationId xmlns:a16="http://schemas.microsoft.com/office/drawing/2014/main" id="{F50D484E-A146-CD0A-DA79-EE3958AD754F}"/>
              </a:ext>
            </a:extLst>
          </p:cNvPr>
          <p:cNvSpPr txBox="1"/>
          <p:nvPr/>
        </p:nvSpPr>
        <p:spPr>
          <a:xfrm>
            <a:off x="3585000" y="1180000"/>
            <a:ext cx="260000" cy="260000"/>
          </a:xfrm>
          <a:prstGeom prst="rect">
            <a:avLst/>
          </a:prstGeom>
          <a:noFill/>
          <a:ln>
            <a:noFill/>
          </a:ln>
        </p:spPr>
        <p:txBody>
          <a:bodyPr wrap="square" lIns="0" tIns="0" rIns="0" bIns="0" anchor="t">
            <a:noAutofit/>
          </a:bodyPr>
          <a:lstStyle/>
          <a:p>
            <a:pPr algn="l"/>
            <a:r>
              <a:rPr lang="en-US" sz="1200" b="0">
                <a:solidFill>
                  <a:srgbClr val="001876"/>
                </a:solidFill>
                <a:latin typeface="Arial"/>
                <a:cs typeface="Arial"/>
              </a:rPr>
              <a:t>™</a:t>
            </a:r>
          </a:p>
        </p:txBody>
      </p:sp>
      <p:sp>
        <p:nvSpPr>
          <p:cNvPr id="17" name="Cover Date Subtitle">
            <a:extLst>
              <a:ext uri="{FF2B5EF4-FFF2-40B4-BE49-F238E27FC236}">
                <a16:creationId xmlns:a16="http://schemas.microsoft.com/office/drawing/2014/main" id="{2C4916C1-9DE4-58E8-2188-7AEF001000EB}"/>
              </a:ext>
            </a:extLst>
          </p:cNvPr>
          <p:cNvSpPr txBox="1"/>
          <p:nvPr/>
        </p:nvSpPr>
        <p:spPr>
          <a:xfrm>
            <a:off x="721360" y="4200000"/>
            <a:ext cx="3261360" cy="320000"/>
          </a:xfrm>
          <a:prstGeom prst="rect">
            <a:avLst/>
          </a:prstGeom>
          <a:noFill/>
          <a:ln>
            <a:noFill/>
          </a:ln>
        </p:spPr>
        <p:txBody>
          <a:bodyPr wrap="square" lIns="0" tIns="0" rIns="0" bIns="0" anchor="t">
            <a:noAutofit/>
          </a:bodyPr>
          <a:lstStyle/>
          <a:p>
            <a:pPr algn="l"/>
            <a:r>
              <a:rPr lang="en-US" sz="1400" b="0">
                <a:solidFill>
                  <a:srgbClr val="FFFFFF"/>
                </a:solidFill>
                <a:latin typeface="Poppins" panose="00000500000000000000" pitchFamily="2" charset="0"/>
                <a:cs typeface="Poppins" panose="00000500000000000000" pitchFamily="2" charset="0"/>
              </a:rPr>
              <a:t>September 2026</a:t>
            </a:r>
          </a:p>
        </p:txBody>
      </p:sp>
    </p:spTree>
    <p:extLst>
      <p:ext uri="{BB962C8B-B14F-4D97-AF65-F5344CB8AC3E}">
        <p14:creationId xmlns:p14="http://schemas.microsoft.com/office/powerpoint/2010/main" val="1370431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964F-0A83-9E3B-05B1-AFF4680DAF9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8844BE4-7EB3-94CF-1000-F407853F30E1}"/>
              </a:ext>
            </a:extLst>
          </p:cNvPr>
          <p:cNvCxnSpPr/>
          <p:nvPr/>
        </p:nvCxnSpPr>
        <p:spPr>
          <a:xfrm>
            <a:off x="0" y="0"/>
            <a:ext cx="6858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Google Shape;135;p8">
            <a:extLst>
              <a:ext uri="{FF2B5EF4-FFF2-40B4-BE49-F238E27FC236}">
                <a16:creationId xmlns:a16="http://schemas.microsoft.com/office/drawing/2014/main" id="{0FE1C7A5-D6B3-C13B-1F9A-47756A157ED8}"/>
              </a:ext>
            </a:extLst>
          </p:cNvPr>
          <p:cNvSpPr/>
          <p:nvPr/>
        </p:nvSpPr>
        <p:spPr>
          <a:xfrm>
            <a:off x="341971" y="907976"/>
            <a:ext cx="8474928" cy="3815011"/>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600"/>
              </a:spcAft>
              <a:buClr>
                <a:srgbClr val="0A0A0A"/>
              </a:buClr>
              <a:buSzPts val="641"/>
              <a:buFont typeface="Poppins"/>
              <a:buNone/>
            </a:pPr>
            <a:r>
              <a:rPr lang="en-US" sz="750">
                <a:solidFill>
                  <a:srgbClr val="0A0A0A"/>
                </a:solidFill>
                <a:latin typeface="Poppins"/>
                <a:ea typeface="Poppins"/>
                <a:cs typeface="Poppins"/>
                <a:sym typeface="Poppins"/>
              </a:rPr>
              <a:t>Some of the information in this presentation is not historical in nature and may constitute forward-looking statements, which are made pursuant to the safe harbor provisions of the Private Securities Litigation Reform Act of 1995. These statements may be identified by the use of forward-looking terminology such as “believes,” “expects,” “anticipates,” “may,” “will,” “should,” “seeks,” “approximately,” “intends,” “plans,” “estimates,” or the negative of these words or other comparable terminology. The discussion of financial trends, strategy, plans, projections or intentions may also include forward-looking statements. These forward-looking statements involve risks and uncertainties that could cause actual results to differ materially from those projected, anticipated or implied by such statements. Although it is not possible to predict or identify all such risks and uncertainties, they may include, but are not limited to, those described in the Company’s annual, quarterly and current reports (i.e., Form 10-K, Form 10-Q and Form 8-K) as filed or furnished with the Securities and Exchange Commission (SEC). You are cautioned not to place undue reliance on any such forward-looking statements, which speak only as of the date such statements were first made. To the degree financial information is included in this presentation, it is in summary form only and must be considered in the context of the full details provided in the Company’s most recent annual, quarterly or current report as filed or furnished with the SEC. The Company’s SEC reports are available at </a:t>
            </a:r>
            <a:r>
              <a:rPr lang="en-US" sz="750">
                <a:solidFill>
                  <a:srgbClr val="0A0A0A"/>
                </a:solidFill>
                <a:latin typeface="Poppins"/>
                <a:ea typeface="Poppins"/>
                <a:cs typeface="Poppins"/>
                <a:sym typeface="Poppins"/>
                <a:hlinkClick r:id="rId3"/>
              </a:rPr>
              <a:t>https://starlingoncology.com</a:t>
            </a:r>
            <a:r>
              <a:rPr lang="en-US" sz="750">
                <a:solidFill>
                  <a:srgbClr val="0A0A0A"/>
                </a:solidFill>
                <a:latin typeface="Poppins"/>
                <a:ea typeface="Poppins"/>
                <a:cs typeface="Poppins"/>
                <a:sym typeface="Poppins"/>
              </a:rPr>
              <a:t> under the “Investor Relations” tab. Except to the extent required by law, the Company undertakes no obligation to publicly release the result of any revisions to these forward-looking statements to reflect events or circumstances after the date hereof, or to reflect the occurrence of unanticipated events.  </a:t>
            </a:r>
          </a:p>
          <a:p>
            <a:pPr marL="0" marR="0" lvl="0" indent="0" algn="l" rtl="0">
              <a:lnSpc>
                <a:spcPct val="120000"/>
              </a:lnSpc>
              <a:spcBef>
                <a:spcPts val="0"/>
              </a:spcBef>
              <a:spcAft>
                <a:spcPts val="0"/>
              </a:spcAft>
              <a:buClr>
                <a:srgbClr val="0A0A0A"/>
              </a:buClr>
              <a:buSzPts val="641"/>
              <a:buFont typeface="Poppins"/>
              <a:buNone/>
            </a:pPr>
            <a:r>
              <a:rPr lang="en-US" sz="750">
                <a:solidFill>
                  <a:srgbClr val="0A0A0A"/>
                </a:solidFill>
                <a:latin typeface="Poppins"/>
                <a:ea typeface="Poppins"/>
                <a:cs typeface="Poppins"/>
                <a:sym typeface="Poppins"/>
              </a:rPr>
              <a:t>Goals, targets, expectations and/or projections are subject to significant business, economic and competitive uncertainties and contingencies, many of which are beyond the control of the Company and its management and are based upon assumptions with respect to future decisions, which are subject to change. Actual results may vary and such variations may be material. Nothing in this should be regarded as a representation by any person that these goals, targets, expectation  and/or projections will be achieved and the Company undertakes no duty to update them. </a:t>
            </a:r>
          </a:p>
          <a:p>
            <a:pPr marL="0" marR="0" lvl="0" indent="0" algn="l" rtl="0">
              <a:lnSpc>
                <a:spcPct val="120000"/>
              </a:lnSpc>
              <a:spcBef>
                <a:spcPts val="0"/>
              </a:spcBef>
              <a:spcAft>
                <a:spcPts val="0"/>
              </a:spcAft>
              <a:buClr>
                <a:srgbClr val="0A0A0A"/>
              </a:buClr>
              <a:buSzPts val="641"/>
              <a:buFont typeface="Poppins"/>
              <a:buNone/>
            </a:pPr>
            <a:br>
              <a:rPr lang="en-US" sz="750">
                <a:solidFill>
                  <a:srgbClr val="0A0A0A"/>
                </a:solidFill>
                <a:latin typeface="Poppins"/>
                <a:ea typeface="Poppins"/>
                <a:cs typeface="Poppins"/>
                <a:sym typeface="Poppins"/>
              </a:rPr>
            </a:br>
            <a:endParaRPr lang="en-US" sz="750">
              <a:solidFill>
                <a:srgbClr val="0A0A0A"/>
              </a:solidFill>
              <a:latin typeface="Poppins"/>
              <a:ea typeface="Poppins"/>
              <a:cs typeface="Poppins"/>
              <a:sym typeface="Poppins"/>
            </a:endParaRPr>
          </a:p>
          <a:p>
            <a:pPr>
              <a:lnSpc>
                <a:spcPct val="120000"/>
              </a:lnSpc>
              <a:buClr>
                <a:srgbClr val="0A0A0A"/>
              </a:buClr>
              <a:buSzPts val="641"/>
            </a:pPr>
            <a:r>
              <a:rPr lang="en-US" sz="750" b="1">
                <a:solidFill>
                  <a:srgbClr val="0D469D"/>
                </a:solidFill>
                <a:latin typeface="Poppins"/>
                <a:cs typeface="Poppins"/>
                <a:sym typeface="Poppins"/>
              </a:rPr>
              <a:t>Non-GAAP Financial Measures</a:t>
            </a:r>
          </a:p>
          <a:p>
            <a:pPr marL="0" marR="0" lvl="0" indent="0" algn="l" rtl="0">
              <a:lnSpc>
                <a:spcPct val="120000"/>
              </a:lnSpc>
              <a:spcBef>
                <a:spcPts val="0"/>
              </a:spcBef>
              <a:spcAft>
                <a:spcPts val="600"/>
              </a:spcAft>
              <a:buClr>
                <a:srgbClr val="0A0A0A"/>
              </a:buClr>
              <a:buSzPts val="641"/>
              <a:buFont typeface="Poppins"/>
              <a:buNone/>
            </a:pPr>
            <a:r>
              <a:rPr lang="en-US" sz="750">
                <a:solidFill>
                  <a:srgbClr val="0A0A0A"/>
                </a:solidFill>
                <a:latin typeface="Poppins"/>
                <a:ea typeface="Poppins"/>
                <a:cs typeface="Poppins"/>
                <a:sym typeface="Poppins"/>
              </a:rPr>
              <a:t>To supplement the Company’s financial results and guidance presented in accordance with U.S. generally accepted accounting principles (GAAP), the company uses certain non-GAAP financial measures in this presentation, including Adjusted EBITDA. The company believes that this non-GAAP financial measure provides useful supplementary information to, and facilitates additional analysis by, investors and analysts.</a:t>
            </a:r>
          </a:p>
          <a:p>
            <a:pPr marL="0" marR="0" lvl="0" indent="0" algn="l" rtl="0">
              <a:lnSpc>
                <a:spcPct val="120000"/>
              </a:lnSpc>
              <a:spcBef>
                <a:spcPts val="0"/>
              </a:spcBef>
              <a:spcAft>
                <a:spcPts val="0"/>
              </a:spcAft>
              <a:buClr>
                <a:srgbClr val="0A0A0A"/>
              </a:buClr>
              <a:buSzPts val="641"/>
              <a:buFont typeface="Poppins"/>
              <a:buNone/>
            </a:pPr>
            <a:r>
              <a:rPr lang="en-US" sz="750" b="1">
                <a:solidFill>
                  <a:srgbClr val="0D469D"/>
                </a:solidFill>
                <a:latin typeface="Poppins"/>
                <a:cs typeface="Poppins"/>
                <a:sym typeface="Poppins"/>
              </a:rPr>
              <a:t>Unaudited Financial Information</a:t>
            </a:r>
          </a:p>
          <a:p>
            <a:pPr marL="0" marR="0" lvl="0" indent="0" algn="l" rtl="0">
              <a:lnSpc>
                <a:spcPct val="120000"/>
              </a:lnSpc>
              <a:spcBef>
                <a:spcPts val="0"/>
              </a:spcBef>
              <a:spcAft>
                <a:spcPts val="0"/>
              </a:spcAft>
              <a:buClr>
                <a:srgbClr val="0A0A0A"/>
              </a:buClr>
              <a:buSzPts val="641"/>
              <a:buFont typeface="Poppins"/>
              <a:buNone/>
            </a:pPr>
            <a:r>
              <a:rPr lang="en-US" sz="750">
                <a:solidFill>
                  <a:srgbClr val="0A0A0A"/>
                </a:solidFill>
                <a:latin typeface="Poppins"/>
                <a:ea typeface="Poppins"/>
                <a:cs typeface="Poppins"/>
                <a:sym typeface="Poppins"/>
              </a:rPr>
              <a:t>This presentation contains unaudited financial information. The unaudited financial information has been prepared on the same basis as the Company's audited financial statements and, in the opinion of management, reflects all adjustments necessary for the fair presentation of the unaudited financial information. However, the unaudited financial information contained in this presentation is preliminary and may be subject to change. Accordingly, such financial information may be adjusted or may be presented differently in periodic reports or other filings filed by the Company with the SEC, and such differences may be material. In addition, past performance is not a guarantee or indication of future financial condition and/or results of operations and should not be relied upon for such reason.</a:t>
            </a:r>
          </a:p>
        </p:txBody>
      </p:sp>
      <p:sp>
        <p:nvSpPr>
          <p:cNvPr id="12" name="Google Shape;142;p8">
            <a:extLst>
              <a:ext uri="{FF2B5EF4-FFF2-40B4-BE49-F238E27FC236}">
                <a16:creationId xmlns:a16="http://schemas.microsoft.com/office/drawing/2014/main" id="{0E491303-B2AB-56F7-B2A4-CE41787BDE79}"/>
              </a:ext>
            </a:extLst>
          </p:cNvPr>
          <p:cNvSpPr/>
          <p:nvPr/>
        </p:nvSpPr>
        <p:spPr>
          <a:xfrm>
            <a:off x="341971" y="3166817"/>
            <a:ext cx="548640" cy="28575"/>
          </a:xfrm>
          <a:prstGeom prst="roundRect">
            <a:avLst>
              <a:gd name="adj" fmla="val 16667"/>
            </a:avLst>
          </a:prstGeom>
          <a:solidFill>
            <a:srgbClr val="F2A7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Rectangle: Rounded Corners 16">
            <a:extLst>
              <a:ext uri="{FF2B5EF4-FFF2-40B4-BE49-F238E27FC236}">
                <a16:creationId xmlns:a16="http://schemas.microsoft.com/office/drawing/2014/main" id="{E81C6BDA-EAE0-F032-0EF8-A2495776FDF6}"/>
              </a:ext>
            </a:extLst>
          </p:cNvPr>
          <p:cNvSpPr/>
          <p:nvPr/>
        </p:nvSpPr>
        <p:spPr>
          <a:xfrm>
            <a:off x="5011661" y="521801"/>
            <a:ext cx="3805238" cy="225398"/>
          </a:xfrm>
          <a:prstGeom prst="roundRect">
            <a:avLst>
              <a:gd name="adj" fmla="val 50000"/>
            </a:avLst>
          </a:prstGeom>
          <a:solidFill>
            <a:srgbClr val="BFD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b="1">
                <a:solidFill>
                  <a:srgbClr val="071C42"/>
                </a:solidFill>
                <a:latin typeface="Poppins" panose="00000500000000000000" pitchFamily="2" charset="0"/>
                <a:cs typeface="Poppins" panose="00000500000000000000" pitchFamily="2" charset="0"/>
              </a:rPr>
              <a:t>FORWARD-LOOKING STATEMENTS AND NON-GAAP FINANCIAL MEASURES</a:t>
            </a:r>
          </a:p>
        </p:txBody>
      </p:sp>
      <p:cxnSp>
        <p:nvCxnSpPr>
          <p:cNvPr id="2" name="Google Shape;162;p9">
            <a:extLst>
              <a:ext uri="{FF2B5EF4-FFF2-40B4-BE49-F238E27FC236}">
                <a16:creationId xmlns:a16="http://schemas.microsoft.com/office/drawing/2014/main" id="{A239FD7A-5451-D1A5-F96A-6770E31EB9FF}"/>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4" name="Google Shape;163;p9">
            <a:extLst>
              <a:ext uri="{FF2B5EF4-FFF2-40B4-BE49-F238E27FC236}">
                <a16:creationId xmlns:a16="http://schemas.microsoft.com/office/drawing/2014/main" id="{476DD26E-9188-29B4-2E8A-A4C80FFAA97C}"/>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Google Shape;164;p9">
            <a:extLst>
              <a:ext uri="{FF2B5EF4-FFF2-40B4-BE49-F238E27FC236}">
                <a16:creationId xmlns:a16="http://schemas.microsoft.com/office/drawing/2014/main" id="{BF819C37-4CD7-AEFF-49AE-585690B710F8}"/>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2</a:t>
            </a:r>
            <a:endParaRPr sz="427">
              <a:solidFill>
                <a:schemeClr val="dk1"/>
              </a:solidFill>
              <a:latin typeface="Calibri"/>
              <a:ea typeface="Calibri"/>
              <a:cs typeface="Calibri"/>
              <a:sym typeface="Calibri"/>
            </a:endParaRPr>
          </a:p>
        </p:txBody>
      </p:sp>
      <p:sp>
        <p:nvSpPr>
          <p:cNvPr id="7" name="Google Shape;170;p9">
            <a:extLst>
              <a:ext uri="{FF2B5EF4-FFF2-40B4-BE49-F238E27FC236}">
                <a16:creationId xmlns:a16="http://schemas.microsoft.com/office/drawing/2014/main" id="{17CE9026-8AB3-993E-8516-9C67714E5CC2}"/>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sp>
        <p:nvSpPr>
          <p:cNvPr id="9" name="Google Shape;149;p9">
            <a:extLst>
              <a:ext uri="{FF2B5EF4-FFF2-40B4-BE49-F238E27FC236}">
                <a16:creationId xmlns:a16="http://schemas.microsoft.com/office/drawing/2014/main" id="{32EC1C4D-F30E-6D93-E22E-853C8998B958}"/>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Disclaimer</a:t>
            </a:r>
          </a:p>
        </p:txBody>
      </p:sp>
    </p:spTree>
    <p:extLst>
      <p:ext uri="{BB962C8B-B14F-4D97-AF65-F5344CB8AC3E}">
        <p14:creationId xmlns:p14="http://schemas.microsoft.com/office/powerpoint/2010/main" val="370085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4F3F0-F4CE-A9CF-ED64-7A8D708E6CCC}"/>
            </a:ext>
          </a:extLst>
        </p:cNvPr>
        <p:cNvGrpSpPr/>
        <p:nvPr/>
      </p:nvGrpSpPr>
      <p:grpSpPr>
        <a:xfrm>
          <a:off x="0" y="0"/>
          <a:ext cx="0" cy="0"/>
          <a:chOff x="0" y="0"/>
          <a:chExt cx="0" cy="0"/>
        </a:xfrm>
      </p:grpSpPr>
      <p:cxnSp>
        <p:nvCxnSpPr>
          <p:cNvPr id="3" name="Google Shape;163;p9">
            <a:extLst>
              <a:ext uri="{FF2B5EF4-FFF2-40B4-BE49-F238E27FC236}">
                <a16:creationId xmlns:a16="http://schemas.microsoft.com/office/drawing/2014/main" id="{EDCF1684-2DCB-CC68-EBB6-61D3AF9D4CE3}"/>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2" name="Google Shape;162;p9">
            <a:extLst>
              <a:ext uri="{FF2B5EF4-FFF2-40B4-BE49-F238E27FC236}">
                <a16:creationId xmlns:a16="http://schemas.microsoft.com/office/drawing/2014/main" id="{CE90B573-6D0C-555F-C3DA-662C906C059D}"/>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 name="Google Shape;164;p9">
            <a:extLst>
              <a:ext uri="{FF2B5EF4-FFF2-40B4-BE49-F238E27FC236}">
                <a16:creationId xmlns:a16="http://schemas.microsoft.com/office/drawing/2014/main" id="{CB86FD85-0FC6-15DF-BF2F-805466F1405D}"/>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3</a:t>
            </a:r>
            <a:endParaRPr sz="427">
              <a:solidFill>
                <a:schemeClr val="dk1"/>
              </a:solidFill>
              <a:latin typeface="Calibri"/>
              <a:ea typeface="Calibri"/>
              <a:cs typeface="Calibri"/>
              <a:sym typeface="Calibri"/>
            </a:endParaRPr>
          </a:p>
        </p:txBody>
      </p:sp>
      <p:sp>
        <p:nvSpPr>
          <p:cNvPr id="5" name="Google Shape;170;p9">
            <a:extLst>
              <a:ext uri="{FF2B5EF4-FFF2-40B4-BE49-F238E27FC236}">
                <a16:creationId xmlns:a16="http://schemas.microsoft.com/office/drawing/2014/main" id="{24DBBA93-09E1-A6A4-4393-614409E61D8D}"/>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a:t>
            </a:r>
            <a:endParaRPr sz="427">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5B2E9269-B945-BA69-0CC0-1F41653FE1D4}"/>
              </a:ext>
            </a:extLst>
          </p:cNvPr>
          <p:cNvSpPr/>
          <p:nvPr/>
        </p:nvSpPr>
        <p:spPr>
          <a:xfrm>
            <a:off x="1131959" y="1548049"/>
            <a:ext cx="7803699" cy="557846"/>
          </a:xfrm>
          <a:custGeom>
            <a:avLst/>
            <a:gdLst>
              <a:gd name="connsiteX0" fmla="*/ 6265245 w 6604102"/>
              <a:gd name="connsiteY0" fmla="*/ 0 h 677585"/>
              <a:gd name="connsiteX1" fmla="*/ 6604102 w 6604102"/>
              <a:gd name="connsiteY1" fmla="*/ 338793 h 677585"/>
              <a:gd name="connsiteX2" fmla="*/ 6265245 w 6604102"/>
              <a:gd name="connsiteY2" fmla="*/ 677585 h 677585"/>
              <a:gd name="connsiteX3" fmla="*/ 289956 w 6604102"/>
              <a:gd name="connsiteY3" fmla="*/ 677585 h 677585"/>
              <a:gd name="connsiteX4" fmla="*/ 0 w 6604102"/>
              <a:gd name="connsiteY4" fmla="*/ 149 h 677585"/>
              <a:gd name="connsiteX5" fmla="*/ 6265395 w 6604102"/>
              <a:gd name="connsiteY5" fmla="*/ 149 h 677585"/>
              <a:gd name="connsiteX6" fmla="*/ 6265245 w 6604102"/>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102" h="677585">
                <a:moveTo>
                  <a:pt x="6265245" y="0"/>
                </a:moveTo>
                <a:cubicBezTo>
                  <a:pt x="6452019" y="0"/>
                  <a:pt x="6604102" y="151902"/>
                  <a:pt x="6604102" y="338793"/>
                </a:cubicBezTo>
                <a:cubicBezTo>
                  <a:pt x="6604102" y="525683"/>
                  <a:pt x="6452169" y="677585"/>
                  <a:pt x="6265245" y="677585"/>
                </a:cubicBezTo>
                <a:lnTo>
                  <a:pt x="289956" y="677585"/>
                </a:lnTo>
                <a:cubicBezTo>
                  <a:pt x="220868" y="441656"/>
                  <a:pt x="123371" y="213949"/>
                  <a:pt x="0" y="149"/>
                </a:cubicBezTo>
                <a:lnTo>
                  <a:pt x="6265395" y="149"/>
                </a:lnTo>
                <a:lnTo>
                  <a:pt x="6265245" y="0"/>
                </a:lnTo>
                <a:close/>
              </a:path>
            </a:pathLst>
          </a:custGeom>
          <a:solidFill>
            <a:srgbClr val="0D469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1" name="Freeform: Shape 10">
            <a:extLst>
              <a:ext uri="{FF2B5EF4-FFF2-40B4-BE49-F238E27FC236}">
                <a16:creationId xmlns:a16="http://schemas.microsoft.com/office/drawing/2014/main" id="{45C61D35-3CD8-7F03-76B2-016E8A67E6F3}"/>
              </a:ext>
            </a:extLst>
          </p:cNvPr>
          <p:cNvSpPr/>
          <p:nvPr/>
        </p:nvSpPr>
        <p:spPr>
          <a:xfrm>
            <a:off x="1515757" y="2225504"/>
            <a:ext cx="7419900" cy="557846"/>
          </a:xfrm>
          <a:custGeom>
            <a:avLst/>
            <a:gdLst>
              <a:gd name="connsiteX0" fmla="*/ 5940447 w 6279303"/>
              <a:gd name="connsiteY0" fmla="*/ 0 h 677585"/>
              <a:gd name="connsiteX1" fmla="*/ 6279303 w 6279303"/>
              <a:gd name="connsiteY1" fmla="*/ 338793 h 677585"/>
              <a:gd name="connsiteX2" fmla="*/ 5940447 w 6279303"/>
              <a:gd name="connsiteY2" fmla="*/ 677585 h 677585"/>
              <a:gd name="connsiteX3" fmla="*/ 89425 w 6279303"/>
              <a:gd name="connsiteY3" fmla="*/ 677585 h 677585"/>
              <a:gd name="connsiteX4" fmla="*/ 0 w 6279303"/>
              <a:gd name="connsiteY4" fmla="*/ 149 h 677585"/>
              <a:gd name="connsiteX5" fmla="*/ 5940447 w 6279303"/>
              <a:gd name="connsiteY5" fmla="*/ 149 h 677585"/>
              <a:gd name="connsiteX6" fmla="*/ 5940447 w 6279303"/>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303" h="677585">
                <a:moveTo>
                  <a:pt x="5940447" y="0"/>
                </a:moveTo>
                <a:cubicBezTo>
                  <a:pt x="6127221" y="0"/>
                  <a:pt x="6279303" y="151902"/>
                  <a:pt x="6279303" y="338793"/>
                </a:cubicBezTo>
                <a:cubicBezTo>
                  <a:pt x="6279303" y="525683"/>
                  <a:pt x="6127371" y="677585"/>
                  <a:pt x="5940447" y="677585"/>
                </a:cubicBezTo>
                <a:lnTo>
                  <a:pt x="89425" y="677585"/>
                </a:lnTo>
                <a:cubicBezTo>
                  <a:pt x="84342" y="448385"/>
                  <a:pt x="54283" y="220529"/>
                  <a:pt x="0" y="149"/>
                </a:cubicBezTo>
                <a:lnTo>
                  <a:pt x="5940447" y="149"/>
                </a:lnTo>
                <a:lnTo>
                  <a:pt x="5940447" y="0"/>
                </a:lnTo>
                <a:close/>
              </a:path>
            </a:pathLst>
          </a:custGeom>
          <a:solidFill>
            <a:srgbClr val="F2A765"/>
          </a:solidFill>
          <a:ln w="3175">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2" name="Freeform: Shape 11">
            <a:extLst>
              <a:ext uri="{FF2B5EF4-FFF2-40B4-BE49-F238E27FC236}">
                <a16:creationId xmlns:a16="http://schemas.microsoft.com/office/drawing/2014/main" id="{0B42CF1A-1F0B-6EDF-186A-79FE682E3D1B}"/>
              </a:ext>
            </a:extLst>
          </p:cNvPr>
          <p:cNvSpPr/>
          <p:nvPr/>
        </p:nvSpPr>
        <p:spPr>
          <a:xfrm>
            <a:off x="341392" y="887918"/>
            <a:ext cx="8594266" cy="557846"/>
          </a:xfrm>
          <a:custGeom>
            <a:avLst/>
            <a:gdLst>
              <a:gd name="connsiteX0" fmla="*/ 6934287 w 7273143"/>
              <a:gd name="connsiteY0" fmla="*/ 0 h 677585"/>
              <a:gd name="connsiteX1" fmla="*/ 7273143 w 7273143"/>
              <a:gd name="connsiteY1" fmla="*/ 338790 h 677585"/>
              <a:gd name="connsiteX2" fmla="*/ 6934287 w 7273143"/>
              <a:gd name="connsiteY2" fmla="*/ 677585 h 677585"/>
              <a:gd name="connsiteX3" fmla="*/ 590084 w 7273143"/>
              <a:gd name="connsiteY3" fmla="*/ 677585 h 677585"/>
              <a:gd name="connsiteX4" fmla="*/ 0 w 7273143"/>
              <a:gd name="connsiteY4" fmla="*/ 147 h 677585"/>
              <a:gd name="connsiteX5" fmla="*/ 6934287 w 7273143"/>
              <a:gd name="connsiteY5" fmla="*/ 147 h 677585"/>
              <a:gd name="connsiteX6" fmla="*/ 6934287 w 7273143"/>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143" h="677585">
                <a:moveTo>
                  <a:pt x="6934287" y="0"/>
                </a:moveTo>
                <a:cubicBezTo>
                  <a:pt x="7121061" y="0"/>
                  <a:pt x="7273143" y="151902"/>
                  <a:pt x="7273143" y="338790"/>
                </a:cubicBezTo>
                <a:cubicBezTo>
                  <a:pt x="7273143" y="525681"/>
                  <a:pt x="7121211" y="677585"/>
                  <a:pt x="6934287" y="677585"/>
                </a:cubicBezTo>
                <a:lnTo>
                  <a:pt x="590084" y="677585"/>
                </a:lnTo>
                <a:cubicBezTo>
                  <a:pt x="427086" y="424611"/>
                  <a:pt x="228797" y="196905"/>
                  <a:pt x="0" y="147"/>
                </a:cubicBezTo>
                <a:lnTo>
                  <a:pt x="6934287" y="147"/>
                </a:lnTo>
                <a:lnTo>
                  <a:pt x="6934287" y="0"/>
                </a:lnTo>
                <a:close/>
              </a:path>
            </a:pathLst>
          </a:custGeom>
          <a:solidFill>
            <a:srgbClr val="00187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4" name="Freeform: Shape 13">
            <a:extLst>
              <a:ext uri="{FF2B5EF4-FFF2-40B4-BE49-F238E27FC236}">
                <a16:creationId xmlns:a16="http://schemas.microsoft.com/office/drawing/2014/main" id="{C6E13719-4527-F0A3-1392-0257DA6AC81A}"/>
              </a:ext>
            </a:extLst>
          </p:cNvPr>
          <p:cNvSpPr/>
          <p:nvPr/>
        </p:nvSpPr>
        <p:spPr>
          <a:xfrm>
            <a:off x="1138676" y="3554265"/>
            <a:ext cx="7796982" cy="557848"/>
          </a:xfrm>
          <a:custGeom>
            <a:avLst/>
            <a:gdLst>
              <a:gd name="connsiteX0" fmla="*/ 6259563 w 6598419"/>
              <a:gd name="connsiteY0" fmla="*/ 0 h 677588"/>
              <a:gd name="connsiteX1" fmla="*/ 6598419 w 6598419"/>
              <a:gd name="connsiteY1" fmla="*/ 338793 h 677588"/>
              <a:gd name="connsiteX2" fmla="*/ 6259563 w 6598419"/>
              <a:gd name="connsiteY2" fmla="*/ 677588 h 677588"/>
              <a:gd name="connsiteX3" fmla="*/ 0 w 6598419"/>
              <a:gd name="connsiteY3" fmla="*/ 677588 h 677588"/>
              <a:gd name="connsiteX4" fmla="*/ 287264 w 6598419"/>
              <a:gd name="connsiteY4" fmla="*/ 150 h 677588"/>
              <a:gd name="connsiteX5" fmla="*/ 6259563 w 6598419"/>
              <a:gd name="connsiteY5" fmla="*/ 150 h 677588"/>
              <a:gd name="connsiteX6" fmla="*/ 6259563 w 6598419"/>
              <a:gd name="connsiteY6" fmla="*/ 0 h 67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8419" h="677588">
                <a:moveTo>
                  <a:pt x="6259563" y="0"/>
                </a:moveTo>
                <a:cubicBezTo>
                  <a:pt x="6446337" y="0"/>
                  <a:pt x="6598419" y="151902"/>
                  <a:pt x="6598419" y="338793"/>
                </a:cubicBezTo>
                <a:cubicBezTo>
                  <a:pt x="6598419" y="525683"/>
                  <a:pt x="6446487" y="677588"/>
                  <a:pt x="6259563" y="677588"/>
                </a:cubicBezTo>
                <a:lnTo>
                  <a:pt x="0" y="677588"/>
                </a:lnTo>
                <a:cubicBezTo>
                  <a:pt x="122473" y="463634"/>
                  <a:pt x="219072" y="235930"/>
                  <a:pt x="287264" y="150"/>
                </a:cubicBezTo>
                <a:lnTo>
                  <a:pt x="6259563" y="150"/>
                </a:lnTo>
                <a:lnTo>
                  <a:pt x="6259563" y="0"/>
                </a:lnTo>
                <a:close/>
              </a:path>
            </a:pathLst>
          </a:custGeom>
          <a:solidFill>
            <a:srgbClr val="2F7C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5" name="Freeform: Shape 14">
            <a:extLst>
              <a:ext uri="{FF2B5EF4-FFF2-40B4-BE49-F238E27FC236}">
                <a16:creationId xmlns:a16="http://schemas.microsoft.com/office/drawing/2014/main" id="{490AC8D2-CEEE-92AF-185B-8E396B3DE8D2}"/>
              </a:ext>
            </a:extLst>
          </p:cNvPr>
          <p:cNvSpPr/>
          <p:nvPr/>
        </p:nvSpPr>
        <p:spPr>
          <a:xfrm>
            <a:off x="1514695" y="2889824"/>
            <a:ext cx="7417074" cy="557848"/>
          </a:xfrm>
          <a:custGeom>
            <a:avLst/>
            <a:gdLst>
              <a:gd name="connsiteX0" fmla="*/ 5938054 w 6276911"/>
              <a:gd name="connsiteY0" fmla="*/ 0 h 677588"/>
              <a:gd name="connsiteX1" fmla="*/ 6276911 w 6276911"/>
              <a:gd name="connsiteY1" fmla="*/ 338793 h 677588"/>
              <a:gd name="connsiteX2" fmla="*/ 5938054 w 6276911"/>
              <a:gd name="connsiteY2" fmla="*/ 677588 h 677588"/>
              <a:gd name="connsiteX3" fmla="*/ 0 w 6276911"/>
              <a:gd name="connsiteY3" fmla="*/ 677588 h 677588"/>
              <a:gd name="connsiteX4" fmla="*/ 87181 w 6276911"/>
              <a:gd name="connsiteY4" fmla="*/ 149 h 677588"/>
              <a:gd name="connsiteX5" fmla="*/ 5938054 w 6276911"/>
              <a:gd name="connsiteY5" fmla="*/ 149 h 677588"/>
              <a:gd name="connsiteX6" fmla="*/ 5938054 w 6276911"/>
              <a:gd name="connsiteY6" fmla="*/ 0 h 67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6911" h="677588">
                <a:moveTo>
                  <a:pt x="5938054" y="0"/>
                </a:moveTo>
                <a:cubicBezTo>
                  <a:pt x="6124828" y="0"/>
                  <a:pt x="6276911" y="151902"/>
                  <a:pt x="6276911" y="338793"/>
                </a:cubicBezTo>
                <a:cubicBezTo>
                  <a:pt x="6276911" y="525683"/>
                  <a:pt x="6124977" y="677588"/>
                  <a:pt x="5938054" y="677588"/>
                </a:cubicBezTo>
                <a:lnTo>
                  <a:pt x="0" y="677588"/>
                </a:lnTo>
                <a:cubicBezTo>
                  <a:pt x="53533" y="456907"/>
                  <a:pt x="82843" y="229201"/>
                  <a:pt x="87181" y="149"/>
                </a:cubicBezTo>
                <a:lnTo>
                  <a:pt x="5938054" y="149"/>
                </a:lnTo>
                <a:lnTo>
                  <a:pt x="5938054" y="0"/>
                </a:lnTo>
                <a:close/>
              </a:path>
            </a:pathLst>
          </a:custGeom>
          <a:solidFill>
            <a:srgbClr val="002DD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9" name="ZoneTexte 4">
            <a:extLst>
              <a:ext uri="{FF2B5EF4-FFF2-40B4-BE49-F238E27FC236}">
                <a16:creationId xmlns:a16="http://schemas.microsoft.com/office/drawing/2014/main" id="{55637537-68CB-FE68-4CB4-A086DF15E4F7}"/>
              </a:ext>
            </a:extLst>
          </p:cNvPr>
          <p:cNvSpPr txBox="1"/>
          <p:nvPr/>
        </p:nvSpPr>
        <p:spPr>
          <a:xfrm>
            <a:off x="8267233" y="3538257"/>
            <a:ext cx="418704"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5</a:t>
            </a:r>
          </a:p>
        </p:txBody>
      </p:sp>
      <p:sp>
        <p:nvSpPr>
          <p:cNvPr id="20" name="ZoneTexte 5">
            <a:extLst>
              <a:ext uri="{FF2B5EF4-FFF2-40B4-BE49-F238E27FC236}">
                <a16:creationId xmlns:a16="http://schemas.microsoft.com/office/drawing/2014/main" id="{E0B0CF45-A759-6B9F-16D8-DED84BA2DD7B}"/>
              </a:ext>
            </a:extLst>
          </p:cNvPr>
          <p:cNvSpPr txBox="1"/>
          <p:nvPr/>
        </p:nvSpPr>
        <p:spPr>
          <a:xfrm>
            <a:off x="8262424" y="2873937"/>
            <a:ext cx="428323"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4</a:t>
            </a:r>
          </a:p>
        </p:txBody>
      </p:sp>
      <p:sp>
        <p:nvSpPr>
          <p:cNvPr id="21" name="ZoneTexte 6">
            <a:extLst>
              <a:ext uri="{FF2B5EF4-FFF2-40B4-BE49-F238E27FC236}">
                <a16:creationId xmlns:a16="http://schemas.microsoft.com/office/drawing/2014/main" id="{A7E4C6BF-92B4-7955-B41A-297ACCBE5E92}"/>
              </a:ext>
            </a:extLst>
          </p:cNvPr>
          <p:cNvSpPr txBox="1"/>
          <p:nvPr/>
        </p:nvSpPr>
        <p:spPr>
          <a:xfrm>
            <a:off x="8275248" y="2209491"/>
            <a:ext cx="402675"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3</a:t>
            </a:r>
          </a:p>
        </p:txBody>
      </p:sp>
      <p:sp>
        <p:nvSpPr>
          <p:cNvPr id="22" name="ZoneTexte 7">
            <a:extLst>
              <a:ext uri="{FF2B5EF4-FFF2-40B4-BE49-F238E27FC236}">
                <a16:creationId xmlns:a16="http://schemas.microsoft.com/office/drawing/2014/main" id="{2D2C9037-41B4-CDA5-CE40-2D47048585F4}"/>
              </a:ext>
            </a:extLst>
          </p:cNvPr>
          <p:cNvSpPr txBox="1"/>
          <p:nvPr/>
        </p:nvSpPr>
        <p:spPr>
          <a:xfrm>
            <a:off x="8281660" y="1532040"/>
            <a:ext cx="389851"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2</a:t>
            </a:r>
          </a:p>
        </p:txBody>
      </p:sp>
      <p:sp>
        <p:nvSpPr>
          <p:cNvPr id="23" name="ZoneTexte 8">
            <a:extLst>
              <a:ext uri="{FF2B5EF4-FFF2-40B4-BE49-F238E27FC236}">
                <a16:creationId xmlns:a16="http://schemas.microsoft.com/office/drawing/2014/main" id="{AE17A047-4842-800C-1582-5F9D623C2ABF}"/>
              </a:ext>
            </a:extLst>
          </p:cNvPr>
          <p:cNvSpPr txBox="1"/>
          <p:nvPr/>
        </p:nvSpPr>
        <p:spPr>
          <a:xfrm>
            <a:off x="8316929" y="877703"/>
            <a:ext cx="319318"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1</a:t>
            </a:r>
          </a:p>
        </p:txBody>
      </p:sp>
      <p:sp>
        <p:nvSpPr>
          <p:cNvPr id="24" name="TextBox 67">
            <a:extLst>
              <a:ext uri="{FF2B5EF4-FFF2-40B4-BE49-F238E27FC236}">
                <a16:creationId xmlns:a16="http://schemas.microsoft.com/office/drawing/2014/main" id="{F7A4B5CD-8DFE-4E97-D808-84AA0C044853}"/>
              </a:ext>
            </a:extLst>
          </p:cNvPr>
          <p:cNvSpPr txBox="1"/>
          <p:nvPr/>
        </p:nvSpPr>
        <p:spPr>
          <a:xfrm>
            <a:off x="955296" y="1025765"/>
            <a:ext cx="6937170" cy="323165"/>
          </a:xfrm>
          <a:prstGeom prst="rect">
            <a:avLst/>
          </a:prstGeom>
          <a:noFill/>
          <a:ln>
            <a:noFill/>
          </a:ln>
        </p:spPr>
        <p:txBody>
          <a:bodyPr wrap="square" lIns="0" tIns="45720" rIns="0" bIns="45720" rtlCol="0" anchor="b">
            <a:spAutoFit/>
          </a:bodyPr>
          <a:lstStyle/>
          <a:p>
            <a:pPr algn="r"/>
            <a:r>
              <a:rPr lang="en-US" sz="1500" b="1" noProof="1">
                <a:solidFill>
                  <a:schemeClr val="bg1"/>
                </a:solidFill>
                <a:latin typeface="Poppins"/>
                <a:cs typeface="Poppins"/>
              </a:rPr>
              <a:t>A leading national oncology-focused VBC Platform</a:t>
            </a:r>
          </a:p>
        </p:txBody>
      </p:sp>
      <p:sp>
        <p:nvSpPr>
          <p:cNvPr id="26" name="TextBox 67">
            <a:extLst>
              <a:ext uri="{FF2B5EF4-FFF2-40B4-BE49-F238E27FC236}">
                <a16:creationId xmlns:a16="http://schemas.microsoft.com/office/drawing/2014/main" id="{DDAB83E5-2586-C763-3447-86F8A37538A3}"/>
              </a:ext>
            </a:extLst>
          </p:cNvPr>
          <p:cNvSpPr txBox="1"/>
          <p:nvPr/>
        </p:nvSpPr>
        <p:spPr>
          <a:xfrm>
            <a:off x="955296" y="1685897"/>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Large TAM, with long-term growth driven by secular trends</a:t>
            </a:r>
          </a:p>
        </p:txBody>
      </p:sp>
      <p:sp>
        <p:nvSpPr>
          <p:cNvPr id="28" name="TextBox 67">
            <a:extLst>
              <a:ext uri="{FF2B5EF4-FFF2-40B4-BE49-F238E27FC236}">
                <a16:creationId xmlns:a16="http://schemas.microsoft.com/office/drawing/2014/main" id="{33C157D8-9E4A-66A6-D6E6-270C06D9808D}"/>
              </a:ext>
            </a:extLst>
          </p:cNvPr>
          <p:cNvSpPr txBox="1"/>
          <p:nvPr/>
        </p:nvSpPr>
        <p:spPr>
          <a:xfrm>
            <a:off x="955296" y="2363351"/>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Balanced model with at-risk VBC and FFS ancillary services </a:t>
            </a:r>
          </a:p>
        </p:txBody>
      </p:sp>
      <p:sp>
        <p:nvSpPr>
          <p:cNvPr id="30" name="TextBox 67">
            <a:extLst>
              <a:ext uri="{FF2B5EF4-FFF2-40B4-BE49-F238E27FC236}">
                <a16:creationId xmlns:a16="http://schemas.microsoft.com/office/drawing/2014/main" id="{61709FE3-A84F-723A-B1E1-A609B14666F7}"/>
              </a:ext>
            </a:extLst>
          </p:cNvPr>
          <p:cNvSpPr txBox="1"/>
          <p:nvPr/>
        </p:nvSpPr>
        <p:spPr>
          <a:xfrm>
            <a:off x="955296" y="3027672"/>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Multiple levers for growth across a diversified business</a:t>
            </a:r>
          </a:p>
        </p:txBody>
      </p:sp>
      <p:sp>
        <p:nvSpPr>
          <p:cNvPr id="32" name="TextBox 67">
            <a:extLst>
              <a:ext uri="{FF2B5EF4-FFF2-40B4-BE49-F238E27FC236}">
                <a16:creationId xmlns:a16="http://schemas.microsoft.com/office/drawing/2014/main" id="{B5F30853-68C6-B7E7-A7F5-331D3C760F15}"/>
              </a:ext>
            </a:extLst>
          </p:cNvPr>
          <p:cNvSpPr txBox="1"/>
          <p:nvPr/>
        </p:nvSpPr>
        <p:spPr>
          <a:xfrm>
            <a:off x="955296" y="3692113"/>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Proven leadership team with deep industry experience</a:t>
            </a:r>
          </a:p>
        </p:txBody>
      </p:sp>
      <p:sp>
        <p:nvSpPr>
          <p:cNvPr id="35" name="Freeform: Shape 34">
            <a:extLst>
              <a:ext uri="{FF2B5EF4-FFF2-40B4-BE49-F238E27FC236}">
                <a16:creationId xmlns:a16="http://schemas.microsoft.com/office/drawing/2014/main" id="{5E4D1AF5-2FE9-19C3-200D-68C689B38E3D}"/>
              </a:ext>
            </a:extLst>
          </p:cNvPr>
          <p:cNvSpPr/>
          <p:nvPr/>
        </p:nvSpPr>
        <p:spPr>
          <a:xfrm>
            <a:off x="355173" y="4200677"/>
            <a:ext cx="8580484" cy="557846"/>
          </a:xfrm>
          <a:custGeom>
            <a:avLst/>
            <a:gdLst>
              <a:gd name="connsiteX0" fmla="*/ 6922623 w 7261480"/>
              <a:gd name="connsiteY0" fmla="*/ 0 h 677585"/>
              <a:gd name="connsiteX1" fmla="*/ 7261480 w 7261480"/>
              <a:gd name="connsiteY1" fmla="*/ 338791 h 677585"/>
              <a:gd name="connsiteX2" fmla="*/ 6922623 w 7261480"/>
              <a:gd name="connsiteY2" fmla="*/ 677585 h 677585"/>
              <a:gd name="connsiteX3" fmla="*/ 0 w 7261480"/>
              <a:gd name="connsiteY3" fmla="*/ 677585 h 677585"/>
              <a:gd name="connsiteX4" fmla="*/ 584850 w 7261480"/>
              <a:gd name="connsiteY4" fmla="*/ 147 h 677585"/>
              <a:gd name="connsiteX5" fmla="*/ 6922772 w 7261480"/>
              <a:gd name="connsiteY5" fmla="*/ 147 h 677585"/>
              <a:gd name="connsiteX6" fmla="*/ 6922623 w 7261480"/>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61480" h="677585">
                <a:moveTo>
                  <a:pt x="6922623" y="0"/>
                </a:moveTo>
                <a:cubicBezTo>
                  <a:pt x="7109396" y="0"/>
                  <a:pt x="7261480" y="151902"/>
                  <a:pt x="7261480" y="338791"/>
                </a:cubicBezTo>
                <a:cubicBezTo>
                  <a:pt x="7261480" y="525681"/>
                  <a:pt x="7109546" y="677585"/>
                  <a:pt x="6922623" y="677585"/>
                </a:cubicBezTo>
                <a:lnTo>
                  <a:pt x="0" y="677585"/>
                </a:lnTo>
                <a:cubicBezTo>
                  <a:pt x="226852" y="480527"/>
                  <a:pt x="423497" y="252823"/>
                  <a:pt x="584850" y="147"/>
                </a:cubicBezTo>
                <a:lnTo>
                  <a:pt x="6922772" y="147"/>
                </a:lnTo>
                <a:lnTo>
                  <a:pt x="6922623" y="0"/>
                </a:lnTo>
                <a:close/>
              </a:path>
            </a:pathLst>
          </a:custGeom>
          <a:solidFill>
            <a:srgbClr val="D8701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38" name="ZoneTexte 3">
            <a:extLst>
              <a:ext uri="{FF2B5EF4-FFF2-40B4-BE49-F238E27FC236}">
                <a16:creationId xmlns:a16="http://schemas.microsoft.com/office/drawing/2014/main" id="{12B8968A-911D-E7C6-B49C-F26380A5B5E7}"/>
              </a:ext>
            </a:extLst>
          </p:cNvPr>
          <p:cNvSpPr txBox="1"/>
          <p:nvPr/>
        </p:nvSpPr>
        <p:spPr>
          <a:xfrm>
            <a:off x="8269637" y="4184665"/>
            <a:ext cx="413896"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6</a:t>
            </a:r>
          </a:p>
        </p:txBody>
      </p:sp>
      <p:sp>
        <p:nvSpPr>
          <p:cNvPr id="39" name="TextBox 67">
            <a:extLst>
              <a:ext uri="{FF2B5EF4-FFF2-40B4-BE49-F238E27FC236}">
                <a16:creationId xmlns:a16="http://schemas.microsoft.com/office/drawing/2014/main" id="{E4B2B4EB-6452-BABA-3604-A3F448559509}"/>
              </a:ext>
            </a:extLst>
          </p:cNvPr>
          <p:cNvSpPr txBox="1"/>
          <p:nvPr/>
        </p:nvSpPr>
        <p:spPr>
          <a:xfrm>
            <a:off x="955297" y="4338524"/>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Strong recurring revenue growth and sustainable profitability</a:t>
            </a:r>
          </a:p>
        </p:txBody>
      </p:sp>
      <p:sp>
        <p:nvSpPr>
          <p:cNvPr id="78" name="Google Shape;149;p9">
            <a:extLst>
              <a:ext uri="{FF2B5EF4-FFF2-40B4-BE49-F238E27FC236}">
                <a16:creationId xmlns:a16="http://schemas.microsoft.com/office/drawing/2014/main" id="{9755AE4A-2C5B-CD5E-B125-8CACD2121240}"/>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Investment Highlights</a:t>
            </a:r>
          </a:p>
        </p:txBody>
      </p:sp>
      <p:sp>
        <p:nvSpPr>
          <p:cNvPr id="8" name="Logo Medallion">
            <a:extLst>
              <a:ext uri="{FF2B5EF4-FFF2-40B4-BE49-F238E27FC236}">
                <a16:creationId xmlns:a16="http://schemas.microsoft.com/office/drawing/2014/main" id="{87D10BBE-2900-38C2-8460-89EE7BB0543F}"/>
              </a:ext>
            </a:extLst>
          </p:cNvPr>
          <p:cNvSpPr/>
          <p:nvPr/>
        </p:nvSpPr>
        <p:spPr>
          <a:xfrm>
            <a:off x="-507405" y="1795547"/>
            <a:ext cx="2057400" cy="2060896"/>
          </a:xfrm>
          <a:prstGeom prst="ellipse">
            <a:avLst/>
          </a:prstGeom>
          <a:solidFill>
            <a:srgbClr val="FFFFFF"/>
          </a:solidFill>
          <a:ln>
            <a:noFill/>
          </a:ln>
          <a:effectLst>
            <a:outerShdw blurRad="110000" dist="35000" dir="5400000" rotWithShape="0">
              <a:srgbClr val="000000">
                <a:alpha val="30000"/>
              </a:srgbClr>
            </a:outerShdw>
          </a:effectLst>
        </p:spPr>
        <p:txBody>
          <a:bodyPr/>
          <a:lstStyle/>
          <a:p>
            <a:endParaRPr lang="en-US"/>
          </a:p>
        </p:txBody>
      </p:sp>
      <p:pic>
        <p:nvPicPr>
          <p:cNvPr id="9" name="Starling Bird Mark">
            <a:extLst>
              <a:ext uri="{FF2B5EF4-FFF2-40B4-BE49-F238E27FC236}">
                <a16:creationId xmlns:a16="http://schemas.microsoft.com/office/drawing/2014/main" id="{34422436-3A3E-DA1D-211B-2575BA2E5FDA}"/>
              </a:ext>
            </a:extLst>
          </p:cNvPr>
          <p:cNvPicPr>
            <a:picLocks noChangeAspect="1"/>
          </p:cNvPicPr>
          <p:nvPr/>
        </p:nvPicPr>
        <p:blipFill>
          <a:blip r:embed="rId3"/>
          <a:srcRect r="59297"/>
          <a:stretch>
            <a:fillRect/>
          </a:stretch>
        </p:blipFill>
        <p:spPr>
          <a:xfrm>
            <a:off x="-80321" y="2320669"/>
            <a:ext cx="1203233" cy="1010653"/>
          </a:xfrm>
          <a:prstGeom prst="rect">
            <a:avLst/>
          </a:prstGeom>
        </p:spPr>
      </p:pic>
    </p:spTree>
    <p:extLst>
      <p:ext uri="{BB962C8B-B14F-4D97-AF65-F5344CB8AC3E}">
        <p14:creationId xmlns:p14="http://schemas.microsoft.com/office/powerpoint/2010/main" val="3374815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2835446-A5E5-0D7B-C393-E1CD8531A6B2}"/>
            </a:ext>
          </a:extLst>
        </p:cNvPr>
        <p:cNvGrpSpPr/>
        <p:nvPr/>
      </p:nvGrpSpPr>
      <p:grpSpPr>
        <a:xfrm>
          <a:off x="0" y="0"/>
          <a:ext cx="0" cy="0"/>
          <a:chOff x="0" y="0"/>
          <a:chExt cx="0" cy="0"/>
        </a:xfrm>
      </p:grpSpPr>
      <p:cxnSp>
        <p:nvCxnSpPr>
          <p:cNvPr id="6" name="Google Shape;163;p9">
            <a:extLst>
              <a:ext uri="{FF2B5EF4-FFF2-40B4-BE49-F238E27FC236}">
                <a16:creationId xmlns:a16="http://schemas.microsoft.com/office/drawing/2014/main" id="{1ABBFEB4-4C60-FE3C-964C-903DB07326DA}"/>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8" name="Google Shape;164;p9">
            <a:extLst>
              <a:ext uri="{FF2B5EF4-FFF2-40B4-BE49-F238E27FC236}">
                <a16:creationId xmlns:a16="http://schemas.microsoft.com/office/drawing/2014/main" id="{B88DFEFE-FF05-8958-F4A5-54C335E54CC2}"/>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4</a:t>
            </a:r>
            <a:endParaRPr sz="427">
              <a:solidFill>
                <a:schemeClr val="dk1"/>
              </a:solidFill>
              <a:latin typeface="Calibri"/>
              <a:ea typeface="Calibri"/>
              <a:cs typeface="Calibri"/>
              <a:sym typeface="Calibri"/>
            </a:endParaRPr>
          </a:p>
        </p:txBody>
      </p:sp>
      <p:sp>
        <p:nvSpPr>
          <p:cNvPr id="9" name="Google Shape;170;p9">
            <a:extLst>
              <a:ext uri="{FF2B5EF4-FFF2-40B4-BE49-F238E27FC236}">
                <a16:creationId xmlns:a16="http://schemas.microsoft.com/office/drawing/2014/main" id="{7AC3D950-1304-A522-82A9-982AD37C6680}"/>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10" name="Google Shape;162;p9">
            <a:extLst>
              <a:ext uri="{FF2B5EF4-FFF2-40B4-BE49-F238E27FC236}">
                <a16:creationId xmlns:a16="http://schemas.microsoft.com/office/drawing/2014/main" id="{20564F55-DCBF-B0F3-0454-250E147DEFBF}"/>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5" name="Google Shape;149;p9">
            <a:extLst>
              <a:ext uri="{FF2B5EF4-FFF2-40B4-BE49-F238E27FC236}">
                <a16:creationId xmlns:a16="http://schemas.microsoft.com/office/drawing/2014/main" id="{522C8F7A-257F-3E4C-F98C-95EB3DD43B6A}"/>
              </a:ext>
            </a:extLst>
          </p:cNvPr>
          <p:cNvSpPr/>
          <p:nvPr/>
        </p:nvSpPr>
        <p:spPr>
          <a:xfrm>
            <a:off x="311348" y="470000"/>
            <a:ext cx="864215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High-Quality Care Delivery &amp; Benefits Management Platform</a:t>
            </a:r>
          </a:p>
        </p:txBody>
      </p:sp>
      <p:sp>
        <p:nvSpPr>
          <p:cNvPr id="12" name="Shape 2">
            <a:extLst>
              <a:ext uri="{FF2B5EF4-FFF2-40B4-BE49-F238E27FC236}">
                <a16:creationId xmlns:a16="http://schemas.microsoft.com/office/drawing/2014/main" id="{12B14A56-B1DE-A3B9-5C38-D8B6253E431B}"/>
              </a:ext>
            </a:extLst>
          </p:cNvPr>
          <p:cNvSpPr/>
          <p:nvPr/>
        </p:nvSpPr>
        <p:spPr>
          <a:xfrm>
            <a:off x="4855698" y="988012"/>
            <a:ext cx="3924479" cy="2738450"/>
          </a:xfrm>
          <a:prstGeom prst="roundRect">
            <a:avLst>
              <a:gd name="adj" fmla="val 5556"/>
            </a:avLst>
          </a:prstGeom>
          <a:solidFill>
            <a:srgbClr val="001876"/>
          </a:solidFill>
          <a:ln/>
          <a:effectLst>
            <a:outerShdw blurRad="127000" dist="50800" dir="5400000" algn="bl" rotWithShape="0">
              <a:srgbClr val="000000">
                <a:alpha val="22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14" name="Shape 3">
            <a:extLst>
              <a:ext uri="{FF2B5EF4-FFF2-40B4-BE49-F238E27FC236}">
                <a16:creationId xmlns:a16="http://schemas.microsoft.com/office/drawing/2014/main" id="{58614510-4BB2-5B28-54D0-766F92BDB848}"/>
              </a:ext>
            </a:extLst>
          </p:cNvPr>
          <p:cNvSpPr/>
          <p:nvPr/>
        </p:nvSpPr>
        <p:spPr>
          <a:xfrm>
            <a:off x="363824" y="988012"/>
            <a:ext cx="3924479" cy="2738450"/>
          </a:xfrm>
          <a:prstGeom prst="roundRect">
            <a:avLst>
              <a:gd name="adj" fmla="val 5556"/>
            </a:avLst>
          </a:prstGeom>
          <a:solidFill>
            <a:srgbClr val="0D469D"/>
          </a:solidFill>
          <a:ln/>
          <a:effectLst>
            <a:outerShdw blurRad="127000" dist="50800" dir="5400000" algn="bl" rotWithShape="0">
              <a:srgbClr val="000000">
                <a:alpha val="22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16" name="Shape 4">
            <a:extLst>
              <a:ext uri="{FF2B5EF4-FFF2-40B4-BE49-F238E27FC236}">
                <a16:creationId xmlns:a16="http://schemas.microsoft.com/office/drawing/2014/main" id="{EEB28D89-88B3-6F20-3798-90AFDF777280}"/>
              </a:ext>
            </a:extLst>
          </p:cNvPr>
          <p:cNvSpPr/>
          <p:nvPr/>
        </p:nvSpPr>
        <p:spPr>
          <a:xfrm>
            <a:off x="5120482" y="1227083"/>
            <a:ext cx="378263" cy="371621"/>
          </a:xfrm>
          <a:prstGeom prst="ellipse">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pic>
        <p:nvPicPr>
          <p:cNvPr id="17" name="Image 0" descr="/home/claude/work/icons/hdr_benefits.png">
            <a:extLst>
              <a:ext uri="{FF2B5EF4-FFF2-40B4-BE49-F238E27FC236}">
                <a16:creationId xmlns:a16="http://schemas.microsoft.com/office/drawing/2014/main" id="{5300D236-2F5F-0C72-5DCB-756D268D2741}"/>
              </a:ext>
            </a:extLst>
          </p:cNvPr>
          <p:cNvPicPr>
            <a:picLocks noChangeAspect="1"/>
          </p:cNvPicPr>
          <p:nvPr/>
        </p:nvPicPr>
        <p:blipFill>
          <a:blip r:embed="rId3"/>
          <a:stretch>
            <a:fillRect/>
          </a:stretch>
        </p:blipFill>
        <p:spPr>
          <a:xfrm>
            <a:off x="5202772" y="1319451"/>
            <a:ext cx="213682" cy="213682"/>
          </a:xfrm>
          <a:prstGeom prst="rect">
            <a:avLst/>
          </a:prstGeom>
        </p:spPr>
      </p:pic>
      <p:sp>
        <p:nvSpPr>
          <p:cNvPr id="18" name="Text 5">
            <a:extLst>
              <a:ext uri="{FF2B5EF4-FFF2-40B4-BE49-F238E27FC236}">
                <a16:creationId xmlns:a16="http://schemas.microsoft.com/office/drawing/2014/main" id="{98687B83-7FE3-FD99-A78C-81A85CEB24BC}"/>
              </a:ext>
            </a:extLst>
          </p:cNvPr>
          <p:cNvSpPr/>
          <p:nvPr/>
        </p:nvSpPr>
        <p:spPr>
          <a:xfrm>
            <a:off x="5631137" y="1183615"/>
            <a:ext cx="2978822" cy="521609"/>
          </a:xfrm>
          <a:prstGeom prst="rect">
            <a:avLst/>
          </a:prstGeom>
          <a:noFill/>
          <a:ln/>
        </p:spPr>
        <p:txBody>
          <a:bodyPr wrap="square" lIns="0" tIns="0" rIns="0" bIns="0" rtlCol="0" anchor="ctr"/>
          <a:lstStyle/>
          <a:p>
            <a:pPr marL="0" indent="0" algn="l">
              <a:buNone/>
            </a:pPr>
            <a:r>
              <a:rPr lang="en-US" sz="1400" b="1">
                <a:solidFill>
                  <a:srgbClr val="FFFFFF"/>
                </a:solidFill>
                <a:latin typeface="Poppins" panose="00000500000000000000" pitchFamily="2" charset="0"/>
                <a:ea typeface="PMingLiU-ExtB" panose="02020500000000000000" pitchFamily="18" charset="-120"/>
                <a:cs typeface="Poppins" panose="00000500000000000000" pitchFamily="2" charset="0"/>
              </a:rPr>
              <a:t>Benefits Management Platform</a:t>
            </a:r>
            <a:endParaRPr lang="en-US" sz="1400">
              <a:latin typeface="Poppins" panose="00000500000000000000" pitchFamily="2" charset="0"/>
              <a:cs typeface="Poppins" panose="00000500000000000000" pitchFamily="2" charset="0"/>
            </a:endParaRPr>
          </a:p>
        </p:txBody>
      </p:sp>
      <p:sp>
        <p:nvSpPr>
          <p:cNvPr id="19" name="Shape 6">
            <a:extLst>
              <a:ext uri="{FF2B5EF4-FFF2-40B4-BE49-F238E27FC236}">
                <a16:creationId xmlns:a16="http://schemas.microsoft.com/office/drawing/2014/main" id="{15BDD5D1-2935-0A7C-A64C-CF0ECF88D37A}"/>
              </a:ext>
            </a:extLst>
          </p:cNvPr>
          <p:cNvSpPr/>
          <p:nvPr/>
        </p:nvSpPr>
        <p:spPr>
          <a:xfrm>
            <a:off x="5120482" y="1803027"/>
            <a:ext cx="3394911" cy="18473"/>
          </a:xfrm>
          <a:prstGeom prst="rect">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sp>
        <p:nvSpPr>
          <p:cNvPr id="20" name="Shape 7">
            <a:extLst>
              <a:ext uri="{FF2B5EF4-FFF2-40B4-BE49-F238E27FC236}">
                <a16:creationId xmlns:a16="http://schemas.microsoft.com/office/drawing/2014/main" id="{CBC1E589-8702-CEB8-5DFD-982693881909}"/>
              </a:ext>
            </a:extLst>
          </p:cNvPr>
          <p:cNvSpPr/>
          <p:nvPr/>
        </p:nvSpPr>
        <p:spPr>
          <a:xfrm>
            <a:off x="628608" y="1227083"/>
            <a:ext cx="378263" cy="371621"/>
          </a:xfrm>
          <a:prstGeom prst="ellipse">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pic>
        <p:nvPicPr>
          <p:cNvPr id="21" name="Image 1" descr="/home/claude/work/icons/hdr_care.png">
            <a:extLst>
              <a:ext uri="{FF2B5EF4-FFF2-40B4-BE49-F238E27FC236}">
                <a16:creationId xmlns:a16="http://schemas.microsoft.com/office/drawing/2014/main" id="{58E6A915-DB20-2A1A-B344-9FBAA787A635}"/>
              </a:ext>
            </a:extLst>
          </p:cNvPr>
          <p:cNvPicPr>
            <a:picLocks noChangeAspect="1"/>
          </p:cNvPicPr>
          <p:nvPr/>
        </p:nvPicPr>
        <p:blipFill>
          <a:blip r:embed="rId4"/>
          <a:stretch>
            <a:fillRect/>
          </a:stretch>
        </p:blipFill>
        <p:spPr>
          <a:xfrm>
            <a:off x="710898" y="1319451"/>
            <a:ext cx="213682" cy="213682"/>
          </a:xfrm>
          <a:prstGeom prst="rect">
            <a:avLst/>
          </a:prstGeom>
        </p:spPr>
      </p:pic>
      <p:sp>
        <p:nvSpPr>
          <p:cNvPr id="22" name="Text 8">
            <a:extLst>
              <a:ext uri="{FF2B5EF4-FFF2-40B4-BE49-F238E27FC236}">
                <a16:creationId xmlns:a16="http://schemas.microsoft.com/office/drawing/2014/main" id="{9A39CBA4-B74F-D449-DE76-C7BA26BE66F3}"/>
              </a:ext>
            </a:extLst>
          </p:cNvPr>
          <p:cNvSpPr/>
          <p:nvPr/>
        </p:nvSpPr>
        <p:spPr>
          <a:xfrm>
            <a:off x="1139263" y="1183615"/>
            <a:ext cx="2978822" cy="521609"/>
          </a:xfrm>
          <a:prstGeom prst="rect">
            <a:avLst/>
          </a:prstGeom>
          <a:noFill/>
          <a:ln/>
        </p:spPr>
        <p:txBody>
          <a:bodyPr wrap="square" lIns="0" tIns="0" rIns="0" bIns="0" rtlCol="0" anchor="ctr"/>
          <a:lstStyle/>
          <a:p>
            <a:pPr marL="0" indent="0" algn="l">
              <a:buNone/>
            </a:pPr>
            <a:r>
              <a:rPr lang="en-US" sz="1400" b="1">
                <a:solidFill>
                  <a:srgbClr val="FFFFFF"/>
                </a:solidFill>
                <a:latin typeface="Poppins" panose="00000500000000000000" pitchFamily="2" charset="0"/>
                <a:ea typeface="PMingLiU-ExtB" panose="02020500000000000000" pitchFamily="18" charset="-120"/>
                <a:cs typeface="Poppins" panose="00000500000000000000" pitchFamily="2" charset="0"/>
              </a:rPr>
              <a:t>Care Delivery</a:t>
            </a:r>
            <a:endParaRPr lang="en-US" sz="1400">
              <a:latin typeface="Poppins" panose="00000500000000000000" pitchFamily="2" charset="0"/>
              <a:cs typeface="Poppins" panose="00000500000000000000" pitchFamily="2" charset="0"/>
            </a:endParaRPr>
          </a:p>
        </p:txBody>
      </p:sp>
      <p:sp>
        <p:nvSpPr>
          <p:cNvPr id="23" name="Shape 9">
            <a:extLst>
              <a:ext uri="{FF2B5EF4-FFF2-40B4-BE49-F238E27FC236}">
                <a16:creationId xmlns:a16="http://schemas.microsoft.com/office/drawing/2014/main" id="{D620B364-B408-BC0D-34FF-25E6BCB2D3E0}"/>
              </a:ext>
            </a:extLst>
          </p:cNvPr>
          <p:cNvSpPr/>
          <p:nvPr/>
        </p:nvSpPr>
        <p:spPr>
          <a:xfrm>
            <a:off x="628608" y="1803027"/>
            <a:ext cx="3394911" cy="18473"/>
          </a:xfrm>
          <a:prstGeom prst="rect">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pic>
        <p:nvPicPr>
          <p:cNvPr id="24" name="Image 2" descr="/home/claude/work/icons/bm_network.png">
            <a:extLst>
              <a:ext uri="{FF2B5EF4-FFF2-40B4-BE49-F238E27FC236}">
                <a16:creationId xmlns:a16="http://schemas.microsoft.com/office/drawing/2014/main" id="{0B4EF41F-EDF3-9620-8431-741BF12A8C6A}"/>
              </a:ext>
            </a:extLst>
          </p:cNvPr>
          <p:cNvPicPr>
            <a:picLocks noChangeAspect="1"/>
          </p:cNvPicPr>
          <p:nvPr/>
        </p:nvPicPr>
        <p:blipFill>
          <a:blip r:embed="rId3"/>
          <a:stretch>
            <a:fillRect/>
          </a:stretch>
        </p:blipFill>
        <p:spPr>
          <a:xfrm>
            <a:off x="5140908" y="2015865"/>
            <a:ext cx="169348" cy="169348"/>
          </a:xfrm>
          <a:prstGeom prst="rect">
            <a:avLst/>
          </a:prstGeom>
        </p:spPr>
      </p:pic>
      <p:sp>
        <p:nvSpPr>
          <p:cNvPr id="25" name="Text 10">
            <a:extLst>
              <a:ext uri="{FF2B5EF4-FFF2-40B4-BE49-F238E27FC236}">
                <a16:creationId xmlns:a16="http://schemas.microsoft.com/office/drawing/2014/main" id="{751A9DE4-0A41-A1D1-5853-EC4DFA1E56AE}"/>
              </a:ext>
            </a:extLst>
          </p:cNvPr>
          <p:cNvSpPr/>
          <p:nvPr/>
        </p:nvSpPr>
        <p:spPr>
          <a:xfrm>
            <a:off x="5444162" y="1955162"/>
            <a:ext cx="3146884" cy="319486"/>
          </a:xfrm>
          <a:prstGeom prst="rect">
            <a:avLst/>
          </a:prstGeom>
          <a:noFill/>
          <a:ln/>
        </p:spPr>
        <p:txBody>
          <a:bodyPr wrap="square" lIns="0" tIns="0" rIns="0" bIns="0" rtlCol="0" anchor="ctr"/>
          <a:lstStyle/>
          <a:p>
            <a:pPr marL="0" indent="0" algn="l">
              <a:buNone/>
            </a:pPr>
            <a:r>
              <a:rPr lang="en-US" sz="1100">
                <a:solidFill>
                  <a:srgbClr val="FFFFFF"/>
                </a:solidFill>
                <a:latin typeface="Poppins" panose="00000500000000000000" pitchFamily="2" charset="0"/>
                <a:ea typeface="PMingLiU-ExtB" panose="02020500000000000000" pitchFamily="18" charset="-120"/>
                <a:cs typeface="Poppins" panose="00000500000000000000" pitchFamily="2" charset="0"/>
              </a:rPr>
              <a:t>Delegated provider network management</a:t>
            </a:r>
            <a:endParaRPr lang="en-US" sz="1100">
              <a:latin typeface="Poppins" panose="00000500000000000000" pitchFamily="2" charset="0"/>
              <a:cs typeface="Poppins" panose="00000500000000000000" pitchFamily="2" charset="0"/>
            </a:endParaRPr>
          </a:p>
        </p:txBody>
      </p:sp>
      <p:pic>
        <p:nvPicPr>
          <p:cNvPr id="26" name="Image 3" descr="/home/claude/work/icons/bm_case.png">
            <a:extLst>
              <a:ext uri="{FF2B5EF4-FFF2-40B4-BE49-F238E27FC236}">
                <a16:creationId xmlns:a16="http://schemas.microsoft.com/office/drawing/2014/main" id="{87E76A38-FD1B-3FA0-DE29-C8C029FA258F}"/>
              </a:ext>
            </a:extLst>
          </p:cNvPr>
          <p:cNvPicPr>
            <a:picLocks noChangeAspect="1"/>
          </p:cNvPicPr>
          <p:nvPr/>
        </p:nvPicPr>
        <p:blipFill>
          <a:blip r:embed="rId5"/>
          <a:stretch>
            <a:fillRect/>
          </a:stretch>
        </p:blipFill>
        <p:spPr>
          <a:xfrm>
            <a:off x="5140908" y="2335351"/>
            <a:ext cx="169348" cy="169348"/>
          </a:xfrm>
          <a:prstGeom prst="rect">
            <a:avLst/>
          </a:prstGeom>
        </p:spPr>
      </p:pic>
      <p:sp>
        <p:nvSpPr>
          <p:cNvPr id="27" name="Text 11">
            <a:extLst>
              <a:ext uri="{FF2B5EF4-FFF2-40B4-BE49-F238E27FC236}">
                <a16:creationId xmlns:a16="http://schemas.microsoft.com/office/drawing/2014/main" id="{8E34A0F7-CD48-E9EB-224E-2E284D3ECFD1}"/>
              </a:ext>
            </a:extLst>
          </p:cNvPr>
          <p:cNvSpPr/>
          <p:nvPr/>
        </p:nvSpPr>
        <p:spPr>
          <a:xfrm>
            <a:off x="5444162" y="2274648"/>
            <a:ext cx="3146884" cy="319486"/>
          </a:xfrm>
          <a:prstGeom prst="rect">
            <a:avLst/>
          </a:prstGeom>
          <a:noFill/>
          <a:ln/>
        </p:spPr>
        <p:txBody>
          <a:bodyPr wrap="square" lIns="0" tIns="0" rIns="0" bIns="0" rtlCol="0" anchor="ctr"/>
          <a:lstStyle/>
          <a:p>
            <a:pPr marL="0" indent="0" algn="l">
              <a:buNone/>
            </a:pPr>
            <a:r>
              <a:rPr lang="en-US" sz="1100">
                <a:solidFill>
                  <a:srgbClr val="FFFFFF"/>
                </a:solidFill>
                <a:latin typeface="Poppins" panose="00000500000000000000" pitchFamily="2" charset="0"/>
                <a:ea typeface="PMingLiU-ExtB" panose="02020500000000000000" pitchFamily="18" charset="-120"/>
                <a:cs typeface="Poppins" panose="00000500000000000000" pitchFamily="2" charset="0"/>
              </a:rPr>
              <a:t>Utilization and case management</a:t>
            </a:r>
            <a:endParaRPr lang="en-US" sz="1100">
              <a:latin typeface="Poppins" panose="00000500000000000000" pitchFamily="2" charset="0"/>
              <a:cs typeface="Poppins" panose="00000500000000000000" pitchFamily="2" charset="0"/>
            </a:endParaRPr>
          </a:p>
        </p:txBody>
      </p:sp>
      <p:pic>
        <p:nvPicPr>
          <p:cNvPr id="28" name="Image 4" descr="/home/claude/work/icons/bm_formulary.png">
            <a:extLst>
              <a:ext uri="{FF2B5EF4-FFF2-40B4-BE49-F238E27FC236}">
                <a16:creationId xmlns:a16="http://schemas.microsoft.com/office/drawing/2014/main" id="{2D7324F6-3117-87E1-B9EF-137F403B3EE6}"/>
              </a:ext>
            </a:extLst>
          </p:cNvPr>
          <p:cNvPicPr>
            <a:picLocks noChangeAspect="1"/>
          </p:cNvPicPr>
          <p:nvPr/>
        </p:nvPicPr>
        <p:blipFill>
          <a:blip r:embed="rId6"/>
          <a:stretch>
            <a:fillRect/>
          </a:stretch>
        </p:blipFill>
        <p:spPr>
          <a:xfrm>
            <a:off x="5140908" y="2654837"/>
            <a:ext cx="169348" cy="169348"/>
          </a:xfrm>
          <a:prstGeom prst="rect">
            <a:avLst/>
          </a:prstGeom>
        </p:spPr>
      </p:pic>
      <p:sp>
        <p:nvSpPr>
          <p:cNvPr id="31" name="Text 12">
            <a:extLst>
              <a:ext uri="{FF2B5EF4-FFF2-40B4-BE49-F238E27FC236}">
                <a16:creationId xmlns:a16="http://schemas.microsoft.com/office/drawing/2014/main" id="{8A2CEEB8-16DC-FE7F-ECE2-BCCC9A8C55A8}"/>
              </a:ext>
            </a:extLst>
          </p:cNvPr>
          <p:cNvSpPr/>
          <p:nvPr/>
        </p:nvSpPr>
        <p:spPr>
          <a:xfrm>
            <a:off x="5444162" y="2594134"/>
            <a:ext cx="3146884" cy="319486"/>
          </a:xfrm>
          <a:prstGeom prst="rect">
            <a:avLst/>
          </a:prstGeom>
          <a:noFill/>
          <a:ln/>
        </p:spPr>
        <p:txBody>
          <a:bodyPr wrap="square" lIns="0" tIns="0" rIns="0" bIns="0" rtlCol="0" anchor="ctr"/>
          <a:lstStyle/>
          <a:p>
            <a:pPr marL="0" indent="0" algn="l">
              <a:buNone/>
            </a:pPr>
            <a:r>
              <a:rPr lang="en-US" sz="1100">
                <a:solidFill>
                  <a:srgbClr val="FFFFFF"/>
                </a:solidFill>
                <a:latin typeface="Poppins" panose="00000500000000000000" pitchFamily="2" charset="0"/>
                <a:ea typeface="PMingLiU-ExtB" panose="02020500000000000000" pitchFamily="18" charset="-120"/>
                <a:cs typeface="Poppins" panose="00000500000000000000" pitchFamily="2" charset="0"/>
              </a:rPr>
              <a:t>Drug formulary</a:t>
            </a:r>
            <a:endParaRPr lang="en-US" sz="1100">
              <a:latin typeface="Poppins" panose="00000500000000000000" pitchFamily="2" charset="0"/>
              <a:cs typeface="Poppins" panose="00000500000000000000" pitchFamily="2" charset="0"/>
            </a:endParaRPr>
          </a:p>
        </p:txBody>
      </p:sp>
      <p:pic>
        <p:nvPicPr>
          <p:cNvPr id="35" name="Image 5" descr="/home/claude/work/icons/bm_claims.png">
            <a:extLst>
              <a:ext uri="{FF2B5EF4-FFF2-40B4-BE49-F238E27FC236}">
                <a16:creationId xmlns:a16="http://schemas.microsoft.com/office/drawing/2014/main" id="{2462B06A-31E1-A928-70C4-A038FC2F885F}"/>
              </a:ext>
            </a:extLst>
          </p:cNvPr>
          <p:cNvPicPr>
            <a:picLocks noChangeAspect="1"/>
          </p:cNvPicPr>
          <p:nvPr/>
        </p:nvPicPr>
        <p:blipFill>
          <a:blip r:embed="rId7"/>
          <a:stretch>
            <a:fillRect/>
          </a:stretch>
        </p:blipFill>
        <p:spPr>
          <a:xfrm>
            <a:off x="5140908" y="2974322"/>
            <a:ext cx="169348" cy="169348"/>
          </a:xfrm>
          <a:prstGeom prst="rect">
            <a:avLst/>
          </a:prstGeom>
        </p:spPr>
      </p:pic>
      <p:sp>
        <p:nvSpPr>
          <p:cNvPr id="40" name="Text 13">
            <a:extLst>
              <a:ext uri="{FF2B5EF4-FFF2-40B4-BE49-F238E27FC236}">
                <a16:creationId xmlns:a16="http://schemas.microsoft.com/office/drawing/2014/main" id="{75A0DC56-F3C5-D712-217A-57082798F310}"/>
              </a:ext>
            </a:extLst>
          </p:cNvPr>
          <p:cNvSpPr/>
          <p:nvPr/>
        </p:nvSpPr>
        <p:spPr>
          <a:xfrm>
            <a:off x="5444162" y="2913620"/>
            <a:ext cx="3146884" cy="319486"/>
          </a:xfrm>
          <a:prstGeom prst="rect">
            <a:avLst/>
          </a:prstGeom>
          <a:noFill/>
          <a:ln/>
        </p:spPr>
        <p:txBody>
          <a:bodyPr wrap="square" lIns="0" tIns="0" rIns="0" bIns="0" rtlCol="0" anchor="ctr"/>
          <a:lstStyle/>
          <a:p>
            <a:pPr marL="0" indent="0" algn="l">
              <a:buNone/>
            </a:pPr>
            <a:r>
              <a:rPr lang="en-US" sz="1100">
                <a:solidFill>
                  <a:srgbClr val="FFFFFF"/>
                </a:solidFill>
                <a:latin typeface="Poppins" panose="00000500000000000000" pitchFamily="2" charset="0"/>
                <a:ea typeface="PMingLiU-ExtB" panose="02020500000000000000" pitchFamily="18" charset="-120"/>
                <a:cs typeface="Poppins" panose="00000500000000000000" pitchFamily="2" charset="0"/>
              </a:rPr>
              <a:t>Claims adjudication</a:t>
            </a:r>
            <a:endParaRPr lang="en-US" sz="1100">
              <a:latin typeface="Poppins" panose="00000500000000000000" pitchFamily="2" charset="0"/>
              <a:cs typeface="Poppins" panose="00000500000000000000" pitchFamily="2" charset="0"/>
            </a:endParaRPr>
          </a:p>
        </p:txBody>
      </p:sp>
      <p:pic>
        <p:nvPicPr>
          <p:cNvPr id="41" name="Image 6" descr="/home/claude/work/icons/bm_callcenter.png">
            <a:extLst>
              <a:ext uri="{FF2B5EF4-FFF2-40B4-BE49-F238E27FC236}">
                <a16:creationId xmlns:a16="http://schemas.microsoft.com/office/drawing/2014/main" id="{6634E877-E972-B558-A69E-3D4D4B5C56B8}"/>
              </a:ext>
            </a:extLst>
          </p:cNvPr>
          <p:cNvPicPr>
            <a:picLocks noChangeAspect="1"/>
          </p:cNvPicPr>
          <p:nvPr/>
        </p:nvPicPr>
        <p:blipFill>
          <a:blip r:embed="rId8"/>
          <a:stretch>
            <a:fillRect/>
          </a:stretch>
        </p:blipFill>
        <p:spPr>
          <a:xfrm>
            <a:off x="5140908" y="3293809"/>
            <a:ext cx="169348" cy="169348"/>
          </a:xfrm>
          <a:prstGeom prst="rect">
            <a:avLst/>
          </a:prstGeom>
        </p:spPr>
      </p:pic>
      <p:sp>
        <p:nvSpPr>
          <p:cNvPr id="42" name="Text 14">
            <a:extLst>
              <a:ext uri="{FF2B5EF4-FFF2-40B4-BE49-F238E27FC236}">
                <a16:creationId xmlns:a16="http://schemas.microsoft.com/office/drawing/2014/main" id="{92491779-D7DF-AEF1-C55B-C2857A5B0D48}"/>
              </a:ext>
            </a:extLst>
          </p:cNvPr>
          <p:cNvSpPr/>
          <p:nvPr/>
        </p:nvSpPr>
        <p:spPr>
          <a:xfrm>
            <a:off x="5444162" y="3233105"/>
            <a:ext cx="3146884" cy="319486"/>
          </a:xfrm>
          <a:prstGeom prst="rect">
            <a:avLst/>
          </a:prstGeom>
          <a:noFill/>
          <a:ln/>
        </p:spPr>
        <p:txBody>
          <a:bodyPr wrap="square" lIns="0" tIns="0" rIns="0" bIns="0" rtlCol="0" anchor="ctr"/>
          <a:lstStyle/>
          <a:p>
            <a:pPr marL="0" indent="0" algn="l">
              <a:buNone/>
            </a:pPr>
            <a:r>
              <a:rPr lang="en-US" sz="1100">
                <a:solidFill>
                  <a:srgbClr val="FFFFFF"/>
                </a:solidFill>
                <a:latin typeface="Poppins" panose="00000500000000000000" pitchFamily="2" charset="0"/>
                <a:ea typeface="PMingLiU-ExtB" panose="02020500000000000000" pitchFamily="18" charset="-120"/>
                <a:cs typeface="Poppins" panose="00000500000000000000" pitchFamily="2" charset="0"/>
              </a:rPr>
              <a:t>Patient call center</a:t>
            </a:r>
            <a:endParaRPr lang="en-US" sz="1100">
              <a:latin typeface="Poppins" panose="00000500000000000000" pitchFamily="2" charset="0"/>
              <a:cs typeface="Poppins" panose="00000500000000000000" pitchFamily="2" charset="0"/>
            </a:endParaRPr>
          </a:p>
        </p:txBody>
      </p:sp>
      <p:pic>
        <p:nvPicPr>
          <p:cNvPr id="43" name="Image 7" descr="/home/claude/work/icons/cd_oncologists.png">
            <a:extLst>
              <a:ext uri="{FF2B5EF4-FFF2-40B4-BE49-F238E27FC236}">
                <a16:creationId xmlns:a16="http://schemas.microsoft.com/office/drawing/2014/main" id="{293DF732-D4BE-C46B-2881-EFA902436B41}"/>
              </a:ext>
            </a:extLst>
          </p:cNvPr>
          <p:cNvPicPr>
            <a:picLocks noChangeAspect="1"/>
          </p:cNvPicPr>
          <p:nvPr/>
        </p:nvPicPr>
        <p:blipFill>
          <a:blip r:embed="rId9"/>
          <a:stretch>
            <a:fillRect/>
          </a:stretch>
        </p:blipFill>
        <p:spPr>
          <a:xfrm>
            <a:off x="648782" y="2005747"/>
            <a:ext cx="141123" cy="141123"/>
          </a:xfrm>
          <a:prstGeom prst="rect">
            <a:avLst/>
          </a:prstGeom>
        </p:spPr>
      </p:pic>
      <p:sp>
        <p:nvSpPr>
          <p:cNvPr id="44" name="Text 15">
            <a:extLst>
              <a:ext uri="{FF2B5EF4-FFF2-40B4-BE49-F238E27FC236}">
                <a16:creationId xmlns:a16="http://schemas.microsoft.com/office/drawing/2014/main" id="{3B19B97F-6B6F-8E5F-3B30-981FA2F77832}"/>
              </a:ext>
            </a:extLst>
          </p:cNvPr>
          <p:cNvSpPr/>
          <p:nvPr/>
        </p:nvSpPr>
        <p:spPr>
          <a:xfrm>
            <a:off x="923558" y="1955162"/>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Community oncologists</a:t>
            </a:r>
            <a:endParaRPr lang="en-US" sz="1050">
              <a:latin typeface="Poppins" panose="00000500000000000000" pitchFamily="2" charset="0"/>
              <a:cs typeface="Poppins" panose="00000500000000000000" pitchFamily="2" charset="0"/>
            </a:endParaRPr>
          </a:p>
        </p:txBody>
      </p:sp>
      <p:pic>
        <p:nvPicPr>
          <p:cNvPr id="45" name="Image 8" descr="/home/claude/work/icons/cd_nursing.png">
            <a:extLst>
              <a:ext uri="{FF2B5EF4-FFF2-40B4-BE49-F238E27FC236}">
                <a16:creationId xmlns:a16="http://schemas.microsoft.com/office/drawing/2014/main" id="{DA48C879-9789-0304-9861-9CC27D94C335}"/>
              </a:ext>
            </a:extLst>
          </p:cNvPr>
          <p:cNvPicPr>
            <a:picLocks noChangeAspect="1"/>
          </p:cNvPicPr>
          <p:nvPr/>
        </p:nvPicPr>
        <p:blipFill>
          <a:blip r:embed="rId10"/>
          <a:stretch>
            <a:fillRect/>
          </a:stretch>
        </p:blipFill>
        <p:spPr>
          <a:xfrm>
            <a:off x="648782" y="2271985"/>
            <a:ext cx="141123" cy="141123"/>
          </a:xfrm>
          <a:prstGeom prst="rect">
            <a:avLst/>
          </a:prstGeom>
        </p:spPr>
      </p:pic>
      <p:sp>
        <p:nvSpPr>
          <p:cNvPr id="46" name="Text 16">
            <a:extLst>
              <a:ext uri="{FF2B5EF4-FFF2-40B4-BE49-F238E27FC236}">
                <a16:creationId xmlns:a16="http://schemas.microsoft.com/office/drawing/2014/main" id="{659A42D9-BF6E-FEB7-A2C1-2F49450DE89D}"/>
              </a:ext>
            </a:extLst>
          </p:cNvPr>
          <p:cNvSpPr/>
          <p:nvPr/>
        </p:nvSpPr>
        <p:spPr>
          <a:xfrm>
            <a:off x="923558" y="2221400"/>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Nursing &amp; mid-level care</a:t>
            </a:r>
            <a:endParaRPr lang="en-US" sz="1050">
              <a:latin typeface="Poppins" panose="00000500000000000000" pitchFamily="2" charset="0"/>
              <a:cs typeface="Poppins" panose="00000500000000000000" pitchFamily="2" charset="0"/>
            </a:endParaRPr>
          </a:p>
        </p:txBody>
      </p:sp>
      <p:pic>
        <p:nvPicPr>
          <p:cNvPr id="47" name="Image 9" descr="/home/claude/work/icons/cd_infusion.png">
            <a:extLst>
              <a:ext uri="{FF2B5EF4-FFF2-40B4-BE49-F238E27FC236}">
                <a16:creationId xmlns:a16="http://schemas.microsoft.com/office/drawing/2014/main" id="{F92142C7-A5C8-6AA6-8DEE-074D77603A0A}"/>
              </a:ext>
            </a:extLst>
          </p:cNvPr>
          <p:cNvPicPr>
            <a:picLocks noChangeAspect="1"/>
          </p:cNvPicPr>
          <p:nvPr/>
        </p:nvPicPr>
        <p:blipFill>
          <a:blip r:embed="rId11"/>
          <a:stretch>
            <a:fillRect/>
          </a:stretch>
        </p:blipFill>
        <p:spPr>
          <a:xfrm>
            <a:off x="648782" y="2538223"/>
            <a:ext cx="141123" cy="141123"/>
          </a:xfrm>
          <a:prstGeom prst="rect">
            <a:avLst/>
          </a:prstGeom>
        </p:spPr>
      </p:pic>
      <p:sp>
        <p:nvSpPr>
          <p:cNvPr id="48" name="Text 17">
            <a:extLst>
              <a:ext uri="{FF2B5EF4-FFF2-40B4-BE49-F238E27FC236}">
                <a16:creationId xmlns:a16="http://schemas.microsoft.com/office/drawing/2014/main" id="{C80C4851-CC32-9561-50A2-0D3543AC010D}"/>
              </a:ext>
            </a:extLst>
          </p:cNvPr>
          <p:cNvSpPr/>
          <p:nvPr/>
        </p:nvSpPr>
        <p:spPr>
          <a:xfrm>
            <a:off x="923558" y="2487639"/>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Infusion suites</a:t>
            </a:r>
            <a:endParaRPr lang="en-US" sz="1050">
              <a:latin typeface="Poppins" panose="00000500000000000000" pitchFamily="2" charset="0"/>
              <a:cs typeface="Poppins" panose="00000500000000000000" pitchFamily="2" charset="0"/>
            </a:endParaRPr>
          </a:p>
        </p:txBody>
      </p:sp>
      <p:pic>
        <p:nvPicPr>
          <p:cNvPr id="49" name="Image 10" descr="/home/claude/work/icons/cd_pharmacy.png">
            <a:extLst>
              <a:ext uri="{FF2B5EF4-FFF2-40B4-BE49-F238E27FC236}">
                <a16:creationId xmlns:a16="http://schemas.microsoft.com/office/drawing/2014/main" id="{8F849751-6BD7-1A55-B12A-D4DC25422B33}"/>
              </a:ext>
            </a:extLst>
          </p:cNvPr>
          <p:cNvPicPr>
            <a:picLocks noChangeAspect="1"/>
          </p:cNvPicPr>
          <p:nvPr/>
        </p:nvPicPr>
        <p:blipFill>
          <a:blip r:embed="rId12"/>
          <a:stretch>
            <a:fillRect/>
          </a:stretch>
        </p:blipFill>
        <p:spPr>
          <a:xfrm>
            <a:off x="648782" y="2804462"/>
            <a:ext cx="141123" cy="141123"/>
          </a:xfrm>
          <a:prstGeom prst="rect">
            <a:avLst/>
          </a:prstGeom>
        </p:spPr>
      </p:pic>
      <p:sp>
        <p:nvSpPr>
          <p:cNvPr id="50" name="Text 18">
            <a:extLst>
              <a:ext uri="{FF2B5EF4-FFF2-40B4-BE49-F238E27FC236}">
                <a16:creationId xmlns:a16="http://schemas.microsoft.com/office/drawing/2014/main" id="{3AC2543F-BE16-F1BB-2173-70109EE538C4}"/>
              </a:ext>
            </a:extLst>
          </p:cNvPr>
          <p:cNvSpPr/>
          <p:nvPr/>
        </p:nvSpPr>
        <p:spPr>
          <a:xfrm>
            <a:off x="923558" y="2753877"/>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Specialty pharmacy</a:t>
            </a:r>
            <a:endParaRPr lang="en-US" sz="1050">
              <a:latin typeface="Poppins" panose="00000500000000000000" pitchFamily="2" charset="0"/>
              <a:cs typeface="Poppins" panose="00000500000000000000" pitchFamily="2" charset="0"/>
            </a:endParaRPr>
          </a:p>
        </p:txBody>
      </p:sp>
      <p:pic>
        <p:nvPicPr>
          <p:cNvPr id="51" name="Image 11" descr="/home/claude/work/icons/cd_radio.png">
            <a:extLst>
              <a:ext uri="{FF2B5EF4-FFF2-40B4-BE49-F238E27FC236}">
                <a16:creationId xmlns:a16="http://schemas.microsoft.com/office/drawing/2014/main" id="{D7752237-9B5D-C75C-C4A3-7E42815A1CE7}"/>
              </a:ext>
            </a:extLst>
          </p:cNvPr>
          <p:cNvPicPr>
            <a:picLocks noChangeAspect="1"/>
          </p:cNvPicPr>
          <p:nvPr/>
        </p:nvPicPr>
        <p:blipFill>
          <a:blip r:embed="rId13"/>
          <a:stretch>
            <a:fillRect/>
          </a:stretch>
        </p:blipFill>
        <p:spPr>
          <a:xfrm>
            <a:off x="648782" y="3070700"/>
            <a:ext cx="141123" cy="141123"/>
          </a:xfrm>
          <a:prstGeom prst="rect">
            <a:avLst/>
          </a:prstGeom>
        </p:spPr>
      </p:pic>
      <p:sp>
        <p:nvSpPr>
          <p:cNvPr id="52" name="Text 19">
            <a:extLst>
              <a:ext uri="{FF2B5EF4-FFF2-40B4-BE49-F238E27FC236}">
                <a16:creationId xmlns:a16="http://schemas.microsoft.com/office/drawing/2014/main" id="{92C8527E-837A-844C-9F2D-060CB8A944E2}"/>
              </a:ext>
            </a:extLst>
          </p:cNvPr>
          <p:cNvSpPr/>
          <p:nvPr/>
        </p:nvSpPr>
        <p:spPr>
          <a:xfrm>
            <a:off x="923558" y="3020115"/>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Radiosurgery</a:t>
            </a:r>
            <a:endParaRPr lang="en-US" sz="1050">
              <a:latin typeface="Poppins" panose="00000500000000000000" pitchFamily="2" charset="0"/>
              <a:cs typeface="Poppins" panose="00000500000000000000" pitchFamily="2" charset="0"/>
            </a:endParaRPr>
          </a:p>
        </p:txBody>
      </p:sp>
      <p:pic>
        <p:nvPicPr>
          <p:cNvPr id="53" name="Image 12" descr="/home/claude/work/icons/cd_research.png">
            <a:extLst>
              <a:ext uri="{FF2B5EF4-FFF2-40B4-BE49-F238E27FC236}">
                <a16:creationId xmlns:a16="http://schemas.microsoft.com/office/drawing/2014/main" id="{3A684BFE-FD86-38B5-97E5-6DD066B38C87}"/>
              </a:ext>
            </a:extLst>
          </p:cNvPr>
          <p:cNvPicPr>
            <a:picLocks noChangeAspect="1"/>
          </p:cNvPicPr>
          <p:nvPr/>
        </p:nvPicPr>
        <p:blipFill>
          <a:blip r:embed="rId14"/>
          <a:stretch>
            <a:fillRect/>
          </a:stretch>
        </p:blipFill>
        <p:spPr>
          <a:xfrm>
            <a:off x="648782" y="3336938"/>
            <a:ext cx="141123" cy="141123"/>
          </a:xfrm>
          <a:prstGeom prst="rect">
            <a:avLst/>
          </a:prstGeom>
        </p:spPr>
      </p:pic>
      <p:sp>
        <p:nvSpPr>
          <p:cNvPr id="54" name="Text 20">
            <a:extLst>
              <a:ext uri="{FF2B5EF4-FFF2-40B4-BE49-F238E27FC236}">
                <a16:creationId xmlns:a16="http://schemas.microsoft.com/office/drawing/2014/main" id="{6BDBB8CE-E463-86D7-6A3A-5AD466D9993F}"/>
              </a:ext>
            </a:extLst>
          </p:cNvPr>
          <p:cNvSpPr/>
          <p:nvPr/>
        </p:nvSpPr>
        <p:spPr>
          <a:xfrm>
            <a:off x="923558" y="3286353"/>
            <a:ext cx="3175613" cy="266237"/>
          </a:xfrm>
          <a:prstGeom prst="rect">
            <a:avLst/>
          </a:prstGeom>
          <a:noFill/>
          <a:ln/>
        </p:spPr>
        <p:txBody>
          <a:bodyPr wrap="square" lIns="0" tIns="0" rIns="0" bIns="0" rtlCol="0" anchor="ctr"/>
          <a:lstStyle/>
          <a:p>
            <a:pPr marL="0" indent="0" algn="l">
              <a:buNone/>
            </a:pPr>
            <a:r>
              <a:rPr lang="en-US" sz="1050">
                <a:solidFill>
                  <a:srgbClr val="FFFFFF"/>
                </a:solidFill>
                <a:latin typeface="Poppins" panose="00000500000000000000" pitchFamily="2" charset="0"/>
                <a:ea typeface="PMingLiU-ExtB" panose="02020500000000000000" pitchFamily="18" charset="-120"/>
                <a:cs typeface="Poppins" panose="00000500000000000000" pitchFamily="2" charset="0"/>
              </a:rPr>
              <a:t>Clinical research</a:t>
            </a:r>
            <a:endParaRPr lang="en-US" sz="1050">
              <a:latin typeface="Poppins" panose="00000500000000000000" pitchFamily="2" charset="0"/>
              <a:cs typeface="Poppins" panose="00000500000000000000" pitchFamily="2" charset="0"/>
            </a:endParaRPr>
          </a:p>
        </p:txBody>
      </p:sp>
      <p:sp>
        <p:nvSpPr>
          <p:cNvPr id="55" name="Shape 21">
            <a:extLst>
              <a:ext uri="{FF2B5EF4-FFF2-40B4-BE49-F238E27FC236}">
                <a16:creationId xmlns:a16="http://schemas.microsoft.com/office/drawing/2014/main" id="{C51D0428-8908-3300-BFFF-158B28FC295D}"/>
              </a:ext>
            </a:extLst>
          </p:cNvPr>
          <p:cNvSpPr/>
          <p:nvPr/>
        </p:nvSpPr>
        <p:spPr>
          <a:xfrm>
            <a:off x="4061345" y="1857362"/>
            <a:ext cx="1021310" cy="999751"/>
          </a:xfrm>
          <a:prstGeom prst="ellipse">
            <a:avLst/>
          </a:prstGeom>
          <a:solidFill>
            <a:srgbClr val="FFFFFF"/>
          </a:solidFill>
          <a:ln w="28575">
            <a:solidFill>
              <a:srgbClr val="F2A765"/>
            </a:solidFill>
            <a:prstDash val="solid"/>
          </a:ln>
          <a:effectLst>
            <a:outerShdw blurRad="152400" dist="38100" dir="5400000" algn="bl" rotWithShape="0">
              <a:srgbClr val="000000">
                <a:alpha val="28000"/>
              </a:srgbClr>
            </a:outerShdw>
          </a:effectLst>
        </p:spPr>
        <p:txBody>
          <a:bodyPr/>
          <a:lstStyle/>
          <a:p>
            <a:endParaRPr lang="en-US">
              <a:latin typeface="Poppins" panose="00000500000000000000" pitchFamily="2" charset="0"/>
              <a:cs typeface="Poppins" panose="00000500000000000000" pitchFamily="2" charset="0"/>
            </a:endParaRPr>
          </a:p>
        </p:txBody>
      </p:sp>
      <p:pic>
        <p:nvPicPr>
          <p:cNvPr id="56" name="Image 13" descr="/home/claude/work/icons/bird_logo.png">
            <a:extLst>
              <a:ext uri="{FF2B5EF4-FFF2-40B4-BE49-F238E27FC236}">
                <a16:creationId xmlns:a16="http://schemas.microsoft.com/office/drawing/2014/main" id="{C3CCE0FA-E982-A253-D2EE-ABCB3C0BB079}"/>
              </a:ext>
            </a:extLst>
          </p:cNvPr>
          <p:cNvPicPr>
            <a:picLocks noChangeAspect="1"/>
          </p:cNvPicPr>
          <p:nvPr/>
        </p:nvPicPr>
        <p:blipFill>
          <a:blip r:embed="rId15"/>
          <a:stretch>
            <a:fillRect/>
          </a:stretch>
        </p:blipFill>
        <p:spPr>
          <a:xfrm>
            <a:off x="4214896" y="1924472"/>
            <a:ext cx="714209" cy="836148"/>
          </a:xfrm>
          <a:prstGeom prst="rect">
            <a:avLst/>
          </a:prstGeom>
        </p:spPr>
      </p:pic>
      <p:sp>
        <p:nvSpPr>
          <p:cNvPr id="58" name="Shape 23">
            <a:extLst>
              <a:ext uri="{FF2B5EF4-FFF2-40B4-BE49-F238E27FC236}">
                <a16:creationId xmlns:a16="http://schemas.microsoft.com/office/drawing/2014/main" id="{F753F7BE-6B9E-3791-2566-ECCB8B4BE517}"/>
              </a:ext>
            </a:extLst>
          </p:cNvPr>
          <p:cNvSpPr/>
          <p:nvPr/>
        </p:nvSpPr>
        <p:spPr>
          <a:xfrm>
            <a:off x="311347" y="3901814"/>
            <a:ext cx="8510919" cy="847615"/>
          </a:xfrm>
          <a:prstGeom prst="roundRect">
            <a:avLst>
              <a:gd name="adj" fmla="val 15385"/>
            </a:avLst>
          </a:prstGeom>
          <a:solidFill>
            <a:srgbClr val="001876"/>
          </a:solidFill>
          <a:ln/>
          <a:effectLst>
            <a:outerShdw blurRad="152400" dist="50800" dir="5400000" algn="bl" rotWithShape="0">
              <a:srgbClr val="000000">
                <a:alpha val="28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59" name="Shape 24">
            <a:extLst>
              <a:ext uri="{FF2B5EF4-FFF2-40B4-BE49-F238E27FC236}">
                <a16:creationId xmlns:a16="http://schemas.microsoft.com/office/drawing/2014/main" id="{C8834E37-D778-8074-1A4D-7F46117C5A39}"/>
              </a:ext>
            </a:extLst>
          </p:cNvPr>
          <p:cNvSpPr/>
          <p:nvPr/>
        </p:nvSpPr>
        <p:spPr>
          <a:xfrm>
            <a:off x="2060814" y="3901814"/>
            <a:ext cx="6761452" cy="847615"/>
          </a:xfrm>
          <a:prstGeom prst="roundRect">
            <a:avLst>
              <a:gd name="adj" fmla="val 15385"/>
            </a:avLst>
          </a:prstGeom>
          <a:solidFill>
            <a:srgbClr val="0D469D">
              <a:alpha val="55000"/>
            </a:srgbClr>
          </a:solidFill>
          <a:ln/>
        </p:spPr>
        <p:txBody>
          <a:bodyPr/>
          <a:lstStyle/>
          <a:p>
            <a:endParaRPr lang="en-US">
              <a:latin typeface="Poppins" panose="00000500000000000000" pitchFamily="2" charset="0"/>
              <a:cs typeface="Poppins" panose="00000500000000000000" pitchFamily="2" charset="0"/>
            </a:endParaRPr>
          </a:p>
        </p:txBody>
      </p:sp>
      <p:sp>
        <p:nvSpPr>
          <p:cNvPr id="60" name="Shape 25">
            <a:extLst>
              <a:ext uri="{FF2B5EF4-FFF2-40B4-BE49-F238E27FC236}">
                <a16:creationId xmlns:a16="http://schemas.microsoft.com/office/drawing/2014/main" id="{1C3633B8-65E2-CE23-144C-BB46FDAD5671}"/>
              </a:ext>
            </a:extLst>
          </p:cNvPr>
          <p:cNvSpPr/>
          <p:nvPr/>
        </p:nvSpPr>
        <p:spPr>
          <a:xfrm>
            <a:off x="2060814" y="3901814"/>
            <a:ext cx="113479" cy="847615"/>
          </a:xfrm>
          <a:prstGeom prst="rect">
            <a:avLst/>
          </a:prstGeom>
          <a:solidFill>
            <a:srgbClr val="0D469D">
              <a:alpha val="55000"/>
            </a:srgbClr>
          </a:solidFill>
          <a:ln/>
        </p:spPr>
        <p:txBody>
          <a:bodyPr/>
          <a:lstStyle/>
          <a:p>
            <a:endParaRPr lang="en-US">
              <a:latin typeface="Poppins" panose="00000500000000000000" pitchFamily="2" charset="0"/>
              <a:cs typeface="Poppins" panose="00000500000000000000" pitchFamily="2" charset="0"/>
            </a:endParaRPr>
          </a:p>
        </p:txBody>
      </p:sp>
      <p:sp>
        <p:nvSpPr>
          <p:cNvPr id="61" name="Shape 26">
            <a:extLst>
              <a:ext uri="{FF2B5EF4-FFF2-40B4-BE49-F238E27FC236}">
                <a16:creationId xmlns:a16="http://schemas.microsoft.com/office/drawing/2014/main" id="{6D54D8B8-4975-595F-127E-453AE1769BE5}"/>
              </a:ext>
            </a:extLst>
          </p:cNvPr>
          <p:cNvSpPr/>
          <p:nvPr/>
        </p:nvSpPr>
        <p:spPr>
          <a:xfrm>
            <a:off x="538305" y="4043083"/>
            <a:ext cx="491742" cy="483108"/>
          </a:xfrm>
          <a:prstGeom prst="ellipse">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pic>
        <p:nvPicPr>
          <p:cNvPr id="62" name="Image 15" descr="/home/claude/work/icons/mission_heart.png">
            <a:extLst>
              <a:ext uri="{FF2B5EF4-FFF2-40B4-BE49-F238E27FC236}">
                <a16:creationId xmlns:a16="http://schemas.microsoft.com/office/drawing/2014/main" id="{7F5A6438-47E5-48A1-A557-C007CB51EB7A}"/>
              </a:ext>
            </a:extLst>
          </p:cNvPr>
          <p:cNvPicPr>
            <a:picLocks noChangeAspect="1"/>
          </p:cNvPicPr>
          <p:nvPr/>
        </p:nvPicPr>
        <p:blipFill>
          <a:blip r:embed="rId16"/>
          <a:stretch>
            <a:fillRect/>
          </a:stretch>
        </p:blipFill>
        <p:spPr>
          <a:xfrm>
            <a:off x="644817" y="4162619"/>
            <a:ext cx="278716" cy="278716"/>
          </a:xfrm>
          <a:prstGeom prst="rect">
            <a:avLst/>
          </a:prstGeom>
        </p:spPr>
      </p:pic>
      <p:sp>
        <p:nvSpPr>
          <p:cNvPr id="63" name="Text 27">
            <a:extLst>
              <a:ext uri="{FF2B5EF4-FFF2-40B4-BE49-F238E27FC236}">
                <a16:creationId xmlns:a16="http://schemas.microsoft.com/office/drawing/2014/main" id="{1AA5D105-8D1F-720F-0C1F-FF9A2048B9C1}"/>
              </a:ext>
            </a:extLst>
          </p:cNvPr>
          <p:cNvSpPr/>
          <p:nvPr/>
        </p:nvSpPr>
        <p:spPr>
          <a:xfrm>
            <a:off x="1124613" y="3901814"/>
            <a:ext cx="898375" cy="847615"/>
          </a:xfrm>
          <a:prstGeom prst="rect">
            <a:avLst/>
          </a:prstGeom>
          <a:noFill/>
          <a:ln/>
        </p:spPr>
        <p:txBody>
          <a:bodyPr wrap="square" lIns="0" tIns="0" rIns="0" bIns="0" rtlCol="0" anchor="ctr"/>
          <a:lstStyle/>
          <a:p>
            <a:pPr marL="0" indent="0" algn="l">
              <a:buNone/>
            </a:pPr>
            <a:r>
              <a:rPr lang="en-US" sz="1150" b="1" kern="0" spc="120">
                <a:solidFill>
                  <a:srgbClr val="F2A765"/>
                </a:solidFill>
                <a:latin typeface="Poppins" panose="00000500000000000000" pitchFamily="2" charset="0"/>
                <a:ea typeface="PMingLiU-ExtB" panose="02020500000000000000" pitchFamily="18" charset="-120"/>
                <a:cs typeface="Poppins" panose="00000500000000000000" pitchFamily="2" charset="0"/>
              </a:rPr>
              <a:t>OUR MISSION</a:t>
            </a:r>
            <a:endParaRPr lang="en-US" sz="1150">
              <a:latin typeface="Poppins" panose="00000500000000000000" pitchFamily="2" charset="0"/>
              <a:cs typeface="Poppins" panose="00000500000000000000" pitchFamily="2" charset="0"/>
            </a:endParaRPr>
          </a:p>
        </p:txBody>
      </p:sp>
      <p:sp>
        <p:nvSpPr>
          <p:cNvPr id="64" name="Shape 28">
            <a:extLst>
              <a:ext uri="{FF2B5EF4-FFF2-40B4-BE49-F238E27FC236}">
                <a16:creationId xmlns:a16="http://schemas.microsoft.com/office/drawing/2014/main" id="{EE469C03-B4A6-5E4F-8219-6A806D63D32D}"/>
              </a:ext>
            </a:extLst>
          </p:cNvPr>
          <p:cNvSpPr/>
          <p:nvPr/>
        </p:nvSpPr>
        <p:spPr>
          <a:xfrm>
            <a:off x="2032444" y="4075683"/>
            <a:ext cx="13240" cy="427365"/>
          </a:xfrm>
          <a:prstGeom prst="rect">
            <a:avLst/>
          </a:prstGeom>
          <a:solidFill>
            <a:srgbClr val="F2A765">
              <a:alpha val="65000"/>
            </a:srgbClr>
          </a:solidFill>
          <a:ln/>
        </p:spPr>
        <p:txBody>
          <a:bodyPr/>
          <a:lstStyle/>
          <a:p>
            <a:endParaRPr lang="en-US">
              <a:latin typeface="Poppins" panose="00000500000000000000" pitchFamily="2" charset="0"/>
              <a:cs typeface="Poppins" panose="00000500000000000000" pitchFamily="2" charset="0"/>
            </a:endParaRPr>
          </a:p>
        </p:txBody>
      </p:sp>
      <p:sp>
        <p:nvSpPr>
          <p:cNvPr id="65" name="Text 29">
            <a:extLst>
              <a:ext uri="{FF2B5EF4-FFF2-40B4-BE49-F238E27FC236}">
                <a16:creationId xmlns:a16="http://schemas.microsoft.com/office/drawing/2014/main" id="{47518669-18A2-7CD2-EED3-B4C3DDD37CB4}"/>
              </a:ext>
            </a:extLst>
          </p:cNvPr>
          <p:cNvSpPr/>
          <p:nvPr/>
        </p:nvSpPr>
        <p:spPr>
          <a:xfrm>
            <a:off x="2249945" y="3901814"/>
            <a:ext cx="5626663" cy="847615"/>
          </a:xfrm>
          <a:prstGeom prst="rect">
            <a:avLst/>
          </a:prstGeom>
          <a:noFill/>
          <a:ln/>
        </p:spPr>
        <p:txBody>
          <a:bodyPr wrap="square" lIns="0" tIns="0" rIns="0" bIns="0" rtlCol="0" anchor="ctr"/>
          <a:lstStyle/>
          <a:p>
            <a:pPr marL="0" indent="0" algn="l">
              <a:lnSpc>
                <a:spcPts val="1650"/>
              </a:lnSpc>
              <a:buNone/>
            </a:pPr>
            <a:r>
              <a:rPr lang="en-US" sz="1300">
                <a:solidFill>
                  <a:srgbClr val="FFFFFF"/>
                </a:solidFill>
                <a:latin typeface="Poppins" panose="00000500000000000000" pitchFamily="2" charset="0"/>
                <a:ea typeface="PMingLiU-ExtB" panose="02020500000000000000" pitchFamily="18" charset="-120"/>
                <a:cs typeface="Poppins" panose="00000500000000000000" pitchFamily="2" charset="0"/>
              </a:rPr>
              <a:t>Uniting benefits management and direct care in one patient-first model, making value-based cancer care accessible everywhere</a:t>
            </a:r>
            <a:endParaRPr lang="en-US" sz="130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738510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E4A21-960C-F67F-8ADF-95BA41A70E91}"/>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46504D8-B042-5504-CDDF-D2863A618B51}"/>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55" imgW="592" imgH="591" progId="TCLayout.ActiveDocument.1">
                  <p:embed/>
                </p:oleObj>
              </mc:Choice>
              <mc:Fallback>
                <p:oleObj name="think-cell Slide" r:id="rId55" imgW="592" imgH="591" progId="TCLayout.ActiveDocument.1">
                  <p:embed/>
                  <p:pic>
                    <p:nvPicPr>
                      <p:cNvPr id="2" name="think-cell data - do not delete" hidden="1">
                        <a:extLst>
                          <a:ext uri="{FF2B5EF4-FFF2-40B4-BE49-F238E27FC236}">
                            <a16:creationId xmlns:a16="http://schemas.microsoft.com/office/drawing/2014/main" id="{846504D8-B042-5504-CDDF-D2863A618B51}"/>
                          </a:ext>
                        </a:extLst>
                      </p:cNvPr>
                      <p:cNvPicPr/>
                      <p:nvPr/>
                    </p:nvPicPr>
                    <p:blipFill>
                      <a:blip r:embed="rId56"/>
                      <a:stretch>
                        <a:fillRect/>
                      </a:stretch>
                    </p:blipFill>
                    <p:spPr>
                      <a:xfrm>
                        <a:off x="1191" y="1191"/>
                        <a:ext cx="1191" cy="1191"/>
                      </a:xfrm>
                      <a:prstGeom prst="rect">
                        <a:avLst/>
                      </a:prstGeom>
                    </p:spPr>
                  </p:pic>
                </p:oleObj>
              </mc:Fallback>
            </mc:AlternateContent>
          </a:graphicData>
        </a:graphic>
      </p:graphicFrame>
      <p:sp>
        <p:nvSpPr>
          <p:cNvPr id="237" name="Google Shape;149;p9">
            <a:extLst>
              <a:ext uri="{FF2B5EF4-FFF2-40B4-BE49-F238E27FC236}">
                <a16:creationId xmlns:a16="http://schemas.microsoft.com/office/drawing/2014/main" id="{F1C6C520-C4E0-6A3D-F645-4BA8BB8B0207}"/>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Starling At A Glance 	</a:t>
            </a:r>
          </a:p>
        </p:txBody>
      </p:sp>
      <p:cxnSp>
        <p:nvCxnSpPr>
          <p:cNvPr id="239" name="Google Shape;163;p9">
            <a:extLst>
              <a:ext uri="{FF2B5EF4-FFF2-40B4-BE49-F238E27FC236}">
                <a16:creationId xmlns:a16="http://schemas.microsoft.com/office/drawing/2014/main" id="{2B420305-B257-D4DD-3140-91DBB575AC0A}"/>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241" name="Google Shape;164;p9">
            <a:extLst>
              <a:ext uri="{FF2B5EF4-FFF2-40B4-BE49-F238E27FC236}">
                <a16:creationId xmlns:a16="http://schemas.microsoft.com/office/drawing/2014/main" id="{7A5D3E73-E6EC-2B7B-5880-8B6A727368AA}"/>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5</a:t>
            </a:r>
            <a:endParaRPr sz="427">
              <a:solidFill>
                <a:schemeClr val="dk1"/>
              </a:solidFill>
              <a:latin typeface="Calibri"/>
              <a:ea typeface="Calibri"/>
              <a:cs typeface="Calibri"/>
              <a:sym typeface="Calibri"/>
            </a:endParaRPr>
          </a:p>
        </p:txBody>
      </p:sp>
      <p:sp>
        <p:nvSpPr>
          <p:cNvPr id="243" name="Google Shape;170;p9">
            <a:extLst>
              <a:ext uri="{FF2B5EF4-FFF2-40B4-BE49-F238E27FC236}">
                <a16:creationId xmlns:a16="http://schemas.microsoft.com/office/drawing/2014/main" id="{CB230896-FC9F-B5E1-0D77-C702FF2B1B0D}"/>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245" name="Google Shape;162;p9">
            <a:extLst>
              <a:ext uri="{FF2B5EF4-FFF2-40B4-BE49-F238E27FC236}">
                <a16:creationId xmlns:a16="http://schemas.microsoft.com/office/drawing/2014/main" id="{C533B85A-67C6-C318-BAAE-42E4E0D73DAA}"/>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TextBox 4">
            <a:extLst>
              <a:ext uri="{FF2B5EF4-FFF2-40B4-BE49-F238E27FC236}">
                <a16:creationId xmlns:a16="http://schemas.microsoft.com/office/drawing/2014/main" id="{3F8A0E8C-067F-46AD-BD0C-07F61EECBAA5}"/>
              </a:ext>
            </a:extLst>
          </p:cNvPr>
          <p:cNvSpPr txBox="1"/>
          <p:nvPr/>
        </p:nvSpPr>
        <p:spPr>
          <a:xfrm>
            <a:off x="311348" y="4719862"/>
            <a:ext cx="7626350" cy="92333"/>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 2026E reflects the midpoint of FY2026 revenue guidance of $650–670M, as provided in the Company’s 2Q’26 earnings release (August 6, 2026).</a:t>
            </a:r>
          </a:p>
        </p:txBody>
      </p:sp>
      <p:sp>
        <p:nvSpPr>
          <p:cNvPr id="4" name="Rounded Rectangle 44">
            <a:extLst>
              <a:ext uri="{FF2B5EF4-FFF2-40B4-BE49-F238E27FC236}">
                <a16:creationId xmlns:a16="http://schemas.microsoft.com/office/drawing/2014/main" id="{6C4F5D93-BD8A-DBFA-972B-44DB105754EE}"/>
              </a:ext>
            </a:extLst>
          </p:cNvPr>
          <p:cNvSpPr/>
          <p:nvPr/>
        </p:nvSpPr>
        <p:spPr>
          <a:xfrm>
            <a:off x="6107724" y="2509970"/>
            <a:ext cx="2709174" cy="2060495"/>
          </a:xfrm>
          <a:prstGeom prst="roundRect">
            <a:avLst>
              <a:gd name="adj" fmla="val 4500"/>
            </a:avLst>
          </a:prstGeom>
          <a:solidFill>
            <a:srgbClr val="2F7CED"/>
          </a:solidFill>
          <a:ln>
            <a:noFill/>
          </a:ln>
          <a:effectLst>
            <a:outerShdw blurRad="50800" dist="38100" dir="2700000" algn="tl" rotWithShape="0">
              <a:prstClr val="black">
                <a:alpha val="40000"/>
              </a:prstClr>
            </a:outerShdw>
          </a:effectLst>
        </p:spPr>
        <p:txBody>
          <a:bodyPr rtlCol="0" anchor="ctr"/>
          <a:lstStyle/>
          <a:p>
            <a:pPr algn="ctr"/>
            <a:endParaRPr>
              <a:solidFill>
                <a:schemeClr val="bg1"/>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C33C66B-C348-ADC0-9926-667F2A51ACDC}"/>
              </a:ext>
            </a:extLst>
          </p:cNvPr>
          <p:cNvSpPr txBox="1"/>
          <p:nvPr/>
        </p:nvSpPr>
        <p:spPr>
          <a:xfrm>
            <a:off x="6480005" y="2673513"/>
            <a:ext cx="2286000" cy="200055"/>
          </a:xfrm>
          <a:prstGeom prst="rect">
            <a:avLst/>
          </a:prstGeom>
          <a:noFill/>
        </p:spPr>
        <p:txBody>
          <a:bodyPr wrap="square" lIns="0" tIns="0" rIns="0" bIns="0" anchor="t">
            <a:spAutoFit/>
          </a:bodyPr>
          <a:lstStyle/>
          <a:p>
            <a:pPr algn="l"/>
            <a:r>
              <a:rPr lang="en-US" sz="1300" b="1">
                <a:solidFill>
                  <a:schemeClr val="bg1"/>
                </a:solidFill>
                <a:latin typeface="Poppins" panose="00000500000000000000" pitchFamily="2" charset="0"/>
                <a:cs typeface="Poppins" panose="00000500000000000000" pitchFamily="2" charset="0"/>
              </a:rPr>
              <a:t>OPERATIONAL FOOTPRINT</a:t>
            </a:r>
          </a:p>
        </p:txBody>
      </p:sp>
      <p:sp>
        <p:nvSpPr>
          <p:cNvPr id="8" name="5833313.75337.87569.542.8755">
            <a:extLst>
              <a:ext uri="{FF2B5EF4-FFF2-40B4-BE49-F238E27FC236}">
                <a16:creationId xmlns:a16="http://schemas.microsoft.com/office/drawing/2014/main" id="{92B68F9F-8F04-DFCD-E3A8-5CB133C9C64E}"/>
              </a:ext>
            </a:extLst>
          </p:cNvPr>
          <p:cNvSpPr>
            <a:spLocks/>
          </p:cNvSpPr>
          <p:nvPr>
            <p:custDataLst>
              <p:tags r:id="rId2"/>
            </p:custDataLst>
          </p:nvPr>
        </p:nvSpPr>
        <p:spPr bwMode="auto">
          <a:xfrm>
            <a:off x="6549790" y="3040026"/>
            <a:ext cx="287193" cy="446015"/>
          </a:xfrm>
          <a:custGeom>
            <a:avLst/>
            <a:gdLst/>
            <a:ahLst/>
            <a:cxnLst>
              <a:cxn ang="0">
                <a:pos x="407" y="27"/>
              </a:cxn>
              <a:cxn ang="0">
                <a:pos x="399" y="258"/>
              </a:cxn>
              <a:cxn ang="0">
                <a:pos x="399" y="308"/>
              </a:cxn>
              <a:cxn ang="0">
                <a:pos x="401" y="325"/>
              </a:cxn>
              <a:cxn ang="0">
                <a:pos x="445" y="382"/>
              </a:cxn>
              <a:cxn ang="0">
                <a:pos x="474" y="453"/>
              </a:cxn>
              <a:cxn ang="0">
                <a:pos x="505" y="476"/>
              </a:cxn>
              <a:cxn ang="0">
                <a:pos x="534" y="497"/>
              </a:cxn>
              <a:cxn ang="0">
                <a:pos x="513" y="568"/>
              </a:cxn>
              <a:cxn ang="0">
                <a:pos x="505" y="591"/>
              </a:cxn>
              <a:cxn ang="0">
                <a:pos x="508" y="621"/>
              </a:cxn>
              <a:cxn ang="0">
                <a:pos x="483" y="653"/>
              </a:cxn>
              <a:cxn ang="0">
                <a:pos x="485" y="680"/>
              </a:cxn>
              <a:cxn ang="0">
                <a:pos x="503" y="722"/>
              </a:cxn>
              <a:cxn ang="0">
                <a:pos x="550" y="688"/>
              </a:cxn>
              <a:cxn ang="0">
                <a:pos x="562" y="688"/>
              </a:cxn>
              <a:cxn ang="0">
                <a:pos x="571" y="704"/>
              </a:cxn>
              <a:cxn ang="0">
                <a:pos x="579" y="736"/>
              </a:cxn>
              <a:cxn ang="0">
                <a:pos x="585" y="798"/>
              </a:cxn>
              <a:cxn ang="0">
                <a:pos x="599" y="833"/>
              </a:cxn>
              <a:cxn ang="0">
                <a:pos x="607" y="868"/>
              </a:cxn>
              <a:cxn ang="0">
                <a:pos x="636" y="891"/>
              </a:cxn>
              <a:cxn ang="0">
                <a:pos x="634" y="927"/>
              </a:cxn>
              <a:cxn ang="0">
                <a:pos x="646" y="955"/>
              </a:cxn>
              <a:cxn ang="0">
                <a:pos x="669" y="950"/>
              </a:cxn>
              <a:cxn ang="0">
                <a:pos x="710" y="955"/>
              </a:cxn>
              <a:cxn ang="0">
                <a:pos x="738" y="946"/>
              </a:cxn>
              <a:cxn ang="0">
                <a:pos x="751" y="950"/>
              </a:cxn>
              <a:cxn ang="0">
                <a:pos x="802" y="959"/>
              </a:cxn>
              <a:cxn ang="0">
                <a:pos x="848" y="957"/>
              </a:cxn>
              <a:cxn ang="0">
                <a:pos x="864" y="928"/>
              </a:cxn>
              <a:cxn ang="0">
                <a:pos x="887" y="973"/>
              </a:cxn>
              <a:cxn ang="0">
                <a:pos x="898" y="982"/>
              </a:cxn>
              <a:cxn ang="0">
                <a:pos x="832" y="1456"/>
              </a:cxn>
              <a:cxn ang="0">
                <a:pos x="0" y="1294"/>
              </a:cxn>
              <a:cxn ang="0">
                <a:pos x="93" y="935"/>
              </a:cxn>
              <a:cxn ang="0">
                <a:pos x="100" y="906"/>
              </a:cxn>
              <a:cxn ang="0">
                <a:pos x="108" y="893"/>
              </a:cxn>
              <a:cxn ang="0">
                <a:pos x="77" y="865"/>
              </a:cxn>
              <a:cxn ang="0">
                <a:pos x="78" y="833"/>
              </a:cxn>
              <a:cxn ang="0">
                <a:pos x="136" y="770"/>
              </a:cxn>
              <a:cxn ang="0">
                <a:pos x="152" y="740"/>
              </a:cxn>
              <a:cxn ang="0">
                <a:pos x="226" y="632"/>
              </a:cxn>
              <a:cxn ang="0">
                <a:pos x="206" y="594"/>
              </a:cxn>
              <a:cxn ang="0">
                <a:pos x="184" y="574"/>
              </a:cxn>
              <a:cxn ang="0">
                <a:pos x="180" y="529"/>
              </a:cxn>
              <a:cxn ang="0">
                <a:pos x="187" y="512"/>
              </a:cxn>
              <a:cxn ang="0">
                <a:pos x="180" y="482"/>
              </a:cxn>
              <a:cxn ang="0">
                <a:pos x="293" y="0"/>
              </a:cxn>
            </a:cxnLst>
            <a:rect l="0" t="0" r="r" b="b"/>
            <a:pathLst>
              <a:path w="898" h="1456">
                <a:moveTo>
                  <a:pt x="293" y="0"/>
                </a:moveTo>
                <a:lnTo>
                  <a:pt x="407" y="27"/>
                </a:lnTo>
                <a:lnTo>
                  <a:pt x="376" y="203"/>
                </a:lnTo>
                <a:lnTo>
                  <a:pt x="399" y="258"/>
                </a:lnTo>
                <a:lnTo>
                  <a:pt x="405" y="286"/>
                </a:lnTo>
                <a:lnTo>
                  <a:pt x="399" y="308"/>
                </a:lnTo>
                <a:lnTo>
                  <a:pt x="390" y="316"/>
                </a:lnTo>
                <a:lnTo>
                  <a:pt x="401" y="325"/>
                </a:lnTo>
                <a:lnTo>
                  <a:pt x="411" y="347"/>
                </a:lnTo>
                <a:lnTo>
                  <a:pt x="445" y="382"/>
                </a:lnTo>
                <a:lnTo>
                  <a:pt x="468" y="431"/>
                </a:lnTo>
                <a:lnTo>
                  <a:pt x="474" y="453"/>
                </a:lnTo>
                <a:lnTo>
                  <a:pt x="485" y="474"/>
                </a:lnTo>
                <a:lnTo>
                  <a:pt x="505" y="476"/>
                </a:lnTo>
                <a:lnTo>
                  <a:pt x="508" y="493"/>
                </a:lnTo>
                <a:lnTo>
                  <a:pt x="534" y="497"/>
                </a:lnTo>
                <a:lnTo>
                  <a:pt x="543" y="507"/>
                </a:lnTo>
                <a:lnTo>
                  <a:pt x="513" y="568"/>
                </a:lnTo>
                <a:lnTo>
                  <a:pt x="516" y="578"/>
                </a:lnTo>
                <a:lnTo>
                  <a:pt x="505" y="591"/>
                </a:lnTo>
                <a:lnTo>
                  <a:pt x="503" y="618"/>
                </a:lnTo>
                <a:lnTo>
                  <a:pt x="508" y="621"/>
                </a:lnTo>
                <a:lnTo>
                  <a:pt x="505" y="638"/>
                </a:lnTo>
                <a:lnTo>
                  <a:pt x="483" y="653"/>
                </a:lnTo>
                <a:lnTo>
                  <a:pt x="483" y="668"/>
                </a:lnTo>
                <a:lnTo>
                  <a:pt x="485" y="680"/>
                </a:lnTo>
                <a:lnTo>
                  <a:pt x="476" y="696"/>
                </a:lnTo>
                <a:lnTo>
                  <a:pt x="503" y="722"/>
                </a:lnTo>
                <a:lnTo>
                  <a:pt x="512" y="722"/>
                </a:lnTo>
                <a:lnTo>
                  <a:pt x="550" y="688"/>
                </a:lnTo>
                <a:lnTo>
                  <a:pt x="558" y="683"/>
                </a:lnTo>
                <a:lnTo>
                  <a:pt x="562" y="688"/>
                </a:lnTo>
                <a:lnTo>
                  <a:pt x="569" y="700"/>
                </a:lnTo>
                <a:lnTo>
                  <a:pt x="571" y="704"/>
                </a:lnTo>
                <a:lnTo>
                  <a:pt x="581" y="712"/>
                </a:lnTo>
                <a:lnTo>
                  <a:pt x="579" y="736"/>
                </a:lnTo>
                <a:lnTo>
                  <a:pt x="579" y="771"/>
                </a:lnTo>
                <a:lnTo>
                  <a:pt x="585" y="798"/>
                </a:lnTo>
                <a:lnTo>
                  <a:pt x="599" y="820"/>
                </a:lnTo>
                <a:lnTo>
                  <a:pt x="599" y="833"/>
                </a:lnTo>
                <a:lnTo>
                  <a:pt x="591" y="845"/>
                </a:lnTo>
                <a:lnTo>
                  <a:pt x="607" y="868"/>
                </a:lnTo>
                <a:lnTo>
                  <a:pt x="624" y="868"/>
                </a:lnTo>
                <a:lnTo>
                  <a:pt x="636" y="891"/>
                </a:lnTo>
                <a:lnTo>
                  <a:pt x="641" y="900"/>
                </a:lnTo>
                <a:lnTo>
                  <a:pt x="634" y="927"/>
                </a:lnTo>
                <a:lnTo>
                  <a:pt x="634" y="935"/>
                </a:lnTo>
                <a:lnTo>
                  <a:pt x="646" y="955"/>
                </a:lnTo>
                <a:lnTo>
                  <a:pt x="661" y="965"/>
                </a:lnTo>
                <a:lnTo>
                  <a:pt x="669" y="950"/>
                </a:lnTo>
                <a:lnTo>
                  <a:pt x="679" y="944"/>
                </a:lnTo>
                <a:lnTo>
                  <a:pt x="710" y="955"/>
                </a:lnTo>
                <a:lnTo>
                  <a:pt x="719" y="955"/>
                </a:lnTo>
                <a:lnTo>
                  <a:pt x="738" y="946"/>
                </a:lnTo>
                <a:lnTo>
                  <a:pt x="745" y="944"/>
                </a:lnTo>
                <a:lnTo>
                  <a:pt x="751" y="950"/>
                </a:lnTo>
                <a:lnTo>
                  <a:pt x="783" y="951"/>
                </a:lnTo>
                <a:lnTo>
                  <a:pt x="802" y="959"/>
                </a:lnTo>
                <a:lnTo>
                  <a:pt x="809" y="957"/>
                </a:lnTo>
                <a:lnTo>
                  <a:pt x="848" y="957"/>
                </a:lnTo>
                <a:lnTo>
                  <a:pt x="848" y="944"/>
                </a:lnTo>
                <a:lnTo>
                  <a:pt x="864" y="928"/>
                </a:lnTo>
                <a:lnTo>
                  <a:pt x="880" y="950"/>
                </a:lnTo>
                <a:lnTo>
                  <a:pt x="887" y="973"/>
                </a:lnTo>
                <a:lnTo>
                  <a:pt x="898" y="985"/>
                </a:lnTo>
                <a:lnTo>
                  <a:pt x="898" y="982"/>
                </a:lnTo>
                <a:lnTo>
                  <a:pt x="833" y="1456"/>
                </a:lnTo>
                <a:lnTo>
                  <a:pt x="832" y="1456"/>
                </a:lnTo>
                <a:lnTo>
                  <a:pt x="411" y="1380"/>
                </a:lnTo>
                <a:lnTo>
                  <a:pt x="0" y="1294"/>
                </a:lnTo>
                <a:lnTo>
                  <a:pt x="77" y="958"/>
                </a:lnTo>
                <a:lnTo>
                  <a:pt x="93" y="935"/>
                </a:lnTo>
                <a:lnTo>
                  <a:pt x="94" y="910"/>
                </a:lnTo>
                <a:lnTo>
                  <a:pt x="100" y="906"/>
                </a:lnTo>
                <a:lnTo>
                  <a:pt x="101" y="901"/>
                </a:lnTo>
                <a:lnTo>
                  <a:pt x="108" y="893"/>
                </a:lnTo>
                <a:lnTo>
                  <a:pt x="96" y="875"/>
                </a:lnTo>
                <a:lnTo>
                  <a:pt x="77" y="865"/>
                </a:lnTo>
                <a:lnTo>
                  <a:pt x="74" y="859"/>
                </a:lnTo>
                <a:lnTo>
                  <a:pt x="78" y="833"/>
                </a:lnTo>
                <a:lnTo>
                  <a:pt x="110" y="779"/>
                </a:lnTo>
                <a:lnTo>
                  <a:pt x="136" y="770"/>
                </a:lnTo>
                <a:lnTo>
                  <a:pt x="152" y="754"/>
                </a:lnTo>
                <a:lnTo>
                  <a:pt x="152" y="740"/>
                </a:lnTo>
                <a:lnTo>
                  <a:pt x="162" y="732"/>
                </a:lnTo>
                <a:lnTo>
                  <a:pt x="226" y="632"/>
                </a:lnTo>
                <a:lnTo>
                  <a:pt x="221" y="609"/>
                </a:lnTo>
                <a:lnTo>
                  <a:pt x="206" y="594"/>
                </a:lnTo>
                <a:lnTo>
                  <a:pt x="195" y="591"/>
                </a:lnTo>
                <a:lnTo>
                  <a:pt x="184" y="574"/>
                </a:lnTo>
                <a:lnTo>
                  <a:pt x="182" y="554"/>
                </a:lnTo>
                <a:lnTo>
                  <a:pt x="180" y="529"/>
                </a:lnTo>
                <a:lnTo>
                  <a:pt x="186" y="523"/>
                </a:lnTo>
                <a:lnTo>
                  <a:pt x="187" y="512"/>
                </a:lnTo>
                <a:lnTo>
                  <a:pt x="180" y="496"/>
                </a:lnTo>
                <a:lnTo>
                  <a:pt x="180" y="482"/>
                </a:lnTo>
                <a:lnTo>
                  <a:pt x="186" y="470"/>
                </a:lnTo>
                <a:lnTo>
                  <a:pt x="293"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9" name="5834327.25290.548.2558.1255">
            <a:extLst>
              <a:ext uri="{FF2B5EF4-FFF2-40B4-BE49-F238E27FC236}">
                <a16:creationId xmlns:a16="http://schemas.microsoft.com/office/drawing/2014/main" id="{2BC4A0DA-055C-6971-D484-50A144982DC5}"/>
              </a:ext>
            </a:extLst>
          </p:cNvPr>
          <p:cNvSpPr>
            <a:spLocks/>
          </p:cNvSpPr>
          <p:nvPr>
            <p:custDataLst>
              <p:tags r:id="rId3"/>
            </p:custDataLst>
          </p:nvPr>
        </p:nvSpPr>
        <p:spPr bwMode="auto">
          <a:xfrm>
            <a:off x="6233803" y="3127243"/>
            <a:ext cx="388337" cy="309869"/>
          </a:xfrm>
          <a:custGeom>
            <a:avLst/>
            <a:gdLst/>
            <a:ahLst/>
            <a:cxnLst>
              <a:cxn ang="0">
                <a:pos x="12" y="752"/>
              </a:cxn>
              <a:cxn ang="0">
                <a:pos x="11" y="696"/>
              </a:cxn>
              <a:cxn ang="0">
                <a:pos x="21" y="648"/>
              </a:cxn>
              <a:cxn ang="0">
                <a:pos x="21" y="578"/>
              </a:cxn>
              <a:cxn ang="0">
                <a:pos x="42" y="559"/>
              </a:cxn>
              <a:cxn ang="0">
                <a:pos x="58" y="534"/>
              </a:cxn>
              <a:cxn ang="0">
                <a:pos x="67" y="500"/>
              </a:cxn>
              <a:cxn ang="0">
                <a:pos x="120" y="421"/>
              </a:cxn>
              <a:cxn ang="0">
                <a:pos x="187" y="257"/>
              </a:cxn>
              <a:cxn ang="0">
                <a:pos x="235" y="149"/>
              </a:cxn>
              <a:cxn ang="0">
                <a:pos x="273" y="37"/>
              </a:cxn>
              <a:cxn ang="0">
                <a:pos x="277" y="3"/>
              </a:cxn>
              <a:cxn ang="0">
                <a:pos x="305" y="3"/>
              </a:cxn>
              <a:cxn ang="0">
                <a:pos x="338" y="8"/>
              </a:cxn>
              <a:cxn ang="0">
                <a:pos x="357" y="33"/>
              </a:cxn>
              <a:cxn ang="0">
                <a:pos x="400" y="54"/>
              </a:cxn>
              <a:cxn ang="0">
                <a:pos x="402" y="96"/>
              </a:cxn>
              <a:cxn ang="0">
                <a:pos x="404" y="153"/>
              </a:cxn>
              <a:cxn ang="0">
                <a:pos x="490" y="180"/>
              </a:cxn>
              <a:cxn ang="0">
                <a:pos x="545" y="180"/>
              </a:cxn>
              <a:cxn ang="0">
                <a:pos x="611" y="211"/>
              </a:cxn>
              <a:cxn ang="0">
                <a:pos x="696" y="211"/>
              </a:cxn>
              <a:cxn ang="0">
                <a:pos x="732" y="221"/>
              </a:cxn>
              <a:cxn ang="0">
                <a:pos x="764" y="210"/>
              </a:cxn>
              <a:cxn ang="0">
                <a:pos x="802" y="213"/>
              </a:cxn>
              <a:cxn ang="0">
                <a:pos x="831" y="210"/>
              </a:cxn>
              <a:cxn ang="0">
                <a:pos x="857" y="214"/>
              </a:cxn>
              <a:cxn ang="0">
                <a:pos x="883" y="221"/>
              </a:cxn>
              <a:cxn ang="0">
                <a:pos x="1173" y="272"/>
              </a:cxn>
              <a:cxn ang="0">
                <a:pos x="1186" y="309"/>
              </a:cxn>
              <a:cxn ang="0">
                <a:pos x="1212" y="327"/>
              </a:cxn>
              <a:cxn ang="0">
                <a:pos x="1153" y="450"/>
              </a:cxn>
              <a:cxn ang="0">
                <a:pos x="1143" y="472"/>
              </a:cxn>
              <a:cxn ang="0">
                <a:pos x="1101" y="497"/>
              </a:cxn>
              <a:cxn ang="0">
                <a:pos x="1065" y="577"/>
              </a:cxn>
              <a:cxn ang="0">
                <a:pos x="1087" y="593"/>
              </a:cxn>
              <a:cxn ang="0">
                <a:pos x="1092" y="619"/>
              </a:cxn>
              <a:cxn ang="0">
                <a:pos x="1085" y="628"/>
              </a:cxn>
              <a:cxn ang="0">
                <a:pos x="1068" y="676"/>
              </a:cxn>
              <a:cxn ang="0">
                <a:pos x="587" y="915"/>
              </a:cxn>
            </a:cxnLst>
            <a:rect l="0" t="0" r="r" b="b"/>
            <a:pathLst>
              <a:path w="1217" h="1012">
                <a:moveTo>
                  <a:pt x="21" y="763"/>
                </a:moveTo>
                <a:lnTo>
                  <a:pt x="12" y="752"/>
                </a:lnTo>
                <a:lnTo>
                  <a:pt x="0" y="711"/>
                </a:lnTo>
                <a:lnTo>
                  <a:pt x="11" y="696"/>
                </a:lnTo>
                <a:lnTo>
                  <a:pt x="11" y="677"/>
                </a:lnTo>
                <a:lnTo>
                  <a:pt x="21" y="648"/>
                </a:lnTo>
                <a:lnTo>
                  <a:pt x="19" y="586"/>
                </a:lnTo>
                <a:lnTo>
                  <a:pt x="21" y="578"/>
                </a:lnTo>
                <a:lnTo>
                  <a:pt x="35" y="571"/>
                </a:lnTo>
                <a:lnTo>
                  <a:pt x="42" y="559"/>
                </a:lnTo>
                <a:lnTo>
                  <a:pt x="47" y="540"/>
                </a:lnTo>
                <a:lnTo>
                  <a:pt x="58" y="534"/>
                </a:lnTo>
                <a:lnTo>
                  <a:pt x="59" y="501"/>
                </a:lnTo>
                <a:lnTo>
                  <a:pt x="67" y="500"/>
                </a:lnTo>
                <a:lnTo>
                  <a:pt x="103" y="458"/>
                </a:lnTo>
                <a:lnTo>
                  <a:pt x="120" y="421"/>
                </a:lnTo>
                <a:lnTo>
                  <a:pt x="152" y="364"/>
                </a:lnTo>
                <a:lnTo>
                  <a:pt x="187" y="257"/>
                </a:lnTo>
                <a:lnTo>
                  <a:pt x="215" y="213"/>
                </a:lnTo>
                <a:lnTo>
                  <a:pt x="235" y="149"/>
                </a:lnTo>
                <a:lnTo>
                  <a:pt x="259" y="65"/>
                </a:lnTo>
                <a:lnTo>
                  <a:pt x="273" y="37"/>
                </a:lnTo>
                <a:lnTo>
                  <a:pt x="277" y="8"/>
                </a:lnTo>
                <a:lnTo>
                  <a:pt x="277" y="3"/>
                </a:lnTo>
                <a:lnTo>
                  <a:pt x="289" y="0"/>
                </a:lnTo>
                <a:lnTo>
                  <a:pt x="305" y="3"/>
                </a:lnTo>
                <a:lnTo>
                  <a:pt x="314" y="0"/>
                </a:lnTo>
                <a:lnTo>
                  <a:pt x="338" y="8"/>
                </a:lnTo>
                <a:lnTo>
                  <a:pt x="356" y="23"/>
                </a:lnTo>
                <a:lnTo>
                  <a:pt x="357" y="33"/>
                </a:lnTo>
                <a:lnTo>
                  <a:pt x="372" y="33"/>
                </a:lnTo>
                <a:lnTo>
                  <a:pt x="400" y="54"/>
                </a:lnTo>
                <a:lnTo>
                  <a:pt x="404" y="86"/>
                </a:lnTo>
                <a:lnTo>
                  <a:pt x="402" y="96"/>
                </a:lnTo>
                <a:lnTo>
                  <a:pt x="400" y="140"/>
                </a:lnTo>
                <a:lnTo>
                  <a:pt x="404" y="153"/>
                </a:lnTo>
                <a:lnTo>
                  <a:pt x="449" y="178"/>
                </a:lnTo>
                <a:lnTo>
                  <a:pt x="490" y="180"/>
                </a:lnTo>
                <a:lnTo>
                  <a:pt x="524" y="178"/>
                </a:lnTo>
                <a:lnTo>
                  <a:pt x="545" y="180"/>
                </a:lnTo>
                <a:lnTo>
                  <a:pt x="600" y="191"/>
                </a:lnTo>
                <a:lnTo>
                  <a:pt x="611" y="211"/>
                </a:lnTo>
                <a:lnTo>
                  <a:pt x="670" y="204"/>
                </a:lnTo>
                <a:lnTo>
                  <a:pt x="696" y="211"/>
                </a:lnTo>
                <a:lnTo>
                  <a:pt x="701" y="215"/>
                </a:lnTo>
                <a:lnTo>
                  <a:pt x="732" y="221"/>
                </a:lnTo>
                <a:lnTo>
                  <a:pt x="745" y="219"/>
                </a:lnTo>
                <a:lnTo>
                  <a:pt x="764" y="210"/>
                </a:lnTo>
                <a:lnTo>
                  <a:pt x="783" y="210"/>
                </a:lnTo>
                <a:lnTo>
                  <a:pt x="802" y="213"/>
                </a:lnTo>
                <a:lnTo>
                  <a:pt x="819" y="210"/>
                </a:lnTo>
                <a:lnTo>
                  <a:pt x="831" y="210"/>
                </a:lnTo>
                <a:lnTo>
                  <a:pt x="838" y="213"/>
                </a:lnTo>
                <a:lnTo>
                  <a:pt x="857" y="214"/>
                </a:lnTo>
                <a:lnTo>
                  <a:pt x="872" y="221"/>
                </a:lnTo>
                <a:lnTo>
                  <a:pt x="883" y="221"/>
                </a:lnTo>
                <a:lnTo>
                  <a:pt x="905" y="211"/>
                </a:lnTo>
                <a:lnTo>
                  <a:pt x="1173" y="272"/>
                </a:lnTo>
                <a:lnTo>
                  <a:pt x="1175" y="292"/>
                </a:lnTo>
                <a:lnTo>
                  <a:pt x="1186" y="309"/>
                </a:lnTo>
                <a:lnTo>
                  <a:pt x="1197" y="312"/>
                </a:lnTo>
                <a:lnTo>
                  <a:pt x="1212" y="327"/>
                </a:lnTo>
                <a:lnTo>
                  <a:pt x="1217" y="350"/>
                </a:lnTo>
                <a:lnTo>
                  <a:pt x="1153" y="450"/>
                </a:lnTo>
                <a:lnTo>
                  <a:pt x="1143" y="458"/>
                </a:lnTo>
                <a:lnTo>
                  <a:pt x="1143" y="472"/>
                </a:lnTo>
                <a:lnTo>
                  <a:pt x="1127" y="488"/>
                </a:lnTo>
                <a:lnTo>
                  <a:pt x="1101" y="497"/>
                </a:lnTo>
                <a:lnTo>
                  <a:pt x="1069" y="551"/>
                </a:lnTo>
                <a:lnTo>
                  <a:pt x="1065" y="577"/>
                </a:lnTo>
                <a:lnTo>
                  <a:pt x="1068" y="583"/>
                </a:lnTo>
                <a:lnTo>
                  <a:pt x="1087" y="593"/>
                </a:lnTo>
                <a:lnTo>
                  <a:pt x="1099" y="611"/>
                </a:lnTo>
                <a:lnTo>
                  <a:pt x="1092" y="619"/>
                </a:lnTo>
                <a:lnTo>
                  <a:pt x="1091" y="624"/>
                </a:lnTo>
                <a:lnTo>
                  <a:pt x="1085" y="628"/>
                </a:lnTo>
                <a:lnTo>
                  <a:pt x="1084" y="653"/>
                </a:lnTo>
                <a:lnTo>
                  <a:pt x="1068" y="676"/>
                </a:lnTo>
                <a:lnTo>
                  <a:pt x="991" y="1012"/>
                </a:lnTo>
                <a:lnTo>
                  <a:pt x="587" y="915"/>
                </a:lnTo>
                <a:lnTo>
                  <a:pt x="21" y="763"/>
                </a:lnTo>
                <a:close/>
              </a:path>
            </a:pathLst>
          </a:custGeom>
          <a:solidFill>
            <a:srgbClr val="0D469D"/>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0" name="5835363.625286.2598.2557.1255">
            <a:extLst>
              <a:ext uri="{FF2B5EF4-FFF2-40B4-BE49-F238E27FC236}">
                <a16:creationId xmlns:a16="http://schemas.microsoft.com/office/drawing/2014/main" id="{1B410754-52C0-CAC6-F135-79312E998651}"/>
              </a:ext>
            </a:extLst>
          </p:cNvPr>
          <p:cNvSpPr>
            <a:spLocks/>
          </p:cNvSpPr>
          <p:nvPr>
            <p:custDataLst>
              <p:tags r:id="rId4"/>
            </p:custDataLst>
          </p:nvPr>
        </p:nvSpPr>
        <p:spPr bwMode="auto">
          <a:xfrm>
            <a:off x="6205011" y="3360533"/>
            <a:ext cx="382432" cy="629668"/>
          </a:xfrm>
          <a:custGeom>
            <a:avLst/>
            <a:gdLst/>
            <a:ahLst/>
            <a:cxnLst>
              <a:cxn ang="0">
                <a:pos x="677" y="2008"/>
              </a:cxn>
              <a:cxn ang="0">
                <a:pos x="678" y="1979"/>
              </a:cxn>
              <a:cxn ang="0">
                <a:pos x="665" y="1957"/>
              </a:cxn>
              <a:cxn ang="0">
                <a:pos x="633" y="1822"/>
              </a:cxn>
              <a:cxn ang="0">
                <a:pos x="564" y="1742"/>
              </a:cxn>
              <a:cxn ang="0">
                <a:pos x="535" y="1714"/>
              </a:cxn>
              <a:cxn ang="0">
                <a:pos x="516" y="1676"/>
              </a:cxn>
              <a:cxn ang="0">
                <a:pos x="430" y="1636"/>
              </a:cxn>
              <a:cxn ang="0">
                <a:pos x="364" y="1573"/>
              </a:cxn>
              <a:cxn ang="0">
                <a:pos x="244" y="1522"/>
              </a:cxn>
              <a:cxn ang="0">
                <a:pos x="235" y="1479"/>
              </a:cxn>
              <a:cxn ang="0">
                <a:pos x="250" y="1417"/>
              </a:cxn>
              <a:cxn ang="0">
                <a:pos x="228" y="1359"/>
              </a:cxn>
              <a:cxn ang="0">
                <a:pos x="235" y="1337"/>
              </a:cxn>
              <a:cxn ang="0">
                <a:pos x="169" y="1221"/>
              </a:cxn>
              <a:cxn ang="0">
                <a:pos x="125" y="1132"/>
              </a:cxn>
              <a:cxn ang="0">
                <a:pos x="146" y="1075"/>
              </a:cxn>
              <a:cxn ang="0">
                <a:pos x="156" y="1016"/>
              </a:cxn>
              <a:cxn ang="0">
                <a:pos x="101" y="962"/>
              </a:cxn>
              <a:cxn ang="0">
                <a:pos x="103" y="873"/>
              </a:cxn>
              <a:cxn ang="0">
                <a:pos x="118" y="834"/>
              </a:cxn>
              <a:cxn ang="0">
                <a:pos x="128" y="877"/>
              </a:cxn>
              <a:cxn ang="0">
                <a:pos x="157" y="873"/>
              </a:cxn>
              <a:cxn ang="0">
                <a:pos x="146" y="787"/>
              </a:cxn>
              <a:cxn ang="0">
                <a:pos x="125" y="815"/>
              </a:cxn>
              <a:cxn ang="0">
                <a:pos x="78" y="785"/>
              </a:cxn>
              <a:cxn ang="0">
                <a:pos x="66" y="681"/>
              </a:cxn>
              <a:cxn ang="0">
                <a:pos x="0" y="566"/>
              </a:cxn>
              <a:cxn ang="0">
                <a:pos x="3" y="520"/>
              </a:cxn>
              <a:cxn ang="0">
                <a:pos x="36" y="449"/>
              </a:cxn>
              <a:cxn ang="0">
                <a:pos x="12" y="359"/>
              </a:cxn>
              <a:cxn ang="0">
                <a:pos x="0" y="319"/>
              </a:cxn>
              <a:cxn ang="0">
                <a:pos x="0" y="272"/>
              </a:cxn>
              <a:cxn ang="0">
                <a:pos x="66" y="164"/>
              </a:cxn>
              <a:cxn ang="0">
                <a:pos x="95" y="113"/>
              </a:cxn>
              <a:cxn ang="0">
                <a:pos x="102" y="8"/>
              </a:cxn>
              <a:cxn ang="0">
                <a:pos x="535" y="711"/>
              </a:cxn>
              <a:cxn ang="0">
                <a:pos x="1158" y="1668"/>
              </a:cxn>
              <a:cxn ang="0">
                <a:pos x="1165" y="1715"/>
              </a:cxn>
              <a:cxn ang="0">
                <a:pos x="1189" y="1756"/>
              </a:cxn>
              <a:cxn ang="0">
                <a:pos x="1194" y="1795"/>
              </a:cxn>
              <a:cxn ang="0">
                <a:pos x="1150" y="1813"/>
              </a:cxn>
              <a:cxn ang="0">
                <a:pos x="1088" y="1928"/>
              </a:cxn>
              <a:cxn ang="0">
                <a:pos x="1076" y="1948"/>
              </a:cxn>
              <a:cxn ang="0">
                <a:pos x="1073" y="1996"/>
              </a:cxn>
              <a:cxn ang="0">
                <a:pos x="1089" y="2027"/>
              </a:cxn>
              <a:cxn ang="0">
                <a:pos x="1067" y="2057"/>
              </a:cxn>
            </a:cxnLst>
            <a:rect l="0" t="0" r="r" b="b"/>
            <a:pathLst>
              <a:path w="1197" h="2058">
                <a:moveTo>
                  <a:pt x="1040" y="2047"/>
                </a:moveTo>
                <a:lnTo>
                  <a:pt x="678" y="2012"/>
                </a:lnTo>
                <a:lnTo>
                  <a:pt x="677" y="2008"/>
                </a:lnTo>
                <a:lnTo>
                  <a:pt x="673" y="1987"/>
                </a:lnTo>
                <a:lnTo>
                  <a:pt x="677" y="1979"/>
                </a:lnTo>
                <a:lnTo>
                  <a:pt x="678" y="1979"/>
                </a:lnTo>
                <a:lnTo>
                  <a:pt x="677" y="1968"/>
                </a:lnTo>
                <a:lnTo>
                  <a:pt x="673" y="1968"/>
                </a:lnTo>
                <a:lnTo>
                  <a:pt x="665" y="1957"/>
                </a:lnTo>
                <a:lnTo>
                  <a:pt x="666" y="1948"/>
                </a:lnTo>
                <a:lnTo>
                  <a:pt x="665" y="1893"/>
                </a:lnTo>
                <a:lnTo>
                  <a:pt x="633" y="1822"/>
                </a:lnTo>
                <a:lnTo>
                  <a:pt x="614" y="1804"/>
                </a:lnTo>
                <a:lnTo>
                  <a:pt x="598" y="1776"/>
                </a:lnTo>
                <a:lnTo>
                  <a:pt x="564" y="1742"/>
                </a:lnTo>
                <a:lnTo>
                  <a:pt x="539" y="1744"/>
                </a:lnTo>
                <a:lnTo>
                  <a:pt x="524" y="1730"/>
                </a:lnTo>
                <a:lnTo>
                  <a:pt x="535" y="1714"/>
                </a:lnTo>
                <a:lnTo>
                  <a:pt x="529" y="1701"/>
                </a:lnTo>
                <a:lnTo>
                  <a:pt x="531" y="1691"/>
                </a:lnTo>
                <a:lnTo>
                  <a:pt x="516" y="1676"/>
                </a:lnTo>
                <a:lnTo>
                  <a:pt x="480" y="1672"/>
                </a:lnTo>
                <a:lnTo>
                  <a:pt x="457" y="1660"/>
                </a:lnTo>
                <a:lnTo>
                  <a:pt x="430" y="1636"/>
                </a:lnTo>
                <a:lnTo>
                  <a:pt x="416" y="1595"/>
                </a:lnTo>
                <a:lnTo>
                  <a:pt x="390" y="1578"/>
                </a:lnTo>
                <a:lnTo>
                  <a:pt x="364" y="1573"/>
                </a:lnTo>
                <a:lnTo>
                  <a:pt x="295" y="1539"/>
                </a:lnTo>
                <a:lnTo>
                  <a:pt x="274" y="1539"/>
                </a:lnTo>
                <a:lnTo>
                  <a:pt x="244" y="1522"/>
                </a:lnTo>
                <a:lnTo>
                  <a:pt x="228" y="1506"/>
                </a:lnTo>
                <a:lnTo>
                  <a:pt x="228" y="1490"/>
                </a:lnTo>
                <a:lnTo>
                  <a:pt x="235" y="1479"/>
                </a:lnTo>
                <a:lnTo>
                  <a:pt x="243" y="1444"/>
                </a:lnTo>
                <a:lnTo>
                  <a:pt x="247" y="1424"/>
                </a:lnTo>
                <a:lnTo>
                  <a:pt x="250" y="1417"/>
                </a:lnTo>
                <a:lnTo>
                  <a:pt x="244" y="1389"/>
                </a:lnTo>
                <a:lnTo>
                  <a:pt x="230" y="1380"/>
                </a:lnTo>
                <a:lnTo>
                  <a:pt x="228" y="1359"/>
                </a:lnTo>
                <a:lnTo>
                  <a:pt x="231" y="1354"/>
                </a:lnTo>
                <a:lnTo>
                  <a:pt x="235" y="1354"/>
                </a:lnTo>
                <a:lnTo>
                  <a:pt x="235" y="1337"/>
                </a:lnTo>
                <a:lnTo>
                  <a:pt x="226" y="1319"/>
                </a:lnTo>
                <a:lnTo>
                  <a:pt x="173" y="1241"/>
                </a:lnTo>
                <a:lnTo>
                  <a:pt x="169" y="1221"/>
                </a:lnTo>
                <a:lnTo>
                  <a:pt x="163" y="1200"/>
                </a:lnTo>
                <a:lnTo>
                  <a:pt x="158" y="1185"/>
                </a:lnTo>
                <a:lnTo>
                  <a:pt x="125" y="1132"/>
                </a:lnTo>
                <a:lnTo>
                  <a:pt x="128" y="1090"/>
                </a:lnTo>
                <a:lnTo>
                  <a:pt x="137" y="1076"/>
                </a:lnTo>
                <a:lnTo>
                  <a:pt x="146" y="1075"/>
                </a:lnTo>
                <a:lnTo>
                  <a:pt x="164" y="1055"/>
                </a:lnTo>
                <a:lnTo>
                  <a:pt x="165" y="1024"/>
                </a:lnTo>
                <a:lnTo>
                  <a:pt x="156" y="1016"/>
                </a:lnTo>
                <a:lnTo>
                  <a:pt x="129" y="1006"/>
                </a:lnTo>
                <a:lnTo>
                  <a:pt x="111" y="982"/>
                </a:lnTo>
                <a:lnTo>
                  <a:pt x="101" y="962"/>
                </a:lnTo>
                <a:lnTo>
                  <a:pt x="102" y="896"/>
                </a:lnTo>
                <a:lnTo>
                  <a:pt x="109" y="887"/>
                </a:lnTo>
                <a:lnTo>
                  <a:pt x="103" y="873"/>
                </a:lnTo>
                <a:lnTo>
                  <a:pt x="111" y="868"/>
                </a:lnTo>
                <a:lnTo>
                  <a:pt x="111" y="836"/>
                </a:lnTo>
                <a:lnTo>
                  <a:pt x="118" y="834"/>
                </a:lnTo>
                <a:lnTo>
                  <a:pt x="125" y="849"/>
                </a:lnTo>
                <a:lnTo>
                  <a:pt x="125" y="873"/>
                </a:lnTo>
                <a:lnTo>
                  <a:pt x="128" y="877"/>
                </a:lnTo>
                <a:lnTo>
                  <a:pt x="149" y="895"/>
                </a:lnTo>
                <a:lnTo>
                  <a:pt x="156" y="888"/>
                </a:lnTo>
                <a:lnTo>
                  <a:pt x="157" y="873"/>
                </a:lnTo>
                <a:lnTo>
                  <a:pt x="146" y="834"/>
                </a:lnTo>
                <a:lnTo>
                  <a:pt x="144" y="815"/>
                </a:lnTo>
                <a:lnTo>
                  <a:pt x="146" y="787"/>
                </a:lnTo>
                <a:lnTo>
                  <a:pt x="140" y="786"/>
                </a:lnTo>
                <a:lnTo>
                  <a:pt x="125" y="802"/>
                </a:lnTo>
                <a:lnTo>
                  <a:pt x="125" y="815"/>
                </a:lnTo>
                <a:lnTo>
                  <a:pt x="118" y="820"/>
                </a:lnTo>
                <a:lnTo>
                  <a:pt x="101" y="815"/>
                </a:lnTo>
                <a:lnTo>
                  <a:pt x="78" y="785"/>
                </a:lnTo>
                <a:lnTo>
                  <a:pt x="54" y="774"/>
                </a:lnTo>
                <a:lnTo>
                  <a:pt x="66" y="754"/>
                </a:lnTo>
                <a:lnTo>
                  <a:pt x="66" y="681"/>
                </a:lnTo>
                <a:lnTo>
                  <a:pt x="36" y="650"/>
                </a:lnTo>
                <a:lnTo>
                  <a:pt x="21" y="629"/>
                </a:lnTo>
                <a:lnTo>
                  <a:pt x="0" y="566"/>
                </a:lnTo>
                <a:lnTo>
                  <a:pt x="12" y="551"/>
                </a:lnTo>
                <a:lnTo>
                  <a:pt x="5" y="533"/>
                </a:lnTo>
                <a:lnTo>
                  <a:pt x="3" y="520"/>
                </a:lnTo>
                <a:lnTo>
                  <a:pt x="16" y="476"/>
                </a:lnTo>
                <a:lnTo>
                  <a:pt x="31" y="456"/>
                </a:lnTo>
                <a:lnTo>
                  <a:pt x="36" y="449"/>
                </a:lnTo>
                <a:lnTo>
                  <a:pt x="31" y="410"/>
                </a:lnTo>
                <a:lnTo>
                  <a:pt x="12" y="370"/>
                </a:lnTo>
                <a:lnTo>
                  <a:pt x="12" y="359"/>
                </a:lnTo>
                <a:lnTo>
                  <a:pt x="4" y="348"/>
                </a:lnTo>
                <a:lnTo>
                  <a:pt x="0" y="336"/>
                </a:lnTo>
                <a:lnTo>
                  <a:pt x="0" y="319"/>
                </a:lnTo>
                <a:lnTo>
                  <a:pt x="0" y="298"/>
                </a:lnTo>
                <a:lnTo>
                  <a:pt x="0" y="286"/>
                </a:lnTo>
                <a:lnTo>
                  <a:pt x="0" y="272"/>
                </a:lnTo>
                <a:lnTo>
                  <a:pt x="12" y="241"/>
                </a:lnTo>
                <a:lnTo>
                  <a:pt x="66" y="179"/>
                </a:lnTo>
                <a:lnTo>
                  <a:pt x="66" y="164"/>
                </a:lnTo>
                <a:lnTo>
                  <a:pt x="71" y="145"/>
                </a:lnTo>
                <a:lnTo>
                  <a:pt x="81" y="133"/>
                </a:lnTo>
                <a:lnTo>
                  <a:pt x="95" y="113"/>
                </a:lnTo>
                <a:lnTo>
                  <a:pt x="102" y="58"/>
                </a:lnTo>
                <a:lnTo>
                  <a:pt x="90" y="35"/>
                </a:lnTo>
                <a:lnTo>
                  <a:pt x="102" y="8"/>
                </a:lnTo>
                <a:lnTo>
                  <a:pt x="111" y="0"/>
                </a:lnTo>
                <a:lnTo>
                  <a:pt x="677" y="152"/>
                </a:lnTo>
                <a:lnTo>
                  <a:pt x="535" y="711"/>
                </a:lnTo>
                <a:lnTo>
                  <a:pt x="1158" y="1629"/>
                </a:lnTo>
                <a:lnTo>
                  <a:pt x="1157" y="1655"/>
                </a:lnTo>
                <a:lnTo>
                  <a:pt x="1158" y="1668"/>
                </a:lnTo>
                <a:lnTo>
                  <a:pt x="1157" y="1676"/>
                </a:lnTo>
                <a:lnTo>
                  <a:pt x="1165" y="1697"/>
                </a:lnTo>
                <a:lnTo>
                  <a:pt x="1165" y="1715"/>
                </a:lnTo>
                <a:lnTo>
                  <a:pt x="1171" y="1730"/>
                </a:lnTo>
                <a:lnTo>
                  <a:pt x="1177" y="1752"/>
                </a:lnTo>
                <a:lnTo>
                  <a:pt x="1189" y="1756"/>
                </a:lnTo>
                <a:lnTo>
                  <a:pt x="1194" y="1770"/>
                </a:lnTo>
                <a:lnTo>
                  <a:pt x="1197" y="1792"/>
                </a:lnTo>
                <a:lnTo>
                  <a:pt x="1194" y="1795"/>
                </a:lnTo>
                <a:lnTo>
                  <a:pt x="1189" y="1792"/>
                </a:lnTo>
                <a:lnTo>
                  <a:pt x="1170" y="1805"/>
                </a:lnTo>
                <a:lnTo>
                  <a:pt x="1150" y="1813"/>
                </a:lnTo>
                <a:lnTo>
                  <a:pt x="1134" y="1835"/>
                </a:lnTo>
                <a:lnTo>
                  <a:pt x="1120" y="1889"/>
                </a:lnTo>
                <a:lnTo>
                  <a:pt x="1088" y="1928"/>
                </a:lnTo>
                <a:lnTo>
                  <a:pt x="1073" y="1928"/>
                </a:lnTo>
                <a:lnTo>
                  <a:pt x="1072" y="1934"/>
                </a:lnTo>
                <a:lnTo>
                  <a:pt x="1076" y="1948"/>
                </a:lnTo>
                <a:lnTo>
                  <a:pt x="1075" y="1963"/>
                </a:lnTo>
                <a:lnTo>
                  <a:pt x="1067" y="1983"/>
                </a:lnTo>
                <a:lnTo>
                  <a:pt x="1073" y="1996"/>
                </a:lnTo>
                <a:lnTo>
                  <a:pt x="1093" y="2012"/>
                </a:lnTo>
                <a:lnTo>
                  <a:pt x="1099" y="2019"/>
                </a:lnTo>
                <a:lnTo>
                  <a:pt x="1089" y="2027"/>
                </a:lnTo>
                <a:lnTo>
                  <a:pt x="1087" y="2044"/>
                </a:lnTo>
                <a:lnTo>
                  <a:pt x="1075" y="2058"/>
                </a:lnTo>
                <a:lnTo>
                  <a:pt x="1067" y="2057"/>
                </a:lnTo>
                <a:lnTo>
                  <a:pt x="1040" y="2047"/>
                </a:lnTo>
                <a:close/>
              </a:path>
            </a:pathLst>
          </a:custGeom>
          <a:solidFill>
            <a:srgbClr val="0D469D"/>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1" name="5836424.5335.62556.75495">
            <a:extLst>
              <a:ext uri="{FF2B5EF4-FFF2-40B4-BE49-F238E27FC236}">
                <a16:creationId xmlns:a16="http://schemas.microsoft.com/office/drawing/2014/main" id="{5C2E03FA-0C89-A270-9610-9E9B251703C0}"/>
              </a:ext>
            </a:extLst>
          </p:cNvPr>
          <p:cNvSpPr>
            <a:spLocks/>
          </p:cNvSpPr>
          <p:nvPr>
            <p:custDataLst>
              <p:tags r:id="rId5"/>
            </p:custDataLst>
          </p:nvPr>
        </p:nvSpPr>
        <p:spPr bwMode="auto">
          <a:xfrm>
            <a:off x="6535762" y="3750530"/>
            <a:ext cx="327798" cy="363761"/>
          </a:xfrm>
          <a:custGeom>
            <a:avLst/>
            <a:gdLst/>
            <a:ahLst/>
            <a:cxnLst>
              <a:cxn ang="0">
                <a:pos x="873" y="1185"/>
              </a:cxn>
              <a:cxn ang="0">
                <a:pos x="1025" y="114"/>
              </a:cxn>
              <a:cxn ang="0">
                <a:pos x="281" y="0"/>
              </a:cxn>
              <a:cxn ang="0">
                <a:pos x="262" y="95"/>
              </a:cxn>
              <a:cxn ang="0">
                <a:pos x="233" y="176"/>
              </a:cxn>
              <a:cxn ang="0">
                <a:pos x="219" y="176"/>
              </a:cxn>
              <a:cxn ang="0">
                <a:pos x="207" y="168"/>
              </a:cxn>
              <a:cxn ang="0">
                <a:pos x="209" y="160"/>
              </a:cxn>
              <a:cxn ang="0">
                <a:pos x="199" y="146"/>
              </a:cxn>
              <a:cxn ang="0">
                <a:pos x="163" y="140"/>
              </a:cxn>
              <a:cxn ang="0">
                <a:pos x="141" y="144"/>
              </a:cxn>
              <a:cxn ang="0">
                <a:pos x="133" y="152"/>
              </a:cxn>
              <a:cxn ang="0">
                <a:pos x="140" y="187"/>
              </a:cxn>
              <a:cxn ang="0">
                <a:pos x="131" y="279"/>
              </a:cxn>
              <a:cxn ang="0">
                <a:pos x="137" y="291"/>
              </a:cxn>
              <a:cxn ang="0">
                <a:pos x="127" y="333"/>
              </a:cxn>
              <a:cxn ang="0">
                <a:pos x="123" y="344"/>
              </a:cxn>
              <a:cxn ang="0">
                <a:pos x="124" y="354"/>
              </a:cxn>
              <a:cxn ang="0">
                <a:pos x="123" y="380"/>
              </a:cxn>
              <a:cxn ang="0">
                <a:pos x="124" y="393"/>
              </a:cxn>
              <a:cxn ang="0">
                <a:pos x="123" y="401"/>
              </a:cxn>
              <a:cxn ang="0">
                <a:pos x="131" y="422"/>
              </a:cxn>
              <a:cxn ang="0">
                <a:pos x="131" y="440"/>
              </a:cxn>
              <a:cxn ang="0">
                <a:pos x="137" y="455"/>
              </a:cxn>
              <a:cxn ang="0">
                <a:pos x="143" y="477"/>
              </a:cxn>
              <a:cxn ang="0">
                <a:pos x="155" y="481"/>
              </a:cxn>
              <a:cxn ang="0">
                <a:pos x="160" y="495"/>
              </a:cxn>
              <a:cxn ang="0">
                <a:pos x="163" y="517"/>
              </a:cxn>
              <a:cxn ang="0">
                <a:pos x="160" y="520"/>
              </a:cxn>
              <a:cxn ang="0">
                <a:pos x="155" y="517"/>
              </a:cxn>
              <a:cxn ang="0">
                <a:pos x="136" y="530"/>
              </a:cxn>
              <a:cxn ang="0">
                <a:pos x="116" y="538"/>
              </a:cxn>
              <a:cxn ang="0">
                <a:pos x="100" y="560"/>
              </a:cxn>
              <a:cxn ang="0">
                <a:pos x="86" y="614"/>
              </a:cxn>
              <a:cxn ang="0">
                <a:pos x="54" y="653"/>
              </a:cxn>
              <a:cxn ang="0">
                <a:pos x="39" y="653"/>
              </a:cxn>
              <a:cxn ang="0">
                <a:pos x="38" y="659"/>
              </a:cxn>
              <a:cxn ang="0">
                <a:pos x="42" y="673"/>
              </a:cxn>
              <a:cxn ang="0">
                <a:pos x="41" y="688"/>
              </a:cxn>
              <a:cxn ang="0">
                <a:pos x="33" y="708"/>
              </a:cxn>
              <a:cxn ang="0">
                <a:pos x="39" y="721"/>
              </a:cxn>
              <a:cxn ang="0">
                <a:pos x="59" y="737"/>
              </a:cxn>
              <a:cxn ang="0">
                <a:pos x="65" y="744"/>
              </a:cxn>
              <a:cxn ang="0">
                <a:pos x="55" y="752"/>
              </a:cxn>
              <a:cxn ang="0">
                <a:pos x="53" y="769"/>
              </a:cxn>
              <a:cxn ang="0">
                <a:pos x="41" y="783"/>
              </a:cxn>
              <a:cxn ang="0">
                <a:pos x="33" y="782"/>
              </a:cxn>
              <a:cxn ang="0">
                <a:pos x="6" y="772"/>
              </a:cxn>
              <a:cxn ang="0">
                <a:pos x="0" y="817"/>
              </a:cxn>
              <a:cxn ang="0">
                <a:pos x="552" y="1138"/>
              </a:cxn>
              <a:cxn ang="0">
                <a:pos x="873" y="1187"/>
              </a:cxn>
              <a:cxn ang="0">
                <a:pos x="873" y="1185"/>
              </a:cxn>
            </a:cxnLst>
            <a:rect l="0" t="0" r="r" b="b"/>
            <a:pathLst>
              <a:path w="1025" h="1187">
                <a:moveTo>
                  <a:pt x="873" y="1185"/>
                </a:moveTo>
                <a:lnTo>
                  <a:pt x="1025" y="114"/>
                </a:lnTo>
                <a:lnTo>
                  <a:pt x="281" y="0"/>
                </a:lnTo>
                <a:lnTo>
                  <a:pt x="262" y="95"/>
                </a:lnTo>
                <a:lnTo>
                  <a:pt x="233" y="176"/>
                </a:lnTo>
                <a:lnTo>
                  <a:pt x="219" y="176"/>
                </a:lnTo>
                <a:lnTo>
                  <a:pt x="207" y="168"/>
                </a:lnTo>
                <a:lnTo>
                  <a:pt x="209" y="160"/>
                </a:lnTo>
                <a:lnTo>
                  <a:pt x="199" y="146"/>
                </a:lnTo>
                <a:lnTo>
                  <a:pt x="163" y="140"/>
                </a:lnTo>
                <a:lnTo>
                  <a:pt x="141" y="144"/>
                </a:lnTo>
                <a:lnTo>
                  <a:pt x="133" y="152"/>
                </a:lnTo>
                <a:lnTo>
                  <a:pt x="140" y="187"/>
                </a:lnTo>
                <a:lnTo>
                  <a:pt x="131" y="279"/>
                </a:lnTo>
                <a:lnTo>
                  <a:pt x="137" y="291"/>
                </a:lnTo>
                <a:lnTo>
                  <a:pt x="127" y="333"/>
                </a:lnTo>
                <a:lnTo>
                  <a:pt x="123" y="344"/>
                </a:lnTo>
                <a:lnTo>
                  <a:pt x="124" y="354"/>
                </a:lnTo>
                <a:lnTo>
                  <a:pt x="123" y="380"/>
                </a:lnTo>
                <a:lnTo>
                  <a:pt x="124" y="393"/>
                </a:lnTo>
                <a:lnTo>
                  <a:pt x="123" y="401"/>
                </a:lnTo>
                <a:lnTo>
                  <a:pt x="131" y="422"/>
                </a:lnTo>
                <a:lnTo>
                  <a:pt x="131" y="440"/>
                </a:lnTo>
                <a:lnTo>
                  <a:pt x="137" y="455"/>
                </a:lnTo>
                <a:lnTo>
                  <a:pt x="143" y="477"/>
                </a:lnTo>
                <a:lnTo>
                  <a:pt x="155" y="481"/>
                </a:lnTo>
                <a:lnTo>
                  <a:pt x="160" y="495"/>
                </a:lnTo>
                <a:lnTo>
                  <a:pt x="163" y="517"/>
                </a:lnTo>
                <a:lnTo>
                  <a:pt x="160" y="520"/>
                </a:lnTo>
                <a:lnTo>
                  <a:pt x="155" y="517"/>
                </a:lnTo>
                <a:lnTo>
                  <a:pt x="136" y="530"/>
                </a:lnTo>
                <a:lnTo>
                  <a:pt x="116" y="538"/>
                </a:lnTo>
                <a:lnTo>
                  <a:pt x="100" y="560"/>
                </a:lnTo>
                <a:lnTo>
                  <a:pt x="86" y="614"/>
                </a:lnTo>
                <a:lnTo>
                  <a:pt x="54" y="653"/>
                </a:lnTo>
                <a:lnTo>
                  <a:pt x="39" y="653"/>
                </a:lnTo>
                <a:lnTo>
                  <a:pt x="38" y="659"/>
                </a:lnTo>
                <a:lnTo>
                  <a:pt x="42" y="673"/>
                </a:lnTo>
                <a:lnTo>
                  <a:pt x="41" y="688"/>
                </a:lnTo>
                <a:lnTo>
                  <a:pt x="33" y="708"/>
                </a:lnTo>
                <a:lnTo>
                  <a:pt x="39" y="721"/>
                </a:lnTo>
                <a:lnTo>
                  <a:pt x="59" y="737"/>
                </a:lnTo>
                <a:lnTo>
                  <a:pt x="65" y="744"/>
                </a:lnTo>
                <a:lnTo>
                  <a:pt x="55" y="752"/>
                </a:lnTo>
                <a:lnTo>
                  <a:pt x="53" y="769"/>
                </a:lnTo>
                <a:lnTo>
                  <a:pt x="41" y="783"/>
                </a:lnTo>
                <a:lnTo>
                  <a:pt x="33" y="782"/>
                </a:lnTo>
                <a:lnTo>
                  <a:pt x="6" y="772"/>
                </a:lnTo>
                <a:lnTo>
                  <a:pt x="0" y="817"/>
                </a:lnTo>
                <a:lnTo>
                  <a:pt x="552" y="1138"/>
                </a:lnTo>
                <a:lnTo>
                  <a:pt x="873" y="1187"/>
                </a:lnTo>
                <a:lnTo>
                  <a:pt x="873" y="1185"/>
                </a:lnTo>
                <a:close/>
              </a:path>
            </a:pathLst>
          </a:custGeom>
          <a:solidFill>
            <a:srgbClr val="0D469D"/>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2" name="5837370.875311.7570.62545.755">
            <a:extLst>
              <a:ext uri="{FF2B5EF4-FFF2-40B4-BE49-F238E27FC236}">
                <a16:creationId xmlns:a16="http://schemas.microsoft.com/office/drawing/2014/main" id="{368830DD-5296-124F-57BA-F407E1F21193}"/>
              </a:ext>
            </a:extLst>
          </p:cNvPr>
          <p:cNvSpPr>
            <a:spLocks/>
          </p:cNvSpPr>
          <p:nvPr>
            <p:custDataLst>
              <p:tags r:id="rId6"/>
            </p:custDataLst>
          </p:nvPr>
        </p:nvSpPr>
        <p:spPr bwMode="auto">
          <a:xfrm>
            <a:off x="6375554" y="3417421"/>
            <a:ext cx="306389" cy="453106"/>
          </a:xfrm>
          <a:custGeom>
            <a:avLst/>
            <a:gdLst/>
            <a:ahLst/>
            <a:cxnLst>
              <a:cxn ang="0">
                <a:pos x="142" y="0"/>
              </a:cxn>
              <a:cxn ang="0">
                <a:pos x="0" y="559"/>
              </a:cxn>
              <a:cxn ang="0">
                <a:pos x="623" y="1477"/>
              </a:cxn>
              <a:cxn ang="0">
                <a:pos x="622" y="1467"/>
              </a:cxn>
              <a:cxn ang="0">
                <a:pos x="626" y="1456"/>
              </a:cxn>
              <a:cxn ang="0">
                <a:pos x="636" y="1414"/>
              </a:cxn>
              <a:cxn ang="0">
                <a:pos x="630" y="1402"/>
              </a:cxn>
              <a:cxn ang="0">
                <a:pos x="639" y="1310"/>
              </a:cxn>
              <a:cxn ang="0">
                <a:pos x="632" y="1275"/>
              </a:cxn>
              <a:cxn ang="0">
                <a:pos x="640" y="1267"/>
              </a:cxn>
              <a:cxn ang="0">
                <a:pos x="662" y="1263"/>
              </a:cxn>
              <a:cxn ang="0">
                <a:pos x="698" y="1269"/>
              </a:cxn>
              <a:cxn ang="0">
                <a:pos x="708" y="1283"/>
              </a:cxn>
              <a:cxn ang="0">
                <a:pos x="706" y="1291"/>
              </a:cxn>
              <a:cxn ang="0">
                <a:pos x="718" y="1299"/>
              </a:cxn>
              <a:cxn ang="0">
                <a:pos x="732" y="1299"/>
              </a:cxn>
              <a:cxn ang="0">
                <a:pos x="761" y="1218"/>
              </a:cxn>
              <a:cxn ang="0">
                <a:pos x="780" y="1123"/>
              </a:cxn>
              <a:cxn ang="0">
                <a:pos x="957" y="183"/>
              </a:cxn>
              <a:cxn ang="0">
                <a:pos x="546" y="97"/>
              </a:cxn>
              <a:cxn ang="0">
                <a:pos x="142" y="0"/>
              </a:cxn>
            </a:cxnLst>
            <a:rect l="0" t="0" r="r" b="b"/>
            <a:pathLst>
              <a:path w="957" h="1477">
                <a:moveTo>
                  <a:pt x="142" y="0"/>
                </a:moveTo>
                <a:lnTo>
                  <a:pt x="0" y="559"/>
                </a:lnTo>
                <a:lnTo>
                  <a:pt x="623" y="1477"/>
                </a:lnTo>
                <a:lnTo>
                  <a:pt x="622" y="1467"/>
                </a:lnTo>
                <a:lnTo>
                  <a:pt x="626" y="1456"/>
                </a:lnTo>
                <a:lnTo>
                  <a:pt x="636" y="1414"/>
                </a:lnTo>
                <a:lnTo>
                  <a:pt x="630" y="1402"/>
                </a:lnTo>
                <a:lnTo>
                  <a:pt x="639" y="1310"/>
                </a:lnTo>
                <a:lnTo>
                  <a:pt x="632" y="1275"/>
                </a:lnTo>
                <a:lnTo>
                  <a:pt x="640" y="1267"/>
                </a:lnTo>
                <a:lnTo>
                  <a:pt x="662" y="1263"/>
                </a:lnTo>
                <a:lnTo>
                  <a:pt x="698" y="1269"/>
                </a:lnTo>
                <a:lnTo>
                  <a:pt x="708" y="1283"/>
                </a:lnTo>
                <a:lnTo>
                  <a:pt x="706" y="1291"/>
                </a:lnTo>
                <a:lnTo>
                  <a:pt x="718" y="1299"/>
                </a:lnTo>
                <a:lnTo>
                  <a:pt x="732" y="1299"/>
                </a:lnTo>
                <a:lnTo>
                  <a:pt x="761" y="1218"/>
                </a:lnTo>
                <a:lnTo>
                  <a:pt x="780" y="1123"/>
                </a:lnTo>
                <a:lnTo>
                  <a:pt x="957" y="183"/>
                </a:lnTo>
                <a:lnTo>
                  <a:pt x="546" y="97"/>
                </a:lnTo>
                <a:lnTo>
                  <a:pt x="142" y="0"/>
                </a:lnTo>
                <a:close/>
              </a:path>
            </a:pathLst>
          </a:custGeom>
          <a:solidFill>
            <a:srgbClr val="0D469D"/>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3" name="5838379.625349.12550.37540.55">
            <a:extLst>
              <a:ext uri="{FF2B5EF4-FFF2-40B4-BE49-F238E27FC236}">
                <a16:creationId xmlns:a16="http://schemas.microsoft.com/office/drawing/2014/main" id="{8D9C5879-B688-6BCF-CA0E-E5168766197F}"/>
              </a:ext>
            </a:extLst>
          </p:cNvPr>
          <p:cNvSpPr>
            <a:spLocks/>
          </p:cNvSpPr>
          <p:nvPr>
            <p:custDataLst>
              <p:tags r:id="rId7"/>
            </p:custDataLst>
          </p:nvPr>
        </p:nvSpPr>
        <p:spPr bwMode="auto">
          <a:xfrm>
            <a:off x="6625095" y="3462642"/>
            <a:ext cx="271689" cy="323343"/>
          </a:xfrm>
          <a:custGeom>
            <a:avLst/>
            <a:gdLst/>
            <a:ahLst/>
            <a:cxnLst>
              <a:cxn ang="0">
                <a:pos x="744" y="1054"/>
              </a:cxn>
              <a:cxn ang="0">
                <a:pos x="849" y="301"/>
              </a:cxn>
              <a:cxn ang="0">
                <a:pos x="567" y="258"/>
              </a:cxn>
              <a:cxn ang="0">
                <a:pos x="598" y="76"/>
              </a:cxn>
              <a:cxn ang="0">
                <a:pos x="177" y="0"/>
              </a:cxn>
              <a:cxn ang="0">
                <a:pos x="0" y="940"/>
              </a:cxn>
              <a:cxn ang="0">
                <a:pos x="744" y="1054"/>
              </a:cxn>
            </a:cxnLst>
            <a:rect l="0" t="0" r="r" b="b"/>
            <a:pathLst>
              <a:path w="849" h="1054">
                <a:moveTo>
                  <a:pt x="744" y="1054"/>
                </a:moveTo>
                <a:lnTo>
                  <a:pt x="849" y="301"/>
                </a:lnTo>
                <a:lnTo>
                  <a:pt x="567" y="258"/>
                </a:lnTo>
                <a:lnTo>
                  <a:pt x="598" y="76"/>
                </a:lnTo>
                <a:lnTo>
                  <a:pt x="177" y="0"/>
                </a:lnTo>
                <a:lnTo>
                  <a:pt x="0" y="940"/>
                </a:lnTo>
                <a:lnTo>
                  <a:pt x="744" y="1054"/>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5" name="5839315355.87546.62573.6255">
            <a:extLst>
              <a:ext uri="{FF2B5EF4-FFF2-40B4-BE49-F238E27FC236}">
                <a16:creationId xmlns:a16="http://schemas.microsoft.com/office/drawing/2014/main" id="{0588BD85-4487-A05F-C616-FC7BB450DB70}"/>
              </a:ext>
            </a:extLst>
          </p:cNvPr>
          <p:cNvSpPr>
            <a:spLocks/>
          </p:cNvSpPr>
          <p:nvPr>
            <p:custDataLst>
              <p:tags r:id="rId8"/>
            </p:custDataLst>
          </p:nvPr>
        </p:nvSpPr>
        <p:spPr bwMode="auto">
          <a:xfrm>
            <a:off x="6670130" y="3048535"/>
            <a:ext cx="493176" cy="299234"/>
          </a:xfrm>
          <a:custGeom>
            <a:avLst/>
            <a:gdLst/>
            <a:ahLst/>
            <a:cxnLst>
              <a:cxn ang="0">
                <a:pos x="538" y="862"/>
              </a:cxn>
              <a:cxn ang="0">
                <a:pos x="522" y="958"/>
              </a:cxn>
              <a:cxn ang="0">
                <a:pos x="504" y="923"/>
              </a:cxn>
              <a:cxn ang="0">
                <a:pos x="472" y="917"/>
              </a:cxn>
              <a:cxn ang="0">
                <a:pos x="433" y="930"/>
              </a:cxn>
              <a:cxn ang="0">
                <a:pos x="407" y="924"/>
              </a:cxn>
              <a:cxn ang="0">
                <a:pos x="369" y="917"/>
              </a:cxn>
              <a:cxn ang="0">
                <a:pos x="343" y="928"/>
              </a:cxn>
              <a:cxn ang="0">
                <a:pos x="303" y="917"/>
              </a:cxn>
              <a:cxn ang="0">
                <a:pos x="285" y="938"/>
              </a:cxn>
              <a:cxn ang="0">
                <a:pos x="258" y="908"/>
              </a:cxn>
              <a:cxn ang="0">
                <a:pos x="265" y="873"/>
              </a:cxn>
              <a:cxn ang="0">
                <a:pos x="248" y="841"/>
              </a:cxn>
              <a:cxn ang="0">
                <a:pos x="215" y="818"/>
              </a:cxn>
              <a:cxn ang="0">
                <a:pos x="223" y="793"/>
              </a:cxn>
              <a:cxn ang="0">
                <a:pos x="203" y="744"/>
              </a:cxn>
              <a:cxn ang="0">
                <a:pos x="205" y="685"/>
              </a:cxn>
              <a:cxn ang="0">
                <a:pos x="193" y="673"/>
              </a:cxn>
              <a:cxn ang="0">
                <a:pos x="182" y="656"/>
              </a:cxn>
              <a:cxn ang="0">
                <a:pos x="136" y="695"/>
              </a:cxn>
              <a:cxn ang="0">
                <a:pos x="100" y="669"/>
              </a:cxn>
              <a:cxn ang="0">
                <a:pos x="107" y="641"/>
              </a:cxn>
              <a:cxn ang="0">
                <a:pos x="129" y="611"/>
              </a:cxn>
              <a:cxn ang="0">
                <a:pos x="127" y="591"/>
              </a:cxn>
              <a:cxn ang="0">
                <a:pos x="140" y="551"/>
              </a:cxn>
              <a:cxn ang="0">
                <a:pos x="167" y="480"/>
              </a:cxn>
              <a:cxn ang="0">
                <a:pos x="132" y="466"/>
              </a:cxn>
              <a:cxn ang="0">
                <a:pos x="109" y="447"/>
              </a:cxn>
              <a:cxn ang="0">
                <a:pos x="92" y="404"/>
              </a:cxn>
              <a:cxn ang="0">
                <a:pos x="35" y="320"/>
              </a:cxn>
              <a:cxn ang="0">
                <a:pos x="14" y="289"/>
              </a:cxn>
              <a:cxn ang="0">
                <a:pos x="29" y="259"/>
              </a:cxn>
              <a:cxn ang="0">
                <a:pos x="0" y="176"/>
              </a:cxn>
              <a:cxn ang="0">
                <a:pos x="168" y="22"/>
              </a:cxn>
              <a:cxn ang="0">
                <a:pos x="937" y="152"/>
              </a:cxn>
              <a:cxn ang="0">
                <a:pos x="1490" y="793"/>
              </a:cxn>
            </a:cxnLst>
            <a:rect l="0" t="0" r="r" b="b"/>
            <a:pathLst>
              <a:path w="1541" h="977">
                <a:moveTo>
                  <a:pt x="1477" y="977"/>
                </a:moveTo>
                <a:lnTo>
                  <a:pt x="538" y="862"/>
                </a:lnTo>
                <a:lnTo>
                  <a:pt x="522" y="955"/>
                </a:lnTo>
                <a:lnTo>
                  <a:pt x="522" y="958"/>
                </a:lnTo>
                <a:lnTo>
                  <a:pt x="511" y="946"/>
                </a:lnTo>
                <a:lnTo>
                  <a:pt x="504" y="923"/>
                </a:lnTo>
                <a:lnTo>
                  <a:pt x="488" y="901"/>
                </a:lnTo>
                <a:lnTo>
                  <a:pt x="472" y="917"/>
                </a:lnTo>
                <a:lnTo>
                  <a:pt x="472" y="930"/>
                </a:lnTo>
                <a:lnTo>
                  <a:pt x="433" y="930"/>
                </a:lnTo>
                <a:lnTo>
                  <a:pt x="426" y="932"/>
                </a:lnTo>
                <a:lnTo>
                  <a:pt x="407" y="924"/>
                </a:lnTo>
                <a:lnTo>
                  <a:pt x="375" y="923"/>
                </a:lnTo>
                <a:lnTo>
                  <a:pt x="369" y="917"/>
                </a:lnTo>
                <a:lnTo>
                  <a:pt x="362" y="919"/>
                </a:lnTo>
                <a:lnTo>
                  <a:pt x="343" y="928"/>
                </a:lnTo>
                <a:lnTo>
                  <a:pt x="334" y="928"/>
                </a:lnTo>
                <a:lnTo>
                  <a:pt x="303" y="917"/>
                </a:lnTo>
                <a:lnTo>
                  <a:pt x="293" y="923"/>
                </a:lnTo>
                <a:lnTo>
                  <a:pt x="285" y="938"/>
                </a:lnTo>
                <a:lnTo>
                  <a:pt x="270" y="928"/>
                </a:lnTo>
                <a:lnTo>
                  <a:pt x="258" y="908"/>
                </a:lnTo>
                <a:lnTo>
                  <a:pt x="258" y="900"/>
                </a:lnTo>
                <a:lnTo>
                  <a:pt x="265" y="873"/>
                </a:lnTo>
                <a:lnTo>
                  <a:pt x="260" y="864"/>
                </a:lnTo>
                <a:lnTo>
                  <a:pt x="248" y="841"/>
                </a:lnTo>
                <a:lnTo>
                  <a:pt x="231" y="841"/>
                </a:lnTo>
                <a:lnTo>
                  <a:pt x="215" y="818"/>
                </a:lnTo>
                <a:lnTo>
                  <a:pt x="223" y="806"/>
                </a:lnTo>
                <a:lnTo>
                  <a:pt x="223" y="793"/>
                </a:lnTo>
                <a:lnTo>
                  <a:pt x="209" y="771"/>
                </a:lnTo>
                <a:lnTo>
                  <a:pt x="203" y="744"/>
                </a:lnTo>
                <a:lnTo>
                  <a:pt x="203" y="709"/>
                </a:lnTo>
                <a:lnTo>
                  <a:pt x="205" y="685"/>
                </a:lnTo>
                <a:lnTo>
                  <a:pt x="195" y="677"/>
                </a:lnTo>
                <a:lnTo>
                  <a:pt x="193" y="673"/>
                </a:lnTo>
                <a:lnTo>
                  <a:pt x="186" y="661"/>
                </a:lnTo>
                <a:lnTo>
                  <a:pt x="182" y="656"/>
                </a:lnTo>
                <a:lnTo>
                  <a:pt x="174" y="661"/>
                </a:lnTo>
                <a:lnTo>
                  <a:pt x="136" y="695"/>
                </a:lnTo>
                <a:lnTo>
                  <a:pt x="127" y="695"/>
                </a:lnTo>
                <a:lnTo>
                  <a:pt x="100" y="669"/>
                </a:lnTo>
                <a:lnTo>
                  <a:pt x="109" y="653"/>
                </a:lnTo>
                <a:lnTo>
                  <a:pt x="107" y="641"/>
                </a:lnTo>
                <a:lnTo>
                  <a:pt x="107" y="626"/>
                </a:lnTo>
                <a:lnTo>
                  <a:pt x="129" y="611"/>
                </a:lnTo>
                <a:lnTo>
                  <a:pt x="132" y="594"/>
                </a:lnTo>
                <a:lnTo>
                  <a:pt x="127" y="591"/>
                </a:lnTo>
                <a:lnTo>
                  <a:pt x="129" y="564"/>
                </a:lnTo>
                <a:lnTo>
                  <a:pt x="140" y="551"/>
                </a:lnTo>
                <a:lnTo>
                  <a:pt x="137" y="541"/>
                </a:lnTo>
                <a:lnTo>
                  <a:pt x="167" y="480"/>
                </a:lnTo>
                <a:lnTo>
                  <a:pt x="158" y="470"/>
                </a:lnTo>
                <a:lnTo>
                  <a:pt x="132" y="466"/>
                </a:lnTo>
                <a:lnTo>
                  <a:pt x="129" y="449"/>
                </a:lnTo>
                <a:lnTo>
                  <a:pt x="109" y="447"/>
                </a:lnTo>
                <a:lnTo>
                  <a:pt x="98" y="426"/>
                </a:lnTo>
                <a:lnTo>
                  <a:pt x="92" y="404"/>
                </a:lnTo>
                <a:lnTo>
                  <a:pt x="69" y="355"/>
                </a:lnTo>
                <a:lnTo>
                  <a:pt x="35" y="320"/>
                </a:lnTo>
                <a:lnTo>
                  <a:pt x="25" y="298"/>
                </a:lnTo>
                <a:lnTo>
                  <a:pt x="14" y="289"/>
                </a:lnTo>
                <a:lnTo>
                  <a:pt x="23" y="281"/>
                </a:lnTo>
                <a:lnTo>
                  <a:pt x="29" y="259"/>
                </a:lnTo>
                <a:lnTo>
                  <a:pt x="23" y="231"/>
                </a:lnTo>
                <a:lnTo>
                  <a:pt x="0" y="176"/>
                </a:lnTo>
                <a:lnTo>
                  <a:pt x="31" y="0"/>
                </a:lnTo>
                <a:lnTo>
                  <a:pt x="168" y="22"/>
                </a:lnTo>
                <a:lnTo>
                  <a:pt x="549" y="90"/>
                </a:lnTo>
                <a:lnTo>
                  <a:pt x="937" y="152"/>
                </a:lnTo>
                <a:lnTo>
                  <a:pt x="1541" y="218"/>
                </a:lnTo>
                <a:lnTo>
                  <a:pt x="1490" y="793"/>
                </a:lnTo>
                <a:lnTo>
                  <a:pt x="1477" y="977"/>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6" name="5840356.125376.12541.37550.255">
            <a:extLst>
              <a:ext uri="{FF2B5EF4-FFF2-40B4-BE49-F238E27FC236}">
                <a16:creationId xmlns:a16="http://schemas.microsoft.com/office/drawing/2014/main" id="{4AEBDB59-3A87-AC71-5BDB-086B20DD9B17}"/>
              </a:ext>
            </a:extLst>
          </p:cNvPr>
          <p:cNvSpPr>
            <a:spLocks/>
          </p:cNvSpPr>
          <p:nvPr>
            <p:custDataLst>
              <p:tags r:id="rId9"/>
            </p:custDataLst>
          </p:nvPr>
        </p:nvSpPr>
        <p:spPr bwMode="auto">
          <a:xfrm>
            <a:off x="6805975" y="3312315"/>
            <a:ext cx="335919" cy="265198"/>
          </a:xfrm>
          <a:custGeom>
            <a:avLst/>
            <a:gdLst/>
            <a:ahLst/>
            <a:cxnLst>
              <a:cxn ang="0">
                <a:pos x="987" y="864"/>
              </a:cxn>
              <a:cxn ang="0">
                <a:pos x="1019" y="489"/>
              </a:cxn>
              <a:cxn ang="0">
                <a:pos x="1052" y="115"/>
              </a:cxn>
              <a:cxn ang="0">
                <a:pos x="113" y="0"/>
              </a:cxn>
              <a:cxn ang="0">
                <a:pos x="97" y="93"/>
              </a:cxn>
              <a:cxn ang="0">
                <a:pos x="32" y="567"/>
              </a:cxn>
              <a:cxn ang="0">
                <a:pos x="31" y="567"/>
              </a:cxn>
              <a:cxn ang="0">
                <a:pos x="0" y="749"/>
              </a:cxn>
              <a:cxn ang="0">
                <a:pos x="282" y="792"/>
              </a:cxn>
              <a:cxn ang="0">
                <a:pos x="987" y="864"/>
              </a:cxn>
            </a:cxnLst>
            <a:rect l="0" t="0" r="r" b="b"/>
            <a:pathLst>
              <a:path w="1052" h="864">
                <a:moveTo>
                  <a:pt x="987" y="864"/>
                </a:moveTo>
                <a:lnTo>
                  <a:pt x="1019" y="489"/>
                </a:lnTo>
                <a:lnTo>
                  <a:pt x="1052" y="115"/>
                </a:lnTo>
                <a:lnTo>
                  <a:pt x="113" y="0"/>
                </a:lnTo>
                <a:lnTo>
                  <a:pt x="97" y="93"/>
                </a:lnTo>
                <a:lnTo>
                  <a:pt x="32" y="567"/>
                </a:lnTo>
                <a:lnTo>
                  <a:pt x="31" y="567"/>
                </a:lnTo>
                <a:lnTo>
                  <a:pt x="0" y="749"/>
                </a:lnTo>
                <a:lnTo>
                  <a:pt x="282" y="792"/>
                </a:lnTo>
                <a:lnTo>
                  <a:pt x="987" y="864"/>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8" name="5854305.25303.62534.87548.255">
            <a:extLst>
              <a:ext uri="{FF2B5EF4-FFF2-40B4-BE49-F238E27FC236}">
                <a16:creationId xmlns:a16="http://schemas.microsoft.com/office/drawing/2014/main" id="{AEAA42AA-4371-671A-3C94-B4647C3632F2}"/>
              </a:ext>
            </a:extLst>
          </p:cNvPr>
          <p:cNvSpPr>
            <a:spLocks/>
          </p:cNvSpPr>
          <p:nvPr>
            <p:custDataLst>
              <p:tags r:id="rId10"/>
            </p:custDataLst>
          </p:nvPr>
        </p:nvSpPr>
        <p:spPr bwMode="auto">
          <a:xfrm>
            <a:off x="6321661" y="2986135"/>
            <a:ext cx="321893" cy="224071"/>
          </a:xfrm>
          <a:custGeom>
            <a:avLst/>
            <a:gdLst/>
            <a:ahLst/>
            <a:cxnLst>
              <a:cxn ang="0">
                <a:pos x="903" y="700"/>
              </a:cxn>
              <a:cxn ang="0">
                <a:pos x="899" y="731"/>
              </a:cxn>
              <a:cxn ang="0">
                <a:pos x="609" y="680"/>
              </a:cxn>
              <a:cxn ang="0">
                <a:pos x="583" y="673"/>
              </a:cxn>
              <a:cxn ang="0">
                <a:pos x="557" y="669"/>
              </a:cxn>
              <a:cxn ang="0">
                <a:pos x="528" y="672"/>
              </a:cxn>
              <a:cxn ang="0">
                <a:pos x="490" y="669"/>
              </a:cxn>
              <a:cxn ang="0">
                <a:pos x="458" y="680"/>
              </a:cxn>
              <a:cxn ang="0">
                <a:pos x="422" y="670"/>
              </a:cxn>
              <a:cxn ang="0">
                <a:pos x="337" y="670"/>
              </a:cxn>
              <a:cxn ang="0">
                <a:pos x="271" y="639"/>
              </a:cxn>
              <a:cxn ang="0">
                <a:pos x="216" y="639"/>
              </a:cxn>
              <a:cxn ang="0">
                <a:pos x="130" y="612"/>
              </a:cxn>
              <a:cxn ang="0">
                <a:pos x="128" y="555"/>
              </a:cxn>
              <a:cxn ang="0">
                <a:pos x="126" y="513"/>
              </a:cxn>
              <a:cxn ang="0">
                <a:pos x="83" y="492"/>
              </a:cxn>
              <a:cxn ang="0">
                <a:pos x="64" y="467"/>
              </a:cxn>
              <a:cxn ang="0">
                <a:pos x="35" y="458"/>
              </a:cxn>
              <a:cxn ang="0">
                <a:pos x="4" y="442"/>
              </a:cxn>
              <a:cxn ang="0">
                <a:pos x="0" y="435"/>
              </a:cxn>
              <a:cxn ang="0">
                <a:pos x="8" y="399"/>
              </a:cxn>
              <a:cxn ang="0">
                <a:pos x="8" y="380"/>
              </a:cxn>
              <a:cxn ang="0">
                <a:pos x="17" y="380"/>
              </a:cxn>
              <a:cxn ang="0">
                <a:pos x="17" y="406"/>
              </a:cxn>
              <a:cxn ang="0">
                <a:pos x="17" y="416"/>
              </a:cxn>
              <a:cxn ang="0">
                <a:pos x="34" y="392"/>
              </a:cxn>
              <a:cxn ang="0">
                <a:pos x="46" y="376"/>
              </a:cxn>
              <a:cxn ang="0">
                <a:pos x="27" y="361"/>
              </a:cxn>
              <a:cxn ang="0">
                <a:pos x="31" y="333"/>
              </a:cxn>
              <a:cxn ang="0">
                <a:pos x="46" y="332"/>
              </a:cxn>
              <a:cxn ang="0">
                <a:pos x="52" y="314"/>
              </a:cxn>
              <a:cxn ang="0">
                <a:pos x="47" y="302"/>
              </a:cxn>
              <a:cxn ang="0">
                <a:pos x="31" y="295"/>
              </a:cxn>
              <a:cxn ang="0">
                <a:pos x="34" y="255"/>
              </a:cxn>
              <a:cxn ang="0">
                <a:pos x="31" y="223"/>
              </a:cxn>
              <a:cxn ang="0">
                <a:pos x="36" y="165"/>
              </a:cxn>
              <a:cxn ang="0">
                <a:pos x="24" y="81"/>
              </a:cxn>
              <a:cxn ang="0">
                <a:pos x="34" y="31"/>
              </a:cxn>
              <a:cxn ang="0">
                <a:pos x="177" y="125"/>
              </a:cxn>
              <a:cxn ang="0">
                <a:pos x="236" y="150"/>
              </a:cxn>
              <a:cxn ang="0">
                <a:pos x="263" y="154"/>
              </a:cxn>
              <a:cxn ang="0">
                <a:pos x="273" y="213"/>
              </a:cxn>
              <a:cxn ang="0">
                <a:pos x="259" y="235"/>
              </a:cxn>
              <a:cxn ang="0">
                <a:pos x="251" y="271"/>
              </a:cxn>
              <a:cxn ang="0">
                <a:pos x="251" y="293"/>
              </a:cxn>
              <a:cxn ang="0">
                <a:pos x="249" y="302"/>
              </a:cxn>
              <a:cxn ang="0">
                <a:pos x="271" y="301"/>
              </a:cxn>
              <a:cxn ang="0">
                <a:pos x="294" y="251"/>
              </a:cxn>
              <a:cxn ang="0">
                <a:pos x="329" y="211"/>
              </a:cxn>
              <a:cxn ang="0">
                <a:pos x="321" y="158"/>
              </a:cxn>
              <a:cxn ang="0">
                <a:pos x="298" y="95"/>
              </a:cxn>
              <a:cxn ang="0">
                <a:pos x="314" y="95"/>
              </a:cxn>
              <a:cxn ang="0">
                <a:pos x="324" y="43"/>
              </a:cxn>
              <a:cxn ang="0">
                <a:pos x="309" y="28"/>
              </a:cxn>
              <a:cxn ang="0">
                <a:pos x="505" y="48"/>
              </a:cxn>
              <a:cxn ang="0">
                <a:pos x="1010" y="177"/>
              </a:cxn>
              <a:cxn ang="0">
                <a:pos x="897" y="659"/>
              </a:cxn>
              <a:cxn ang="0">
                <a:pos x="904" y="689"/>
              </a:cxn>
            </a:cxnLst>
            <a:rect l="0" t="0" r="r" b="b"/>
            <a:pathLst>
              <a:path w="1010" h="731">
                <a:moveTo>
                  <a:pt x="904" y="689"/>
                </a:moveTo>
                <a:lnTo>
                  <a:pt x="903" y="700"/>
                </a:lnTo>
                <a:lnTo>
                  <a:pt x="897" y="706"/>
                </a:lnTo>
                <a:lnTo>
                  <a:pt x="899" y="731"/>
                </a:lnTo>
                <a:lnTo>
                  <a:pt x="631" y="670"/>
                </a:lnTo>
                <a:lnTo>
                  <a:pt x="609" y="680"/>
                </a:lnTo>
                <a:lnTo>
                  <a:pt x="598" y="680"/>
                </a:lnTo>
                <a:lnTo>
                  <a:pt x="583" y="673"/>
                </a:lnTo>
                <a:lnTo>
                  <a:pt x="564" y="672"/>
                </a:lnTo>
                <a:lnTo>
                  <a:pt x="557" y="669"/>
                </a:lnTo>
                <a:lnTo>
                  <a:pt x="545" y="669"/>
                </a:lnTo>
                <a:lnTo>
                  <a:pt x="528" y="672"/>
                </a:lnTo>
                <a:lnTo>
                  <a:pt x="509" y="669"/>
                </a:lnTo>
                <a:lnTo>
                  <a:pt x="490" y="669"/>
                </a:lnTo>
                <a:lnTo>
                  <a:pt x="471" y="678"/>
                </a:lnTo>
                <a:lnTo>
                  <a:pt x="458" y="680"/>
                </a:lnTo>
                <a:lnTo>
                  <a:pt x="427" y="674"/>
                </a:lnTo>
                <a:lnTo>
                  <a:pt x="422" y="670"/>
                </a:lnTo>
                <a:lnTo>
                  <a:pt x="396" y="663"/>
                </a:lnTo>
                <a:lnTo>
                  <a:pt x="337" y="670"/>
                </a:lnTo>
                <a:lnTo>
                  <a:pt x="326" y="650"/>
                </a:lnTo>
                <a:lnTo>
                  <a:pt x="271" y="639"/>
                </a:lnTo>
                <a:lnTo>
                  <a:pt x="250" y="637"/>
                </a:lnTo>
                <a:lnTo>
                  <a:pt x="216" y="639"/>
                </a:lnTo>
                <a:lnTo>
                  <a:pt x="175" y="637"/>
                </a:lnTo>
                <a:lnTo>
                  <a:pt x="130" y="612"/>
                </a:lnTo>
                <a:lnTo>
                  <a:pt x="126" y="599"/>
                </a:lnTo>
                <a:lnTo>
                  <a:pt x="128" y="555"/>
                </a:lnTo>
                <a:lnTo>
                  <a:pt x="130" y="545"/>
                </a:lnTo>
                <a:lnTo>
                  <a:pt x="126" y="513"/>
                </a:lnTo>
                <a:lnTo>
                  <a:pt x="98" y="492"/>
                </a:lnTo>
                <a:lnTo>
                  <a:pt x="83" y="492"/>
                </a:lnTo>
                <a:lnTo>
                  <a:pt x="82" y="482"/>
                </a:lnTo>
                <a:lnTo>
                  <a:pt x="64" y="467"/>
                </a:lnTo>
                <a:lnTo>
                  <a:pt x="40" y="459"/>
                </a:lnTo>
                <a:lnTo>
                  <a:pt x="35" y="458"/>
                </a:lnTo>
                <a:lnTo>
                  <a:pt x="12" y="445"/>
                </a:lnTo>
                <a:lnTo>
                  <a:pt x="4" y="442"/>
                </a:lnTo>
                <a:lnTo>
                  <a:pt x="0" y="440"/>
                </a:lnTo>
                <a:lnTo>
                  <a:pt x="0" y="435"/>
                </a:lnTo>
                <a:lnTo>
                  <a:pt x="5" y="414"/>
                </a:lnTo>
                <a:lnTo>
                  <a:pt x="8" y="399"/>
                </a:lnTo>
                <a:lnTo>
                  <a:pt x="8" y="391"/>
                </a:lnTo>
                <a:lnTo>
                  <a:pt x="8" y="380"/>
                </a:lnTo>
                <a:lnTo>
                  <a:pt x="15" y="380"/>
                </a:lnTo>
                <a:lnTo>
                  <a:pt x="17" y="380"/>
                </a:lnTo>
                <a:lnTo>
                  <a:pt x="17" y="396"/>
                </a:lnTo>
                <a:lnTo>
                  <a:pt x="17" y="406"/>
                </a:lnTo>
                <a:lnTo>
                  <a:pt x="17" y="414"/>
                </a:lnTo>
                <a:lnTo>
                  <a:pt x="17" y="416"/>
                </a:lnTo>
                <a:lnTo>
                  <a:pt x="35" y="399"/>
                </a:lnTo>
                <a:lnTo>
                  <a:pt x="34" y="392"/>
                </a:lnTo>
                <a:lnTo>
                  <a:pt x="34" y="380"/>
                </a:lnTo>
                <a:lnTo>
                  <a:pt x="46" y="376"/>
                </a:lnTo>
                <a:lnTo>
                  <a:pt x="35" y="364"/>
                </a:lnTo>
                <a:lnTo>
                  <a:pt x="27" y="361"/>
                </a:lnTo>
                <a:lnTo>
                  <a:pt x="26" y="336"/>
                </a:lnTo>
                <a:lnTo>
                  <a:pt x="31" y="333"/>
                </a:lnTo>
                <a:lnTo>
                  <a:pt x="40" y="336"/>
                </a:lnTo>
                <a:lnTo>
                  <a:pt x="46" y="332"/>
                </a:lnTo>
                <a:lnTo>
                  <a:pt x="62" y="329"/>
                </a:lnTo>
                <a:lnTo>
                  <a:pt x="52" y="314"/>
                </a:lnTo>
                <a:lnTo>
                  <a:pt x="52" y="310"/>
                </a:lnTo>
                <a:lnTo>
                  <a:pt x="47" y="302"/>
                </a:lnTo>
                <a:lnTo>
                  <a:pt x="31" y="314"/>
                </a:lnTo>
                <a:lnTo>
                  <a:pt x="31" y="295"/>
                </a:lnTo>
                <a:lnTo>
                  <a:pt x="31" y="277"/>
                </a:lnTo>
                <a:lnTo>
                  <a:pt x="34" y="255"/>
                </a:lnTo>
                <a:lnTo>
                  <a:pt x="32" y="238"/>
                </a:lnTo>
                <a:lnTo>
                  <a:pt x="31" y="223"/>
                </a:lnTo>
                <a:lnTo>
                  <a:pt x="34" y="183"/>
                </a:lnTo>
                <a:lnTo>
                  <a:pt x="36" y="165"/>
                </a:lnTo>
                <a:lnTo>
                  <a:pt x="21" y="114"/>
                </a:lnTo>
                <a:lnTo>
                  <a:pt x="24" y="81"/>
                </a:lnTo>
                <a:lnTo>
                  <a:pt x="31" y="59"/>
                </a:lnTo>
                <a:lnTo>
                  <a:pt x="34" y="31"/>
                </a:lnTo>
                <a:lnTo>
                  <a:pt x="126" y="95"/>
                </a:lnTo>
                <a:lnTo>
                  <a:pt x="177" y="125"/>
                </a:lnTo>
                <a:lnTo>
                  <a:pt x="215" y="138"/>
                </a:lnTo>
                <a:lnTo>
                  <a:pt x="236" y="150"/>
                </a:lnTo>
                <a:lnTo>
                  <a:pt x="259" y="150"/>
                </a:lnTo>
                <a:lnTo>
                  <a:pt x="263" y="154"/>
                </a:lnTo>
                <a:lnTo>
                  <a:pt x="270" y="165"/>
                </a:lnTo>
                <a:lnTo>
                  <a:pt x="273" y="213"/>
                </a:lnTo>
                <a:lnTo>
                  <a:pt x="270" y="224"/>
                </a:lnTo>
                <a:lnTo>
                  <a:pt x="259" y="235"/>
                </a:lnTo>
                <a:lnTo>
                  <a:pt x="251" y="255"/>
                </a:lnTo>
                <a:lnTo>
                  <a:pt x="251" y="271"/>
                </a:lnTo>
                <a:lnTo>
                  <a:pt x="253" y="277"/>
                </a:lnTo>
                <a:lnTo>
                  <a:pt x="251" y="293"/>
                </a:lnTo>
                <a:lnTo>
                  <a:pt x="249" y="297"/>
                </a:lnTo>
                <a:lnTo>
                  <a:pt x="249" y="302"/>
                </a:lnTo>
                <a:lnTo>
                  <a:pt x="257" y="314"/>
                </a:lnTo>
                <a:lnTo>
                  <a:pt x="271" y="301"/>
                </a:lnTo>
                <a:lnTo>
                  <a:pt x="289" y="258"/>
                </a:lnTo>
                <a:lnTo>
                  <a:pt x="294" y="251"/>
                </a:lnTo>
                <a:lnTo>
                  <a:pt x="302" y="231"/>
                </a:lnTo>
                <a:lnTo>
                  <a:pt x="329" y="211"/>
                </a:lnTo>
                <a:lnTo>
                  <a:pt x="330" y="197"/>
                </a:lnTo>
                <a:lnTo>
                  <a:pt x="321" y="158"/>
                </a:lnTo>
                <a:lnTo>
                  <a:pt x="301" y="109"/>
                </a:lnTo>
                <a:lnTo>
                  <a:pt x="298" y="95"/>
                </a:lnTo>
                <a:lnTo>
                  <a:pt x="305" y="94"/>
                </a:lnTo>
                <a:lnTo>
                  <a:pt x="314" y="95"/>
                </a:lnTo>
                <a:lnTo>
                  <a:pt x="326" y="76"/>
                </a:lnTo>
                <a:lnTo>
                  <a:pt x="324" y="43"/>
                </a:lnTo>
                <a:lnTo>
                  <a:pt x="310" y="43"/>
                </a:lnTo>
                <a:lnTo>
                  <a:pt x="309" y="28"/>
                </a:lnTo>
                <a:lnTo>
                  <a:pt x="309" y="0"/>
                </a:lnTo>
                <a:lnTo>
                  <a:pt x="505" y="48"/>
                </a:lnTo>
                <a:lnTo>
                  <a:pt x="689" y="102"/>
                </a:lnTo>
                <a:lnTo>
                  <a:pt x="1010" y="177"/>
                </a:lnTo>
                <a:lnTo>
                  <a:pt x="903" y="647"/>
                </a:lnTo>
                <a:lnTo>
                  <a:pt x="897" y="659"/>
                </a:lnTo>
                <a:lnTo>
                  <a:pt x="897" y="673"/>
                </a:lnTo>
                <a:lnTo>
                  <a:pt x="904" y="68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 name="5883411620.759.1253.55">
            <a:extLst>
              <a:ext uri="{FF2B5EF4-FFF2-40B4-BE49-F238E27FC236}">
                <a16:creationId xmlns:a16="http://schemas.microsoft.com/office/drawing/2014/main" id="{4A4DF192-0E2F-B941-F7DC-85925E6856D1}"/>
              </a:ext>
            </a:extLst>
          </p:cNvPr>
          <p:cNvSpPr>
            <a:spLocks/>
          </p:cNvSpPr>
          <p:nvPr>
            <p:custDataLst>
              <p:tags r:id="rId11"/>
            </p:custDataLst>
          </p:nvPr>
        </p:nvSpPr>
        <p:spPr bwMode="auto">
          <a:xfrm>
            <a:off x="8442015" y="3664022"/>
            <a:ext cx="23624" cy="58145"/>
          </a:xfrm>
          <a:custGeom>
            <a:avLst/>
            <a:gdLst/>
            <a:ahLst/>
            <a:cxnLst>
              <a:cxn ang="0">
                <a:pos x="13" y="30"/>
              </a:cxn>
              <a:cxn ang="0">
                <a:pos x="17" y="33"/>
              </a:cxn>
              <a:cxn ang="0">
                <a:pos x="18" y="50"/>
              </a:cxn>
              <a:cxn ang="0">
                <a:pos x="17" y="60"/>
              </a:cxn>
              <a:cxn ang="0">
                <a:pos x="8" y="72"/>
              </a:cxn>
              <a:cxn ang="0">
                <a:pos x="2" y="84"/>
              </a:cxn>
              <a:cxn ang="0">
                <a:pos x="0" y="116"/>
              </a:cxn>
              <a:cxn ang="0">
                <a:pos x="2" y="141"/>
              </a:cxn>
              <a:cxn ang="0">
                <a:pos x="2" y="170"/>
              </a:cxn>
              <a:cxn ang="0">
                <a:pos x="9" y="191"/>
              </a:cxn>
              <a:cxn ang="0">
                <a:pos x="13" y="162"/>
              </a:cxn>
              <a:cxn ang="0">
                <a:pos x="20" y="132"/>
              </a:cxn>
              <a:cxn ang="0">
                <a:pos x="40" y="89"/>
              </a:cxn>
              <a:cxn ang="0">
                <a:pos x="49" y="76"/>
              </a:cxn>
              <a:cxn ang="0">
                <a:pos x="55" y="58"/>
              </a:cxn>
              <a:cxn ang="0">
                <a:pos x="53" y="33"/>
              </a:cxn>
              <a:cxn ang="0">
                <a:pos x="55" y="26"/>
              </a:cxn>
              <a:cxn ang="0">
                <a:pos x="69" y="7"/>
              </a:cxn>
              <a:cxn ang="0">
                <a:pos x="72" y="0"/>
              </a:cxn>
              <a:cxn ang="0">
                <a:pos x="29" y="18"/>
              </a:cxn>
              <a:cxn ang="0">
                <a:pos x="13" y="30"/>
              </a:cxn>
            </a:cxnLst>
            <a:rect l="0" t="0" r="r" b="b"/>
            <a:pathLst>
              <a:path w="72" h="191">
                <a:moveTo>
                  <a:pt x="13" y="30"/>
                </a:moveTo>
                <a:lnTo>
                  <a:pt x="17" y="33"/>
                </a:lnTo>
                <a:lnTo>
                  <a:pt x="18" y="50"/>
                </a:lnTo>
                <a:lnTo>
                  <a:pt x="17" y="60"/>
                </a:lnTo>
                <a:lnTo>
                  <a:pt x="8" y="72"/>
                </a:lnTo>
                <a:lnTo>
                  <a:pt x="2" y="84"/>
                </a:lnTo>
                <a:lnTo>
                  <a:pt x="0" y="116"/>
                </a:lnTo>
                <a:lnTo>
                  <a:pt x="2" y="141"/>
                </a:lnTo>
                <a:lnTo>
                  <a:pt x="2" y="170"/>
                </a:lnTo>
                <a:lnTo>
                  <a:pt x="9" y="191"/>
                </a:lnTo>
                <a:lnTo>
                  <a:pt x="13" y="162"/>
                </a:lnTo>
                <a:lnTo>
                  <a:pt x="20" y="132"/>
                </a:lnTo>
                <a:lnTo>
                  <a:pt x="40" y="89"/>
                </a:lnTo>
                <a:lnTo>
                  <a:pt x="49" y="76"/>
                </a:lnTo>
                <a:lnTo>
                  <a:pt x="55" y="58"/>
                </a:lnTo>
                <a:lnTo>
                  <a:pt x="53" y="33"/>
                </a:lnTo>
                <a:lnTo>
                  <a:pt x="55" y="26"/>
                </a:lnTo>
                <a:lnTo>
                  <a:pt x="69" y="7"/>
                </a:lnTo>
                <a:lnTo>
                  <a:pt x="72" y="0"/>
                </a:lnTo>
                <a:lnTo>
                  <a:pt x="29" y="18"/>
                </a:lnTo>
                <a:lnTo>
                  <a:pt x="13" y="3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0" name="5876395.25617.2512.57.8755">
            <a:extLst>
              <a:ext uri="{FF2B5EF4-FFF2-40B4-BE49-F238E27FC236}">
                <a16:creationId xmlns:a16="http://schemas.microsoft.com/office/drawing/2014/main" id="{BD0AC8BA-1E14-3751-3F66-17B3A097D27B}"/>
              </a:ext>
            </a:extLst>
          </p:cNvPr>
          <p:cNvSpPr>
            <a:spLocks/>
          </p:cNvSpPr>
          <p:nvPr>
            <p:custDataLst>
              <p:tags r:id="rId12"/>
            </p:custDataLst>
          </p:nvPr>
        </p:nvSpPr>
        <p:spPr bwMode="auto">
          <a:xfrm>
            <a:off x="8418389" y="3563331"/>
            <a:ext cx="53158" cy="80127"/>
          </a:xfrm>
          <a:custGeom>
            <a:avLst/>
            <a:gdLst/>
            <a:ahLst/>
            <a:cxnLst>
              <a:cxn ang="0">
                <a:pos x="165" y="239"/>
              </a:cxn>
              <a:cxn ang="0">
                <a:pos x="159" y="224"/>
              </a:cxn>
              <a:cxn ang="0">
                <a:pos x="146" y="199"/>
              </a:cxn>
              <a:cxn ang="0">
                <a:pos x="134" y="177"/>
              </a:cxn>
              <a:cxn ang="0">
                <a:pos x="107" y="159"/>
              </a:cxn>
              <a:cxn ang="0">
                <a:pos x="95" y="152"/>
              </a:cxn>
              <a:cxn ang="0">
                <a:pos x="90" y="140"/>
              </a:cxn>
              <a:cxn ang="0">
                <a:pos x="73" y="101"/>
              </a:cxn>
              <a:cxn ang="0">
                <a:pos x="60" y="87"/>
              </a:cxn>
              <a:cxn ang="0">
                <a:pos x="47" y="67"/>
              </a:cxn>
              <a:cxn ang="0">
                <a:pos x="36" y="52"/>
              </a:cxn>
              <a:cxn ang="0">
                <a:pos x="35" y="42"/>
              </a:cxn>
              <a:cxn ang="0">
                <a:pos x="36" y="42"/>
              </a:cxn>
              <a:cxn ang="0">
                <a:pos x="36" y="35"/>
              </a:cxn>
              <a:cxn ang="0">
                <a:pos x="50" y="1"/>
              </a:cxn>
              <a:cxn ang="0">
                <a:pos x="35" y="0"/>
              </a:cxn>
              <a:cxn ang="0">
                <a:pos x="24" y="1"/>
              </a:cxn>
              <a:cxn ang="0">
                <a:pos x="8" y="13"/>
              </a:cxn>
              <a:cxn ang="0">
                <a:pos x="7" y="20"/>
              </a:cxn>
              <a:cxn ang="0">
                <a:pos x="1" y="24"/>
              </a:cxn>
              <a:cxn ang="0">
                <a:pos x="0" y="26"/>
              </a:cxn>
              <a:cxn ang="0">
                <a:pos x="67" y="263"/>
              </a:cxn>
              <a:cxn ang="0">
                <a:pos x="165" y="239"/>
              </a:cxn>
            </a:cxnLst>
            <a:rect l="0" t="0" r="r" b="b"/>
            <a:pathLst>
              <a:path w="165" h="263">
                <a:moveTo>
                  <a:pt x="165" y="239"/>
                </a:moveTo>
                <a:lnTo>
                  <a:pt x="159" y="224"/>
                </a:lnTo>
                <a:lnTo>
                  <a:pt x="146" y="199"/>
                </a:lnTo>
                <a:lnTo>
                  <a:pt x="134" y="177"/>
                </a:lnTo>
                <a:lnTo>
                  <a:pt x="107" y="159"/>
                </a:lnTo>
                <a:lnTo>
                  <a:pt x="95" y="152"/>
                </a:lnTo>
                <a:lnTo>
                  <a:pt x="90" y="140"/>
                </a:lnTo>
                <a:lnTo>
                  <a:pt x="73" y="101"/>
                </a:lnTo>
                <a:lnTo>
                  <a:pt x="60" y="87"/>
                </a:lnTo>
                <a:lnTo>
                  <a:pt x="47" y="67"/>
                </a:lnTo>
                <a:lnTo>
                  <a:pt x="36" y="52"/>
                </a:lnTo>
                <a:lnTo>
                  <a:pt x="35" y="42"/>
                </a:lnTo>
                <a:lnTo>
                  <a:pt x="36" y="42"/>
                </a:lnTo>
                <a:lnTo>
                  <a:pt x="36" y="35"/>
                </a:lnTo>
                <a:lnTo>
                  <a:pt x="50" y="1"/>
                </a:lnTo>
                <a:lnTo>
                  <a:pt x="35" y="0"/>
                </a:lnTo>
                <a:lnTo>
                  <a:pt x="24" y="1"/>
                </a:lnTo>
                <a:lnTo>
                  <a:pt x="8" y="13"/>
                </a:lnTo>
                <a:lnTo>
                  <a:pt x="7" y="20"/>
                </a:lnTo>
                <a:lnTo>
                  <a:pt x="1" y="24"/>
                </a:lnTo>
                <a:lnTo>
                  <a:pt x="0" y="26"/>
                </a:lnTo>
                <a:lnTo>
                  <a:pt x="67" y="263"/>
                </a:lnTo>
                <a:lnTo>
                  <a:pt x="165" y="23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1" name="5880369.375639.12576.3755">
            <a:extLst>
              <a:ext uri="{FF2B5EF4-FFF2-40B4-BE49-F238E27FC236}">
                <a16:creationId xmlns:a16="http://schemas.microsoft.com/office/drawing/2014/main" id="{67F5C2E8-4713-F317-6103-8B26C06978BF}"/>
              </a:ext>
            </a:extLst>
          </p:cNvPr>
          <p:cNvSpPr>
            <a:spLocks/>
          </p:cNvSpPr>
          <p:nvPr>
            <p:custDataLst>
              <p:tags r:id="rId13"/>
            </p:custDataLst>
          </p:nvPr>
        </p:nvSpPr>
        <p:spPr bwMode="auto">
          <a:xfrm>
            <a:off x="8564570" y="3397406"/>
            <a:ext cx="43558" cy="44672"/>
          </a:xfrm>
          <a:custGeom>
            <a:avLst/>
            <a:gdLst/>
            <a:ahLst/>
            <a:cxnLst>
              <a:cxn ang="0">
                <a:pos x="0" y="13"/>
              </a:cxn>
              <a:cxn ang="0">
                <a:pos x="30" y="121"/>
              </a:cxn>
              <a:cxn ang="0">
                <a:pos x="26" y="129"/>
              </a:cxn>
              <a:cxn ang="0">
                <a:pos x="24" y="134"/>
              </a:cxn>
              <a:cxn ang="0">
                <a:pos x="24" y="139"/>
              </a:cxn>
              <a:cxn ang="0">
                <a:pos x="26" y="142"/>
              </a:cxn>
              <a:cxn ang="0">
                <a:pos x="31" y="146"/>
              </a:cxn>
              <a:cxn ang="0">
                <a:pos x="56" y="127"/>
              </a:cxn>
              <a:cxn ang="0">
                <a:pos x="75" y="114"/>
              </a:cxn>
              <a:cxn ang="0">
                <a:pos x="75" y="100"/>
              </a:cxn>
              <a:cxn ang="0">
                <a:pos x="73" y="94"/>
              </a:cxn>
              <a:cxn ang="0">
                <a:pos x="73" y="74"/>
              </a:cxn>
              <a:cxn ang="0">
                <a:pos x="83" y="63"/>
              </a:cxn>
              <a:cxn ang="0">
                <a:pos x="89" y="70"/>
              </a:cxn>
              <a:cxn ang="0">
                <a:pos x="89" y="80"/>
              </a:cxn>
              <a:cxn ang="0">
                <a:pos x="89" y="100"/>
              </a:cxn>
              <a:cxn ang="0">
                <a:pos x="93" y="109"/>
              </a:cxn>
              <a:cxn ang="0">
                <a:pos x="102" y="106"/>
              </a:cxn>
              <a:cxn ang="0">
                <a:pos x="102" y="94"/>
              </a:cxn>
              <a:cxn ang="0">
                <a:pos x="108" y="94"/>
              </a:cxn>
              <a:cxn ang="0">
                <a:pos x="114" y="82"/>
              </a:cxn>
              <a:cxn ang="0">
                <a:pos x="129" y="80"/>
              </a:cxn>
              <a:cxn ang="0">
                <a:pos x="133" y="80"/>
              </a:cxn>
              <a:cxn ang="0">
                <a:pos x="120" y="71"/>
              </a:cxn>
              <a:cxn ang="0">
                <a:pos x="120" y="63"/>
              </a:cxn>
              <a:cxn ang="0">
                <a:pos x="112" y="63"/>
              </a:cxn>
              <a:cxn ang="0">
                <a:pos x="109" y="56"/>
              </a:cxn>
              <a:cxn ang="0">
                <a:pos x="99" y="51"/>
              </a:cxn>
              <a:cxn ang="0">
                <a:pos x="99" y="44"/>
              </a:cxn>
              <a:cxn ang="0">
                <a:pos x="75" y="41"/>
              </a:cxn>
              <a:cxn ang="0">
                <a:pos x="66" y="24"/>
              </a:cxn>
              <a:cxn ang="0">
                <a:pos x="54" y="17"/>
              </a:cxn>
              <a:cxn ang="0">
                <a:pos x="48" y="0"/>
              </a:cxn>
              <a:cxn ang="0">
                <a:pos x="0" y="13"/>
              </a:cxn>
            </a:cxnLst>
            <a:rect l="0" t="0" r="r" b="b"/>
            <a:pathLst>
              <a:path w="133" h="146">
                <a:moveTo>
                  <a:pt x="0" y="13"/>
                </a:moveTo>
                <a:lnTo>
                  <a:pt x="30" y="121"/>
                </a:lnTo>
                <a:lnTo>
                  <a:pt x="26" y="129"/>
                </a:lnTo>
                <a:lnTo>
                  <a:pt x="24" y="134"/>
                </a:lnTo>
                <a:lnTo>
                  <a:pt x="24" y="139"/>
                </a:lnTo>
                <a:lnTo>
                  <a:pt x="26" y="142"/>
                </a:lnTo>
                <a:lnTo>
                  <a:pt x="31" y="146"/>
                </a:lnTo>
                <a:lnTo>
                  <a:pt x="56" y="127"/>
                </a:lnTo>
                <a:lnTo>
                  <a:pt x="75" y="114"/>
                </a:lnTo>
                <a:lnTo>
                  <a:pt x="75" y="100"/>
                </a:lnTo>
                <a:lnTo>
                  <a:pt x="73" y="94"/>
                </a:lnTo>
                <a:lnTo>
                  <a:pt x="73" y="74"/>
                </a:lnTo>
                <a:lnTo>
                  <a:pt x="83" y="63"/>
                </a:lnTo>
                <a:lnTo>
                  <a:pt x="89" y="70"/>
                </a:lnTo>
                <a:lnTo>
                  <a:pt x="89" y="80"/>
                </a:lnTo>
                <a:lnTo>
                  <a:pt x="89" y="100"/>
                </a:lnTo>
                <a:lnTo>
                  <a:pt x="93" y="109"/>
                </a:lnTo>
                <a:lnTo>
                  <a:pt x="102" y="106"/>
                </a:lnTo>
                <a:lnTo>
                  <a:pt x="102" y="94"/>
                </a:lnTo>
                <a:lnTo>
                  <a:pt x="108" y="94"/>
                </a:lnTo>
                <a:lnTo>
                  <a:pt x="114" y="82"/>
                </a:lnTo>
                <a:lnTo>
                  <a:pt x="129" y="80"/>
                </a:lnTo>
                <a:lnTo>
                  <a:pt x="133" y="80"/>
                </a:lnTo>
                <a:lnTo>
                  <a:pt x="120" y="71"/>
                </a:lnTo>
                <a:lnTo>
                  <a:pt x="120" y="63"/>
                </a:lnTo>
                <a:lnTo>
                  <a:pt x="112" y="63"/>
                </a:lnTo>
                <a:lnTo>
                  <a:pt x="109" y="56"/>
                </a:lnTo>
                <a:lnTo>
                  <a:pt x="99" y="51"/>
                </a:lnTo>
                <a:lnTo>
                  <a:pt x="99" y="44"/>
                </a:lnTo>
                <a:lnTo>
                  <a:pt x="75" y="41"/>
                </a:lnTo>
                <a:lnTo>
                  <a:pt x="66" y="24"/>
                </a:lnTo>
                <a:lnTo>
                  <a:pt x="54" y="17"/>
                </a:lnTo>
                <a:lnTo>
                  <a:pt x="48" y="0"/>
                </a:lnTo>
                <a:lnTo>
                  <a:pt x="0" y="1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2" name="5879370628.12512.12512.55">
            <a:extLst>
              <a:ext uri="{FF2B5EF4-FFF2-40B4-BE49-F238E27FC236}">
                <a16:creationId xmlns:a16="http://schemas.microsoft.com/office/drawing/2014/main" id="{95A7EE2F-A764-0CBC-3D9E-D88EE4EE7A8E}"/>
              </a:ext>
            </a:extLst>
          </p:cNvPr>
          <p:cNvSpPr>
            <a:spLocks/>
          </p:cNvSpPr>
          <p:nvPr>
            <p:custDataLst>
              <p:tags r:id="rId14"/>
            </p:custDataLst>
          </p:nvPr>
        </p:nvSpPr>
        <p:spPr bwMode="auto">
          <a:xfrm>
            <a:off x="8491480" y="3400951"/>
            <a:ext cx="83427" cy="78001"/>
          </a:xfrm>
          <a:custGeom>
            <a:avLst/>
            <a:gdLst/>
            <a:ahLst/>
            <a:cxnLst>
              <a:cxn ang="0">
                <a:pos x="0" y="55"/>
              </a:cxn>
              <a:cxn ang="0">
                <a:pos x="85" y="31"/>
              </a:cxn>
              <a:cxn ang="0">
                <a:pos x="96" y="40"/>
              </a:cxn>
              <a:cxn ang="0">
                <a:pos x="100" y="39"/>
              </a:cxn>
              <a:cxn ang="0">
                <a:pos x="101" y="31"/>
              </a:cxn>
              <a:cxn ang="0">
                <a:pos x="230" y="0"/>
              </a:cxn>
              <a:cxn ang="0">
                <a:pos x="260" y="108"/>
              </a:cxn>
              <a:cxn ang="0">
                <a:pos x="256" y="116"/>
              </a:cxn>
              <a:cxn ang="0">
                <a:pos x="254" y="121"/>
              </a:cxn>
              <a:cxn ang="0">
                <a:pos x="254" y="126"/>
              </a:cxn>
              <a:cxn ang="0">
                <a:pos x="256" y="129"/>
              </a:cxn>
              <a:cxn ang="0">
                <a:pos x="238" y="134"/>
              </a:cxn>
              <a:cxn ang="0">
                <a:pos x="196" y="149"/>
              </a:cxn>
              <a:cxn ang="0">
                <a:pos x="184" y="149"/>
              </a:cxn>
              <a:cxn ang="0">
                <a:pos x="179" y="152"/>
              </a:cxn>
              <a:cxn ang="0">
                <a:pos x="179" y="164"/>
              </a:cxn>
              <a:cxn ang="0">
                <a:pos x="172" y="165"/>
              </a:cxn>
              <a:cxn ang="0">
                <a:pos x="149" y="169"/>
              </a:cxn>
              <a:cxn ang="0">
                <a:pos x="113" y="186"/>
              </a:cxn>
              <a:cxn ang="0">
                <a:pos x="111" y="177"/>
              </a:cxn>
              <a:cxn ang="0">
                <a:pos x="88" y="202"/>
              </a:cxn>
              <a:cxn ang="0">
                <a:pos x="37" y="243"/>
              </a:cxn>
              <a:cxn ang="0">
                <a:pos x="19" y="255"/>
              </a:cxn>
              <a:cxn ang="0">
                <a:pos x="6" y="239"/>
              </a:cxn>
              <a:cxn ang="0">
                <a:pos x="27" y="216"/>
              </a:cxn>
              <a:cxn ang="0">
                <a:pos x="27" y="203"/>
              </a:cxn>
              <a:cxn ang="0">
                <a:pos x="15" y="195"/>
              </a:cxn>
              <a:cxn ang="0">
                <a:pos x="0" y="55"/>
              </a:cxn>
            </a:cxnLst>
            <a:rect l="0" t="0" r="r" b="b"/>
            <a:pathLst>
              <a:path w="260" h="255">
                <a:moveTo>
                  <a:pt x="0" y="55"/>
                </a:moveTo>
                <a:lnTo>
                  <a:pt x="85" y="31"/>
                </a:lnTo>
                <a:lnTo>
                  <a:pt x="96" y="40"/>
                </a:lnTo>
                <a:lnTo>
                  <a:pt x="100" y="39"/>
                </a:lnTo>
                <a:lnTo>
                  <a:pt x="101" y="31"/>
                </a:lnTo>
                <a:lnTo>
                  <a:pt x="230" y="0"/>
                </a:lnTo>
                <a:lnTo>
                  <a:pt x="260" y="108"/>
                </a:lnTo>
                <a:lnTo>
                  <a:pt x="256" y="116"/>
                </a:lnTo>
                <a:lnTo>
                  <a:pt x="254" y="121"/>
                </a:lnTo>
                <a:lnTo>
                  <a:pt x="254" y="126"/>
                </a:lnTo>
                <a:lnTo>
                  <a:pt x="256" y="129"/>
                </a:lnTo>
                <a:lnTo>
                  <a:pt x="238" y="134"/>
                </a:lnTo>
                <a:lnTo>
                  <a:pt x="196" y="149"/>
                </a:lnTo>
                <a:lnTo>
                  <a:pt x="184" y="149"/>
                </a:lnTo>
                <a:lnTo>
                  <a:pt x="179" y="152"/>
                </a:lnTo>
                <a:lnTo>
                  <a:pt x="179" y="164"/>
                </a:lnTo>
                <a:lnTo>
                  <a:pt x="172" y="165"/>
                </a:lnTo>
                <a:lnTo>
                  <a:pt x="149" y="169"/>
                </a:lnTo>
                <a:lnTo>
                  <a:pt x="113" y="186"/>
                </a:lnTo>
                <a:lnTo>
                  <a:pt x="111" y="177"/>
                </a:lnTo>
                <a:lnTo>
                  <a:pt x="88" y="202"/>
                </a:lnTo>
                <a:lnTo>
                  <a:pt x="37" y="243"/>
                </a:lnTo>
                <a:lnTo>
                  <a:pt x="19" y="255"/>
                </a:lnTo>
                <a:lnTo>
                  <a:pt x="6" y="239"/>
                </a:lnTo>
                <a:lnTo>
                  <a:pt x="27" y="216"/>
                </a:lnTo>
                <a:lnTo>
                  <a:pt x="27" y="203"/>
                </a:lnTo>
                <a:lnTo>
                  <a:pt x="15" y="195"/>
                </a:lnTo>
                <a:lnTo>
                  <a:pt x="0" y="55"/>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3" name="5873394.625572.8753232.1255">
            <a:extLst>
              <a:ext uri="{FF2B5EF4-FFF2-40B4-BE49-F238E27FC236}">
                <a16:creationId xmlns:a16="http://schemas.microsoft.com/office/drawing/2014/main" id="{9A855058-D15F-914E-F0B9-2C28FDCDDB76}"/>
              </a:ext>
            </a:extLst>
          </p:cNvPr>
          <p:cNvSpPr>
            <a:spLocks/>
          </p:cNvSpPr>
          <p:nvPr>
            <p:custDataLst>
              <p:tags r:id="rId15"/>
            </p:custDataLst>
          </p:nvPr>
        </p:nvSpPr>
        <p:spPr bwMode="auto">
          <a:xfrm>
            <a:off x="8121598" y="3559076"/>
            <a:ext cx="214840" cy="205635"/>
          </a:xfrm>
          <a:custGeom>
            <a:avLst/>
            <a:gdLst/>
            <a:ahLst/>
            <a:cxnLst>
              <a:cxn ang="0">
                <a:pos x="221" y="0"/>
              </a:cxn>
              <a:cxn ang="0">
                <a:pos x="219" y="28"/>
              </a:cxn>
              <a:cxn ang="0">
                <a:pos x="227" y="59"/>
              </a:cxn>
              <a:cxn ang="0">
                <a:pos x="214" y="143"/>
              </a:cxn>
              <a:cxn ang="0">
                <a:pos x="217" y="170"/>
              </a:cxn>
              <a:cxn ang="0">
                <a:pos x="201" y="209"/>
              </a:cxn>
              <a:cxn ang="0">
                <a:pos x="164" y="244"/>
              </a:cxn>
              <a:cxn ang="0">
                <a:pos x="143" y="252"/>
              </a:cxn>
              <a:cxn ang="0">
                <a:pos x="125" y="264"/>
              </a:cxn>
              <a:cxn ang="0">
                <a:pos x="108" y="287"/>
              </a:cxn>
              <a:cxn ang="0">
                <a:pos x="98" y="342"/>
              </a:cxn>
              <a:cxn ang="0">
                <a:pos x="68" y="341"/>
              </a:cxn>
              <a:cxn ang="0">
                <a:pos x="41" y="384"/>
              </a:cxn>
              <a:cxn ang="0">
                <a:pos x="41" y="427"/>
              </a:cxn>
              <a:cxn ang="0">
                <a:pos x="19" y="460"/>
              </a:cxn>
              <a:cxn ang="0">
                <a:pos x="4" y="484"/>
              </a:cxn>
              <a:cxn ang="0">
                <a:pos x="2" y="513"/>
              </a:cxn>
              <a:cxn ang="0">
                <a:pos x="33" y="566"/>
              </a:cxn>
              <a:cxn ang="0">
                <a:pos x="61" y="599"/>
              </a:cxn>
              <a:cxn ang="0">
                <a:pos x="82" y="600"/>
              </a:cxn>
              <a:cxn ang="0">
                <a:pos x="90" y="609"/>
              </a:cxn>
              <a:cxn ang="0">
                <a:pos x="109" y="619"/>
              </a:cxn>
              <a:cxn ang="0">
                <a:pos x="109" y="638"/>
              </a:cxn>
              <a:cxn ang="0">
                <a:pos x="166" y="670"/>
              </a:cxn>
              <a:cxn ang="0">
                <a:pos x="201" y="658"/>
              </a:cxn>
              <a:cxn ang="0">
                <a:pos x="215" y="640"/>
              </a:cxn>
              <a:cxn ang="0">
                <a:pos x="233" y="655"/>
              </a:cxn>
              <a:cxn ang="0">
                <a:pos x="281" y="639"/>
              </a:cxn>
              <a:cxn ang="0">
                <a:pos x="292" y="615"/>
              </a:cxn>
              <a:cxn ang="0">
                <a:pos x="334" y="595"/>
              </a:cxn>
              <a:cxn ang="0">
                <a:pos x="367" y="572"/>
              </a:cxn>
              <a:cxn ang="0">
                <a:pos x="364" y="534"/>
              </a:cxn>
              <a:cxn ang="0">
                <a:pos x="422" y="362"/>
              </a:cxn>
              <a:cxn ang="0">
                <a:pos x="445" y="370"/>
              </a:cxn>
              <a:cxn ang="0">
                <a:pos x="456" y="389"/>
              </a:cxn>
              <a:cxn ang="0">
                <a:pos x="488" y="365"/>
              </a:cxn>
              <a:cxn ang="0">
                <a:pos x="507" y="296"/>
              </a:cxn>
              <a:cxn ang="0">
                <a:pos x="539" y="280"/>
              </a:cxn>
              <a:cxn ang="0">
                <a:pos x="561" y="259"/>
              </a:cxn>
              <a:cxn ang="0">
                <a:pos x="579" y="228"/>
              </a:cxn>
              <a:cxn ang="0">
                <a:pos x="571" y="217"/>
              </a:cxn>
              <a:cxn ang="0">
                <a:pos x="579" y="170"/>
              </a:cxn>
              <a:cxn ang="0">
                <a:pos x="652" y="212"/>
              </a:cxn>
              <a:cxn ang="0">
                <a:pos x="668" y="212"/>
              </a:cxn>
              <a:cxn ang="0">
                <a:pos x="660" y="139"/>
              </a:cxn>
              <a:cxn ang="0">
                <a:pos x="645" y="122"/>
              </a:cxn>
              <a:cxn ang="0">
                <a:pos x="621" y="126"/>
              </a:cxn>
              <a:cxn ang="0">
                <a:pos x="563" y="138"/>
              </a:cxn>
              <a:cxn ang="0">
                <a:pos x="539" y="155"/>
              </a:cxn>
              <a:cxn ang="0">
                <a:pos x="511" y="142"/>
              </a:cxn>
              <a:cxn ang="0">
                <a:pos x="493" y="167"/>
              </a:cxn>
              <a:cxn ang="0">
                <a:pos x="468" y="186"/>
              </a:cxn>
              <a:cxn ang="0">
                <a:pos x="434" y="227"/>
              </a:cxn>
              <a:cxn ang="0">
                <a:pos x="403" y="141"/>
              </a:cxn>
              <a:cxn ang="0">
                <a:pos x="227" y="0"/>
              </a:cxn>
            </a:cxnLst>
            <a:rect l="0" t="0" r="r" b="b"/>
            <a:pathLst>
              <a:path w="675" h="670">
                <a:moveTo>
                  <a:pt x="227" y="0"/>
                </a:moveTo>
                <a:lnTo>
                  <a:pt x="221" y="0"/>
                </a:lnTo>
                <a:lnTo>
                  <a:pt x="215" y="12"/>
                </a:lnTo>
                <a:lnTo>
                  <a:pt x="219" y="28"/>
                </a:lnTo>
                <a:lnTo>
                  <a:pt x="201" y="45"/>
                </a:lnTo>
                <a:lnTo>
                  <a:pt x="227" y="59"/>
                </a:lnTo>
                <a:lnTo>
                  <a:pt x="218" y="129"/>
                </a:lnTo>
                <a:lnTo>
                  <a:pt x="214" y="143"/>
                </a:lnTo>
                <a:lnTo>
                  <a:pt x="214" y="162"/>
                </a:lnTo>
                <a:lnTo>
                  <a:pt x="217" y="170"/>
                </a:lnTo>
                <a:lnTo>
                  <a:pt x="218" y="190"/>
                </a:lnTo>
                <a:lnTo>
                  <a:pt x="201" y="209"/>
                </a:lnTo>
                <a:lnTo>
                  <a:pt x="193" y="212"/>
                </a:lnTo>
                <a:lnTo>
                  <a:pt x="164" y="244"/>
                </a:lnTo>
                <a:lnTo>
                  <a:pt x="164" y="248"/>
                </a:lnTo>
                <a:lnTo>
                  <a:pt x="143" y="252"/>
                </a:lnTo>
                <a:lnTo>
                  <a:pt x="133" y="249"/>
                </a:lnTo>
                <a:lnTo>
                  <a:pt x="125" y="264"/>
                </a:lnTo>
                <a:lnTo>
                  <a:pt x="125" y="274"/>
                </a:lnTo>
                <a:lnTo>
                  <a:pt x="108" y="287"/>
                </a:lnTo>
                <a:lnTo>
                  <a:pt x="93" y="321"/>
                </a:lnTo>
                <a:lnTo>
                  <a:pt x="98" y="342"/>
                </a:lnTo>
                <a:lnTo>
                  <a:pt x="82" y="362"/>
                </a:lnTo>
                <a:lnTo>
                  <a:pt x="68" y="341"/>
                </a:lnTo>
                <a:lnTo>
                  <a:pt x="58" y="341"/>
                </a:lnTo>
                <a:lnTo>
                  <a:pt x="41" y="384"/>
                </a:lnTo>
                <a:lnTo>
                  <a:pt x="47" y="405"/>
                </a:lnTo>
                <a:lnTo>
                  <a:pt x="41" y="427"/>
                </a:lnTo>
                <a:lnTo>
                  <a:pt x="29" y="432"/>
                </a:lnTo>
                <a:lnTo>
                  <a:pt x="19" y="460"/>
                </a:lnTo>
                <a:lnTo>
                  <a:pt x="0" y="460"/>
                </a:lnTo>
                <a:lnTo>
                  <a:pt x="4" y="484"/>
                </a:lnTo>
                <a:lnTo>
                  <a:pt x="4" y="505"/>
                </a:lnTo>
                <a:lnTo>
                  <a:pt x="2" y="513"/>
                </a:lnTo>
                <a:lnTo>
                  <a:pt x="6" y="526"/>
                </a:lnTo>
                <a:lnTo>
                  <a:pt x="33" y="566"/>
                </a:lnTo>
                <a:lnTo>
                  <a:pt x="53" y="595"/>
                </a:lnTo>
                <a:lnTo>
                  <a:pt x="61" y="599"/>
                </a:lnTo>
                <a:lnTo>
                  <a:pt x="66" y="597"/>
                </a:lnTo>
                <a:lnTo>
                  <a:pt x="82" y="600"/>
                </a:lnTo>
                <a:lnTo>
                  <a:pt x="88" y="609"/>
                </a:lnTo>
                <a:lnTo>
                  <a:pt x="90" y="609"/>
                </a:lnTo>
                <a:lnTo>
                  <a:pt x="100" y="619"/>
                </a:lnTo>
                <a:lnTo>
                  <a:pt x="109" y="619"/>
                </a:lnTo>
                <a:lnTo>
                  <a:pt x="116" y="624"/>
                </a:lnTo>
                <a:lnTo>
                  <a:pt x="109" y="638"/>
                </a:lnTo>
                <a:lnTo>
                  <a:pt x="133" y="658"/>
                </a:lnTo>
                <a:lnTo>
                  <a:pt x="166" y="670"/>
                </a:lnTo>
                <a:lnTo>
                  <a:pt x="182" y="670"/>
                </a:lnTo>
                <a:lnTo>
                  <a:pt x="201" y="658"/>
                </a:lnTo>
                <a:lnTo>
                  <a:pt x="203" y="646"/>
                </a:lnTo>
                <a:lnTo>
                  <a:pt x="215" y="640"/>
                </a:lnTo>
                <a:lnTo>
                  <a:pt x="222" y="650"/>
                </a:lnTo>
                <a:lnTo>
                  <a:pt x="233" y="655"/>
                </a:lnTo>
                <a:lnTo>
                  <a:pt x="244" y="654"/>
                </a:lnTo>
                <a:lnTo>
                  <a:pt x="281" y="639"/>
                </a:lnTo>
                <a:lnTo>
                  <a:pt x="289" y="615"/>
                </a:lnTo>
                <a:lnTo>
                  <a:pt x="292" y="615"/>
                </a:lnTo>
                <a:lnTo>
                  <a:pt x="301" y="624"/>
                </a:lnTo>
                <a:lnTo>
                  <a:pt x="334" y="595"/>
                </a:lnTo>
                <a:lnTo>
                  <a:pt x="342" y="599"/>
                </a:lnTo>
                <a:lnTo>
                  <a:pt x="367" y="572"/>
                </a:lnTo>
                <a:lnTo>
                  <a:pt x="362" y="556"/>
                </a:lnTo>
                <a:lnTo>
                  <a:pt x="364" y="534"/>
                </a:lnTo>
                <a:lnTo>
                  <a:pt x="385" y="484"/>
                </a:lnTo>
                <a:lnTo>
                  <a:pt x="422" y="362"/>
                </a:lnTo>
                <a:lnTo>
                  <a:pt x="428" y="361"/>
                </a:lnTo>
                <a:lnTo>
                  <a:pt x="445" y="370"/>
                </a:lnTo>
                <a:lnTo>
                  <a:pt x="446" y="378"/>
                </a:lnTo>
                <a:lnTo>
                  <a:pt x="456" y="389"/>
                </a:lnTo>
                <a:lnTo>
                  <a:pt x="472" y="385"/>
                </a:lnTo>
                <a:lnTo>
                  <a:pt x="488" y="365"/>
                </a:lnTo>
                <a:lnTo>
                  <a:pt x="499" y="319"/>
                </a:lnTo>
                <a:lnTo>
                  <a:pt x="507" y="296"/>
                </a:lnTo>
                <a:lnTo>
                  <a:pt x="528" y="306"/>
                </a:lnTo>
                <a:lnTo>
                  <a:pt x="539" y="280"/>
                </a:lnTo>
                <a:lnTo>
                  <a:pt x="551" y="275"/>
                </a:lnTo>
                <a:lnTo>
                  <a:pt x="561" y="259"/>
                </a:lnTo>
                <a:lnTo>
                  <a:pt x="569" y="237"/>
                </a:lnTo>
                <a:lnTo>
                  <a:pt x="579" y="228"/>
                </a:lnTo>
                <a:lnTo>
                  <a:pt x="579" y="225"/>
                </a:lnTo>
                <a:lnTo>
                  <a:pt x="571" y="217"/>
                </a:lnTo>
                <a:lnTo>
                  <a:pt x="579" y="176"/>
                </a:lnTo>
                <a:lnTo>
                  <a:pt x="579" y="170"/>
                </a:lnTo>
                <a:lnTo>
                  <a:pt x="585" y="167"/>
                </a:lnTo>
                <a:lnTo>
                  <a:pt x="652" y="212"/>
                </a:lnTo>
                <a:lnTo>
                  <a:pt x="667" y="215"/>
                </a:lnTo>
                <a:lnTo>
                  <a:pt x="668" y="212"/>
                </a:lnTo>
                <a:lnTo>
                  <a:pt x="675" y="172"/>
                </a:lnTo>
                <a:lnTo>
                  <a:pt x="660" y="139"/>
                </a:lnTo>
                <a:lnTo>
                  <a:pt x="651" y="138"/>
                </a:lnTo>
                <a:lnTo>
                  <a:pt x="645" y="122"/>
                </a:lnTo>
                <a:lnTo>
                  <a:pt x="632" y="126"/>
                </a:lnTo>
                <a:lnTo>
                  <a:pt x="621" y="126"/>
                </a:lnTo>
                <a:lnTo>
                  <a:pt x="610" y="119"/>
                </a:lnTo>
                <a:lnTo>
                  <a:pt x="563" y="138"/>
                </a:lnTo>
                <a:lnTo>
                  <a:pt x="558" y="153"/>
                </a:lnTo>
                <a:lnTo>
                  <a:pt x="539" y="155"/>
                </a:lnTo>
                <a:lnTo>
                  <a:pt x="519" y="153"/>
                </a:lnTo>
                <a:lnTo>
                  <a:pt x="511" y="142"/>
                </a:lnTo>
                <a:lnTo>
                  <a:pt x="504" y="165"/>
                </a:lnTo>
                <a:lnTo>
                  <a:pt x="493" y="167"/>
                </a:lnTo>
                <a:lnTo>
                  <a:pt x="487" y="185"/>
                </a:lnTo>
                <a:lnTo>
                  <a:pt x="468" y="186"/>
                </a:lnTo>
                <a:lnTo>
                  <a:pt x="441" y="225"/>
                </a:lnTo>
                <a:lnTo>
                  <a:pt x="434" y="227"/>
                </a:lnTo>
                <a:lnTo>
                  <a:pt x="428" y="240"/>
                </a:lnTo>
                <a:lnTo>
                  <a:pt x="403" y="141"/>
                </a:lnTo>
                <a:lnTo>
                  <a:pt x="258" y="170"/>
                </a:lnTo>
                <a:lnTo>
                  <a:pt x="227"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4" name="5877375.625581.527.12542.3755">
            <a:extLst>
              <a:ext uri="{FF2B5EF4-FFF2-40B4-BE49-F238E27FC236}">
                <a16:creationId xmlns:a16="http://schemas.microsoft.com/office/drawing/2014/main" id="{536DE158-B7FD-DAEC-9519-289E4141042D}"/>
              </a:ext>
            </a:extLst>
          </p:cNvPr>
          <p:cNvSpPr>
            <a:spLocks/>
          </p:cNvSpPr>
          <p:nvPr>
            <p:custDataLst>
              <p:tags r:id="rId16"/>
            </p:custDataLst>
          </p:nvPr>
        </p:nvSpPr>
        <p:spPr bwMode="auto">
          <a:xfrm>
            <a:off x="8179924" y="3437114"/>
            <a:ext cx="282763" cy="174434"/>
          </a:xfrm>
          <a:custGeom>
            <a:avLst/>
            <a:gdLst/>
            <a:ahLst/>
            <a:cxnLst>
              <a:cxn ang="0">
                <a:pos x="221" y="539"/>
              </a:cxn>
              <a:cxn ang="0">
                <a:pos x="619" y="461"/>
              </a:cxn>
              <a:cxn ang="0">
                <a:pos x="748" y="437"/>
              </a:cxn>
              <a:cxn ang="0">
                <a:pos x="749" y="435"/>
              </a:cxn>
              <a:cxn ang="0">
                <a:pos x="755" y="431"/>
              </a:cxn>
              <a:cxn ang="0">
                <a:pos x="756" y="424"/>
              </a:cxn>
              <a:cxn ang="0">
                <a:pos x="772" y="412"/>
              </a:cxn>
              <a:cxn ang="0">
                <a:pos x="783" y="411"/>
              </a:cxn>
              <a:cxn ang="0">
                <a:pos x="798" y="412"/>
              </a:cxn>
              <a:cxn ang="0">
                <a:pos x="834" y="390"/>
              </a:cxn>
              <a:cxn ang="0">
                <a:pos x="837" y="365"/>
              </a:cxn>
              <a:cxn ang="0">
                <a:pos x="861" y="344"/>
              </a:cxn>
              <a:cxn ang="0">
                <a:pos x="884" y="330"/>
              </a:cxn>
              <a:cxn ang="0">
                <a:pos x="885" y="325"/>
              </a:cxn>
              <a:cxn ang="0">
                <a:pos x="866" y="310"/>
              </a:cxn>
              <a:cxn ang="0">
                <a:pos x="858" y="301"/>
              </a:cxn>
              <a:cxn ang="0">
                <a:pos x="843" y="297"/>
              </a:cxn>
              <a:cxn ang="0">
                <a:pos x="838" y="290"/>
              </a:cxn>
              <a:cxn ang="0">
                <a:pos x="825" y="287"/>
              </a:cxn>
              <a:cxn ang="0">
                <a:pos x="821" y="266"/>
              </a:cxn>
              <a:cxn ang="0">
                <a:pos x="799" y="262"/>
              </a:cxn>
              <a:cxn ang="0">
                <a:pos x="798" y="259"/>
              </a:cxn>
              <a:cxn ang="0">
                <a:pos x="798" y="223"/>
              </a:cxn>
              <a:cxn ang="0">
                <a:pos x="804" y="218"/>
              </a:cxn>
              <a:cxn ang="0">
                <a:pos x="803" y="200"/>
              </a:cxn>
              <a:cxn ang="0">
                <a:pos x="794" y="189"/>
              </a:cxn>
              <a:cxn ang="0">
                <a:pos x="794" y="185"/>
              </a:cxn>
              <a:cxn ang="0">
                <a:pos x="796" y="180"/>
              </a:cxn>
              <a:cxn ang="0">
                <a:pos x="810" y="163"/>
              </a:cxn>
              <a:cxn ang="0">
                <a:pos x="815" y="132"/>
              </a:cxn>
              <a:cxn ang="0">
                <a:pos x="815" y="124"/>
              </a:cxn>
              <a:cxn ang="0">
                <a:pos x="826" y="109"/>
              </a:cxn>
              <a:cxn ang="0">
                <a:pos x="834" y="107"/>
              </a:cxn>
              <a:cxn ang="0">
                <a:pos x="823" y="93"/>
              </a:cxn>
              <a:cxn ang="0">
                <a:pos x="784" y="89"/>
              </a:cxn>
              <a:cxn ang="0">
                <a:pos x="783" y="85"/>
              </a:cxn>
              <a:cxn ang="0">
                <a:pos x="779" y="82"/>
              </a:cxn>
              <a:cxn ang="0">
                <a:pos x="775" y="69"/>
              </a:cxn>
              <a:cxn ang="0">
                <a:pos x="760" y="32"/>
              </a:cxn>
              <a:cxn ang="0">
                <a:pos x="748" y="27"/>
              </a:cxn>
              <a:cxn ang="0">
                <a:pos x="743" y="23"/>
              </a:cxn>
              <a:cxn ang="0">
                <a:pos x="741" y="24"/>
              </a:cxn>
              <a:cxn ang="0">
                <a:pos x="735" y="22"/>
              </a:cxn>
              <a:cxn ang="0">
                <a:pos x="729" y="9"/>
              </a:cxn>
              <a:cxn ang="0">
                <a:pos x="718" y="0"/>
              </a:cxn>
              <a:cxn ang="0">
                <a:pos x="110" y="124"/>
              </a:cxn>
              <a:cxn ang="0">
                <a:pos x="98" y="75"/>
              </a:cxn>
              <a:cxn ang="0">
                <a:pos x="64" y="107"/>
              </a:cxn>
              <a:cxn ang="0">
                <a:pos x="59" y="110"/>
              </a:cxn>
              <a:cxn ang="0">
                <a:pos x="54" y="105"/>
              </a:cxn>
              <a:cxn ang="0">
                <a:pos x="48" y="105"/>
              </a:cxn>
              <a:cxn ang="0">
                <a:pos x="37" y="122"/>
              </a:cxn>
              <a:cxn ang="0">
                <a:pos x="15" y="145"/>
              </a:cxn>
              <a:cxn ang="0">
                <a:pos x="0" y="153"/>
              </a:cxn>
              <a:cxn ang="0">
                <a:pos x="45" y="398"/>
              </a:cxn>
              <a:cxn ang="0">
                <a:pos x="76" y="568"/>
              </a:cxn>
              <a:cxn ang="0">
                <a:pos x="221" y="539"/>
              </a:cxn>
            </a:cxnLst>
            <a:rect l="0" t="0" r="r" b="b"/>
            <a:pathLst>
              <a:path w="885" h="568">
                <a:moveTo>
                  <a:pt x="221" y="539"/>
                </a:moveTo>
                <a:lnTo>
                  <a:pt x="619" y="461"/>
                </a:lnTo>
                <a:lnTo>
                  <a:pt x="748" y="437"/>
                </a:lnTo>
                <a:lnTo>
                  <a:pt x="749" y="435"/>
                </a:lnTo>
                <a:lnTo>
                  <a:pt x="755" y="431"/>
                </a:lnTo>
                <a:lnTo>
                  <a:pt x="756" y="424"/>
                </a:lnTo>
                <a:lnTo>
                  <a:pt x="772" y="412"/>
                </a:lnTo>
                <a:lnTo>
                  <a:pt x="783" y="411"/>
                </a:lnTo>
                <a:lnTo>
                  <a:pt x="798" y="412"/>
                </a:lnTo>
                <a:lnTo>
                  <a:pt x="834" y="390"/>
                </a:lnTo>
                <a:lnTo>
                  <a:pt x="837" y="365"/>
                </a:lnTo>
                <a:lnTo>
                  <a:pt x="861" y="344"/>
                </a:lnTo>
                <a:lnTo>
                  <a:pt x="884" y="330"/>
                </a:lnTo>
                <a:lnTo>
                  <a:pt x="885" y="325"/>
                </a:lnTo>
                <a:lnTo>
                  <a:pt x="866" y="310"/>
                </a:lnTo>
                <a:lnTo>
                  <a:pt x="858" y="301"/>
                </a:lnTo>
                <a:lnTo>
                  <a:pt x="843" y="297"/>
                </a:lnTo>
                <a:lnTo>
                  <a:pt x="838" y="290"/>
                </a:lnTo>
                <a:lnTo>
                  <a:pt x="825" y="287"/>
                </a:lnTo>
                <a:lnTo>
                  <a:pt x="821" y="266"/>
                </a:lnTo>
                <a:lnTo>
                  <a:pt x="799" y="262"/>
                </a:lnTo>
                <a:lnTo>
                  <a:pt x="798" y="259"/>
                </a:lnTo>
                <a:lnTo>
                  <a:pt x="798" y="223"/>
                </a:lnTo>
                <a:lnTo>
                  <a:pt x="804" y="218"/>
                </a:lnTo>
                <a:lnTo>
                  <a:pt x="803" y="200"/>
                </a:lnTo>
                <a:lnTo>
                  <a:pt x="794" y="189"/>
                </a:lnTo>
                <a:lnTo>
                  <a:pt x="794" y="185"/>
                </a:lnTo>
                <a:lnTo>
                  <a:pt x="796" y="180"/>
                </a:lnTo>
                <a:lnTo>
                  <a:pt x="810" y="163"/>
                </a:lnTo>
                <a:lnTo>
                  <a:pt x="815" y="132"/>
                </a:lnTo>
                <a:lnTo>
                  <a:pt x="815" y="124"/>
                </a:lnTo>
                <a:lnTo>
                  <a:pt x="826" y="109"/>
                </a:lnTo>
                <a:lnTo>
                  <a:pt x="834" y="107"/>
                </a:lnTo>
                <a:lnTo>
                  <a:pt x="823" y="93"/>
                </a:lnTo>
                <a:lnTo>
                  <a:pt x="784" y="89"/>
                </a:lnTo>
                <a:lnTo>
                  <a:pt x="783" y="85"/>
                </a:lnTo>
                <a:lnTo>
                  <a:pt x="779" y="82"/>
                </a:lnTo>
                <a:lnTo>
                  <a:pt x="775" y="69"/>
                </a:lnTo>
                <a:lnTo>
                  <a:pt x="760" y="32"/>
                </a:lnTo>
                <a:lnTo>
                  <a:pt x="748" y="27"/>
                </a:lnTo>
                <a:lnTo>
                  <a:pt x="743" y="23"/>
                </a:lnTo>
                <a:lnTo>
                  <a:pt x="741" y="24"/>
                </a:lnTo>
                <a:lnTo>
                  <a:pt x="735" y="22"/>
                </a:lnTo>
                <a:lnTo>
                  <a:pt x="729" y="9"/>
                </a:lnTo>
                <a:lnTo>
                  <a:pt x="718" y="0"/>
                </a:lnTo>
                <a:lnTo>
                  <a:pt x="110" y="124"/>
                </a:lnTo>
                <a:lnTo>
                  <a:pt x="98" y="75"/>
                </a:lnTo>
                <a:lnTo>
                  <a:pt x="64" y="107"/>
                </a:lnTo>
                <a:lnTo>
                  <a:pt x="59" y="110"/>
                </a:lnTo>
                <a:lnTo>
                  <a:pt x="54" y="105"/>
                </a:lnTo>
                <a:lnTo>
                  <a:pt x="48" y="105"/>
                </a:lnTo>
                <a:lnTo>
                  <a:pt x="37" y="122"/>
                </a:lnTo>
                <a:lnTo>
                  <a:pt x="15" y="145"/>
                </a:lnTo>
                <a:lnTo>
                  <a:pt x="0" y="153"/>
                </a:lnTo>
                <a:lnTo>
                  <a:pt x="45" y="398"/>
                </a:lnTo>
                <a:lnTo>
                  <a:pt x="76" y="568"/>
                </a:lnTo>
                <a:lnTo>
                  <a:pt x="221" y="53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5" name="5887339.875631.62525.12511.755">
            <a:extLst>
              <a:ext uri="{FF2B5EF4-FFF2-40B4-BE49-F238E27FC236}">
                <a16:creationId xmlns:a16="http://schemas.microsoft.com/office/drawing/2014/main" id="{AE5A2B6A-37D2-C95F-3120-EDB00471A936}"/>
              </a:ext>
            </a:extLst>
          </p:cNvPr>
          <p:cNvSpPr>
            <a:spLocks/>
          </p:cNvSpPr>
          <p:nvPr>
            <p:custDataLst>
              <p:tags r:id="rId17"/>
            </p:custDataLst>
          </p:nvPr>
        </p:nvSpPr>
        <p:spPr bwMode="auto">
          <a:xfrm>
            <a:off x="8515105" y="3208080"/>
            <a:ext cx="78258" cy="160963"/>
          </a:xfrm>
          <a:custGeom>
            <a:avLst/>
            <a:gdLst/>
            <a:ahLst/>
            <a:cxnLst>
              <a:cxn ang="0">
                <a:pos x="243" y="443"/>
              </a:cxn>
              <a:cxn ang="0">
                <a:pos x="231" y="439"/>
              </a:cxn>
              <a:cxn ang="0">
                <a:pos x="222" y="443"/>
              </a:cxn>
              <a:cxn ang="0">
                <a:pos x="208" y="466"/>
              </a:cxn>
              <a:cxn ang="0">
                <a:pos x="192" y="466"/>
              </a:cxn>
              <a:cxn ang="0">
                <a:pos x="199" y="482"/>
              </a:cxn>
              <a:cxn ang="0">
                <a:pos x="192" y="485"/>
              </a:cxn>
              <a:cxn ang="0">
                <a:pos x="191" y="482"/>
              </a:cxn>
              <a:cxn ang="0">
                <a:pos x="187" y="485"/>
              </a:cxn>
              <a:cxn ang="0">
                <a:pos x="186" y="487"/>
              </a:cxn>
              <a:cxn ang="0">
                <a:pos x="26" y="528"/>
              </a:cxn>
              <a:cxn ang="0">
                <a:pos x="22" y="518"/>
              </a:cxn>
              <a:cxn ang="0">
                <a:pos x="8" y="505"/>
              </a:cxn>
              <a:cxn ang="0">
                <a:pos x="10" y="486"/>
              </a:cxn>
              <a:cxn ang="0">
                <a:pos x="15" y="482"/>
              </a:cxn>
              <a:cxn ang="0">
                <a:pos x="8" y="462"/>
              </a:cxn>
              <a:cxn ang="0">
                <a:pos x="0" y="383"/>
              </a:cxn>
              <a:cxn ang="0">
                <a:pos x="0" y="359"/>
              </a:cxn>
              <a:cxn ang="0">
                <a:pos x="10" y="314"/>
              </a:cxn>
              <a:cxn ang="0">
                <a:pos x="20" y="286"/>
              </a:cxn>
              <a:cxn ang="0">
                <a:pos x="22" y="260"/>
              </a:cxn>
              <a:cxn ang="0">
                <a:pos x="11" y="246"/>
              </a:cxn>
              <a:cxn ang="0">
                <a:pos x="11" y="227"/>
              </a:cxn>
              <a:cxn ang="0">
                <a:pos x="20" y="216"/>
              </a:cxn>
              <a:cxn ang="0">
                <a:pos x="50" y="193"/>
              </a:cxn>
              <a:cxn ang="0">
                <a:pos x="63" y="153"/>
              </a:cxn>
              <a:cxn ang="0">
                <a:pos x="50" y="127"/>
              </a:cxn>
              <a:cxn ang="0">
                <a:pos x="45" y="114"/>
              </a:cxn>
              <a:cxn ang="0">
                <a:pos x="51" y="110"/>
              </a:cxn>
              <a:cxn ang="0">
                <a:pos x="51" y="102"/>
              </a:cxn>
              <a:cxn ang="0">
                <a:pos x="42" y="72"/>
              </a:cxn>
              <a:cxn ang="0">
                <a:pos x="50" y="39"/>
              </a:cxn>
              <a:cxn ang="0">
                <a:pos x="39" y="28"/>
              </a:cxn>
              <a:cxn ang="0">
                <a:pos x="42" y="20"/>
              </a:cxn>
              <a:cxn ang="0">
                <a:pos x="55" y="20"/>
              </a:cxn>
              <a:cxn ang="0">
                <a:pos x="59" y="7"/>
              </a:cxn>
              <a:cxn ang="0">
                <a:pos x="69" y="9"/>
              </a:cxn>
              <a:cxn ang="0">
                <a:pos x="77" y="8"/>
              </a:cxn>
              <a:cxn ang="0">
                <a:pos x="85" y="0"/>
              </a:cxn>
              <a:cxn ang="0">
                <a:pos x="191" y="321"/>
              </a:cxn>
              <a:cxn ang="0">
                <a:pos x="191" y="328"/>
              </a:cxn>
              <a:cxn ang="0">
                <a:pos x="191" y="346"/>
              </a:cxn>
              <a:cxn ang="0">
                <a:pos x="191" y="349"/>
              </a:cxn>
              <a:cxn ang="0">
                <a:pos x="219" y="371"/>
              </a:cxn>
              <a:cxn ang="0">
                <a:pos x="229" y="371"/>
              </a:cxn>
              <a:cxn ang="0">
                <a:pos x="231" y="383"/>
              </a:cxn>
              <a:cxn ang="0">
                <a:pos x="231" y="393"/>
              </a:cxn>
              <a:cxn ang="0">
                <a:pos x="245" y="412"/>
              </a:cxn>
              <a:cxn ang="0">
                <a:pos x="243" y="419"/>
              </a:cxn>
              <a:cxn ang="0">
                <a:pos x="243" y="432"/>
              </a:cxn>
              <a:cxn ang="0">
                <a:pos x="243" y="443"/>
              </a:cxn>
            </a:cxnLst>
            <a:rect l="0" t="0" r="r" b="b"/>
            <a:pathLst>
              <a:path w="245" h="528">
                <a:moveTo>
                  <a:pt x="243" y="443"/>
                </a:moveTo>
                <a:lnTo>
                  <a:pt x="231" y="439"/>
                </a:lnTo>
                <a:lnTo>
                  <a:pt x="222" y="443"/>
                </a:lnTo>
                <a:lnTo>
                  <a:pt x="208" y="466"/>
                </a:lnTo>
                <a:lnTo>
                  <a:pt x="192" y="466"/>
                </a:lnTo>
                <a:lnTo>
                  <a:pt x="199" y="482"/>
                </a:lnTo>
                <a:lnTo>
                  <a:pt x="192" y="485"/>
                </a:lnTo>
                <a:lnTo>
                  <a:pt x="191" y="482"/>
                </a:lnTo>
                <a:lnTo>
                  <a:pt x="187" y="485"/>
                </a:lnTo>
                <a:lnTo>
                  <a:pt x="186" y="487"/>
                </a:lnTo>
                <a:lnTo>
                  <a:pt x="26" y="528"/>
                </a:lnTo>
                <a:lnTo>
                  <a:pt x="22" y="518"/>
                </a:lnTo>
                <a:lnTo>
                  <a:pt x="8" y="505"/>
                </a:lnTo>
                <a:lnTo>
                  <a:pt x="10" y="486"/>
                </a:lnTo>
                <a:lnTo>
                  <a:pt x="15" y="482"/>
                </a:lnTo>
                <a:lnTo>
                  <a:pt x="8" y="462"/>
                </a:lnTo>
                <a:lnTo>
                  <a:pt x="0" y="383"/>
                </a:lnTo>
                <a:lnTo>
                  <a:pt x="0" y="359"/>
                </a:lnTo>
                <a:lnTo>
                  <a:pt x="10" y="314"/>
                </a:lnTo>
                <a:lnTo>
                  <a:pt x="20" y="286"/>
                </a:lnTo>
                <a:lnTo>
                  <a:pt x="22" y="260"/>
                </a:lnTo>
                <a:lnTo>
                  <a:pt x="11" y="246"/>
                </a:lnTo>
                <a:lnTo>
                  <a:pt x="11" y="227"/>
                </a:lnTo>
                <a:lnTo>
                  <a:pt x="20" y="216"/>
                </a:lnTo>
                <a:lnTo>
                  <a:pt x="50" y="193"/>
                </a:lnTo>
                <a:lnTo>
                  <a:pt x="63" y="153"/>
                </a:lnTo>
                <a:lnTo>
                  <a:pt x="50" y="127"/>
                </a:lnTo>
                <a:lnTo>
                  <a:pt x="45" y="114"/>
                </a:lnTo>
                <a:lnTo>
                  <a:pt x="51" y="110"/>
                </a:lnTo>
                <a:lnTo>
                  <a:pt x="51" y="102"/>
                </a:lnTo>
                <a:lnTo>
                  <a:pt x="42" y="72"/>
                </a:lnTo>
                <a:lnTo>
                  <a:pt x="50" y="39"/>
                </a:lnTo>
                <a:lnTo>
                  <a:pt x="39" y="28"/>
                </a:lnTo>
                <a:lnTo>
                  <a:pt x="42" y="20"/>
                </a:lnTo>
                <a:lnTo>
                  <a:pt x="55" y="20"/>
                </a:lnTo>
                <a:lnTo>
                  <a:pt x="59" y="7"/>
                </a:lnTo>
                <a:lnTo>
                  <a:pt x="69" y="9"/>
                </a:lnTo>
                <a:lnTo>
                  <a:pt x="77" y="8"/>
                </a:lnTo>
                <a:lnTo>
                  <a:pt x="85" y="0"/>
                </a:lnTo>
                <a:lnTo>
                  <a:pt x="191" y="321"/>
                </a:lnTo>
                <a:lnTo>
                  <a:pt x="191" y="328"/>
                </a:lnTo>
                <a:lnTo>
                  <a:pt x="191" y="346"/>
                </a:lnTo>
                <a:lnTo>
                  <a:pt x="191" y="349"/>
                </a:lnTo>
                <a:lnTo>
                  <a:pt x="219" y="371"/>
                </a:lnTo>
                <a:lnTo>
                  <a:pt x="229" y="371"/>
                </a:lnTo>
                <a:lnTo>
                  <a:pt x="231" y="383"/>
                </a:lnTo>
                <a:lnTo>
                  <a:pt x="231" y="393"/>
                </a:lnTo>
                <a:lnTo>
                  <a:pt x="245" y="412"/>
                </a:lnTo>
                <a:lnTo>
                  <a:pt x="243" y="419"/>
                </a:lnTo>
                <a:lnTo>
                  <a:pt x="243" y="432"/>
                </a:lnTo>
                <a:lnTo>
                  <a:pt x="243" y="44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6" name="5841430377.37551.87550.3755">
            <a:extLst>
              <a:ext uri="{FF2B5EF4-FFF2-40B4-BE49-F238E27FC236}">
                <a16:creationId xmlns:a16="http://schemas.microsoft.com/office/drawing/2014/main" id="{30829F84-C8F0-3373-9701-9ACD84929977}"/>
              </a:ext>
            </a:extLst>
          </p:cNvPr>
          <p:cNvSpPr>
            <a:spLocks/>
          </p:cNvSpPr>
          <p:nvPr>
            <p:custDataLst>
              <p:tags r:id="rId18"/>
            </p:custDataLst>
          </p:nvPr>
        </p:nvSpPr>
        <p:spPr bwMode="auto">
          <a:xfrm>
            <a:off x="6814834" y="3785984"/>
            <a:ext cx="336658" cy="332562"/>
          </a:xfrm>
          <a:custGeom>
            <a:avLst/>
            <a:gdLst/>
            <a:ahLst/>
            <a:cxnLst>
              <a:cxn ang="0">
                <a:pos x="152" y="0"/>
              </a:cxn>
              <a:cxn ang="0">
                <a:pos x="0" y="1071"/>
              </a:cxn>
              <a:cxn ang="0">
                <a:pos x="0" y="1073"/>
              </a:cxn>
              <a:cxn ang="0">
                <a:pos x="137" y="1088"/>
              </a:cxn>
              <a:cxn ang="0">
                <a:pos x="150" y="1005"/>
              </a:cxn>
              <a:cxn ang="0">
                <a:pos x="410" y="1037"/>
              </a:cxn>
              <a:cxn ang="0">
                <a:pos x="409" y="1034"/>
              </a:cxn>
              <a:cxn ang="0">
                <a:pos x="403" y="1024"/>
              </a:cxn>
              <a:cxn ang="0">
                <a:pos x="409" y="1007"/>
              </a:cxn>
              <a:cxn ang="0">
                <a:pos x="409" y="1005"/>
              </a:cxn>
              <a:cxn ang="0">
                <a:pos x="403" y="1003"/>
              </a:cxn>
              <a:cxn ang="0">
                <a:pos x="407" y="1001"/>
              </a:cxn>
              <a:cxn ang="0">
                <a:pos x="978" y="1049"/>
              </a:cxn>
              <a:cxn ang="0">
                <a:pos x="1040" y="196"/>
              </a:cxn>
              <a:cxn ang="0">
                <a:pos x="1047" y="196"/>
              </a:cxn>
              <a:cxn ang="0">
                <a:pos x="1055" y="103"/>
              </a:cxn>
              <a:cxn ang="0">
                <a:pos x="152" y="0"/>
              </a:cxn>
            </a:cxnLst>
            <a:rect l="0" t="0" r="r" b="b"/>
            <a:pathLst>
              <a:path w="1055" h="1088">
                <a:moveTo>
                  <a:pt x="152" y="0"/>
                </a:moveTo>
                <a:lnTo>
                  <a:pt x="0" y="1071"/>
                </a:lnTo>
                <a:lnTo>
                  <a:pt x="0" y="1073"/>
                </a:lnTo>
                <a:lnTo>
                  <a:pt x="137" y="1088"/>
                </a:lnTo>
                <a:lnTo>
                  <a:pt x="150" y="1005"/>
                </a:lnTo>
                <a:lnTo>
                  <a:pt x="410" y="1037"/>
                </a:lnTo>
                <a:lnTo>
                  <a:pt x="409" y="1034"/>
                </a:lnTo>
                <a:lnTo>
                  <a:pt x="403" y="1024"/>
                </a:lnTo>
                <a:lnTo>
                  <a:pt x="409" y="1007"/>
                </a:lnTo>
                <a:lnTo>
                  <a:pt x="409" y="1005"/>
                </a:lnTo>
                <a:lnTo>
                  <a:pt x="403" y="1003"/>
                </a:lnTo>
                <a:lnTo>
                  <a:pt x="407" y="1001"/>
                </a:lnTo>
                <a:lnTo>
                  <a:pt x="978" y="1049"/>
                </a:lnTo>
                <a:lnTo>
                  <a:pt x="1040" y="196"/>
                </a:lnTo>
                <a:lnTo>
                  <a:pt x="1047" y="196"/>
                </a:lnTo>
                <a:lnTo>
                  <a:pt x="1055" y="103"/>
                </a:lnTo>
                <a:lnTo>
                  <a:pt x="152"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7" name="5842439.375396.62598.25100.55">
            <a:extLst>
              <a:ext uri="{FF2B5EF4-FFF2-40B4-BE49-F238E27FC236}">
                <a16:creationId xmlns:a16="http://schemas.microsoft.com/office/drawing/2014/main" id="{BE3FD3B9-D1E1-ADEE-EEC9-403545F3A616}"/>
              </a:ext>
            </a:extLst>
          </p:cNvPr>
          <p:cNvSpPr>
            <a:spLocks/>
          </p:cNvSpPr>
          <p:nvPr>
            <p:custDataLst>
              <p:tags r:id="rId19"/>
            </p:custDataLst>
          </p:nvPr>
        </p:nvSpPr>
        <p:spPr bwMode="auto">
          <a:xfrm>
            <a:off x="6943296" y="3846256"/>
            <a:ext cx="671840" cy="629668"/>
          </a:xfrm>
          <a:custGeom>
            <a:avLst/>
            <a:gdLst/>
            <a:ahLst/>
            <a:cxnLst>
              <a:cxn ang="0">
                <a:pos x="1917" y="560"/>
              </a:cxn>
              <a:cxn ang="0">
                <a:pos x="1778" y="529"/>
              </a:cxn>
              <a:cxn ang="0">
                <a:pos x="1692" y="544"/>
              </a:cxn>
              <a:cxn ang="0">
                <a:pos x="1620" y="544"/>
              </a:cxn>
              <a:cxn ang="0">
                <a:pos x="1603" y="544"/>
              </a:cxn>
              <a:cxn ang="0">
                <a:pos x="1567" y="528"/>
              </a:cxn>
              <a:cxn ang="0">
                <a:pos x="1529" y="566"/>
              </a:cxn>
              <a:cxn ang="0">
                <a:pos x="1512" y="533"/>
              </a:cxn>
              <a:cxn ang="0">
                <a:pos x="1440" y="523"/>
              </a:cxn>
              <a:cxn ang="0">
                <a:pos x="1400" y="516"/>
              </a:cxn>
              <a:cxn ang="0">
                <a:pos x="1328" y="498"/>
              </a:cxn>
              <a:cxn ang="0">
                <a:pos x="1283" y="482"/>
              </a:cxn>
              <a:cxn ang="0">
                <a:pos x="1217" y="464"/>
              </a:cxn>
              <a:cxn ang="0">
                <a:pos x="1187" y="425"/>
              </a:cxn>
              <a:cxn ang="0">
                <a:pos x="1117" y="402"/>
              </a:cxn>
              <a:cxn ang="0">
                <a:pos x="644" y="0"/>
              </a:cxn>
              <a:cxn ang="0">
                <a:pos x="0" y="807"/>
              </a:cxn>
              <a:cxn ang="0">
                <a:pos x="6" y="838"/>
              </a:cxn>
              <a:cxn ang="0">
                <a:pos x="57" y="909"/>
              </a:cxn>
              <a:cxn ang="0">
                <a:pos x="254" y="1100"/>
              </a:cxn>
              <a:cxn ang="0">
                <a:pos x="280" y="1170"/>
              </a:cxn>
              <a:cxn ang="0">
                <a:pos x="422" y="1376"/>
              </a:cxn>
              <a:cxn ang="0">
                <a:pos x="554" y="1392"/>
              </a:cxn>
              <a:cxn ang="0">
                <a:pos x="624" y="1282"/>
              </a:cxn>
              <a:cxn ang="0">
                <a:pos x="667" y="1267"/>
              </a:cxn>
              <a:cxn ang="0">
                <a:pos x="750" y="1291"/>
              </a:cxn>
              <a:cxn ang="0">
                <a:pos x="833" y="1330"/>
              </a:cxn>
              <a:cxn ang="0">
                <a:pos x="864" y="1351"/>
              </a:cxn>
              <a:cxn ang="0">
                <a:pos x="933" y="1445"/>
              </a:cxn>
              <a:cxn ang="0">
                <a:pos x="1051" y="1660"/>
              </a:cxn>
              <a:cxn ang="0">
                <a:pos x="1117" y="1737"/>
              </a:cxn>
              <a:cxn ang="0">
                <a:pos x="1141" y="1850"/>
              </a:cxn>
              <a:cxn ang="0">
                <a:pos x="1239" y="1971"/>
              </a:cxn>
              <a:cxn ang="0">
                <a:pos x="1408" y="2022"/>
              </a:cxn>
              <a:cxn ang="0">
                <a:pos x="1506" y="2042"/>
              </a:cxn>
              <a:cxn ang="0">
                <a:pos x="1501" y="2011"/>
              </a:cxn>
              <a:cxn ang="0">
                <a:pos x="1465" y="1809"/>
              </a:cxn>
              <a:cxn ang="0">
                <a:pos x="1448" y="1785"/>
              </a:cxn>
              <a:cxn ang="0">
                <a:pos x="1491" y="1718"/>
              </a:cxn>
              <a:cxn ang="0">
                <a:pos x="1505" y="1683"/>
              </a:cxn>
              <a:cxn ang="0">
                <a:pos x="1529" y="1619"/>
              </a:cxn>
              <a:cxn ang="0">
                <a:pos x="1557" y="1620"/>
              </a:cxn>
              <a:cxn ang="0">
                <a:pos x="1579" y="1590"/>
              </a:cxn>
              <a:cxn ang="0">
                <a:pos x="1598" y="1584"/>
              </a:cxn>
              <a:cxn ang="0">
                <a:pos x="1635" y="1561"/>
              </a:cxn>
              <a:cxn ang="0">
                <a:pos x="1661" y="1522"/>
              </a:cxn>
              <a:cxn ang="0">
                <a:pos x="1674" y="1537"/>
              </a:cxn>
              <a:cxn ang="0">
                <a:pos x="1841" y="1449"/>
              </a:cxn>
              <a:cxn ang="0">
                <a:pos x="1876" y="1355"/>
              </a:cxn>
              <a:cxn ang="0">
                <a:pos x="1915" y="1350"/>
              </a:cxn>
              <a:cxn ang="0">
                <a:pos x="2023" y="1329"/>
              </a:cxn>
              <a:cxn ang="0">
                <a:pos x="2057" y="1311"/>
              </a:cxn>
              <a:cxn ang="0">
                <a:pos x="2072" y="1273"/>
              </a:cxn>
              <a:cxn ang="0">
                <a:pos x="2081" y="1189"/>
              </a:cxn>
              <a:cxn ang="0">
                <a:pos x="2100" y="1127"/>
              </a:cxn>
              <a:cxn ang="0">
                <a:pos x="2092" y="1021"/>
              </a:cxn>
              <a:cxn ang="0">
                <a:pos x="2072" y="977"/>
              </a:cxn>
              <a:cxn ang="0">
                <a:pos x="2050" y="916"/>
              </a:cxn>
              <a:cxn ang="0">
                <a:pos x="2018" y="592"/>
              </a:cxn>
              <a:cxn ang="0">
                <a:pos x="1944" y="571"/>
              </a:cxn>
            </a:cxnLst>
            <a:rect l="0" t="0" r="r" b="b"/>
            <a:pathLst>
              <a:path w="2105" h="2057">
                <a:moveTo>
                  <a:pt x="1944" y="571"/>
                </a:moveTo>
                <a:lnTo>
                  <a:pt x="1936" y="571"/>
                </a:lnTo>
                <a:lnTo>
                  <a:pt x="1927" y="564"/>
                </a:lnTo>
                <a:lnTo>
                  <a:pt x="1917" y="560"/>
                </a:lnTo>
                <a:lnTo>
                  <a:pt x="1838" y="525"/>
                </a:lnTo>
                <a:lnTo>
                  <a:pt x="1835" y="528"/>
                </a:lnTo>
                <a:lnTo>
                  <a:pt x="1813" y="535"/>
                </a:lnTo>
                <a:lnTo>
                  <a:pt x="1778" y="529"/>
                </a:lnTo>
                <a:lnTo>
                  <a:pt x="1761" y="529"/>
                </a:lnTo>
                <a:lnTo>
                  <a:pt x="1752" y="531"/>
                </a:lnTo>
                <a:lnTo>
                  <a:pt x="1721" y="540"/>
                </a:lnTo>
                <a:lnTo>
                  <a:pt x="1692" y="544"/>
                </a:lnTo>
                <a:lnTo>
                  <a:pt x="1681" y="548"/>
                </a:lnTo>
                <a:lnTo>
                  <a:pt x="1655" y="566"/>
                </a:lnTo>
                <a:lnTo>
                  <a:pt x="1630" y="551"/>
                </a:lnTo>
                <a:lnTo>
                  <a:pt x="1620" y="544"/>
                </a:lnTo>
                <a:lnTo>
                  <a:pt x="1620" y="540"/>
                </a:lnTo>
                <a:lnTo>
                  <a:pt x="1616" y="537"/>
                </a:lnTo>
                <a:lnTo>
                  <a:pt x="1608" y="535"/>
                </a:lnTo>
                <a:lnTo>
                  <a:pt x="1603" y="544"/>
                </a:lnTo>
                <a:lnTo>
                  <a:pt x="1591" y="544"/>
                </a:lnTo>
                <a:lnTo>
                  <a:pt x="1573" y="539"/>
                </a:lnTo>
                <a:lnTo>
                  <a:pt x="1572" y="528"/>
                </a:lnTo>
                <a:lnTo>
                  <a:pt x="1567" y="528"/>
                </a:lnTo>
                <a:lnTo>
                  <a:pt x="1552" y="535"/>
                </a:lnTo>
                <a:lnTo>
                  <a:pt x="1537" y="549"/>
                </a:lnTo>
                <a:lnTo>
                  <a:pt x="1538" y="559"/>
                </a:lnTo>
                <a:lnTo>
                  <a:pt x="1529" y="566"/>
                </a:lnTo>
                <a:lnTo>
                  <a:pt x="1522" y="556"/>
                </a:lnTo>
                <a:lnTo>
                  <a:pt x="1525" y="540"/>
                </a:lnTo>
                <a:lnTo>
                  <a:pt x="1525" y="533"/>
                </a:lnTo>
                <a:lnTo>
                  <a:pt x="1512" y="533"/>
                </a:lnTo>
                <a:lnTo>
                  <a:pt x="1494" y="544"/>
                </a:lnTo>
                <a:lnTo>
                  <a:pt x="1490" y="544"/>
                </a:lnTo>
                <a:lnTo>
                  <a:pt x="1453" y="519"/>
                </a:lnTo>
                <a:lnTo>
                  <a:pt x="1440" y="523"/>
                </a:lnTo>
                <a:lnTo>
                  <a:pt x="1435" y="540"/>
                </a:lnTo>
                <a:lnTo>
                  <a:pt x="1401" y="535"/>
                </a:lnTo>
                <a:lnTo>
                  <a:pt x="1401" y="519"/>
                </a:lnTo>
                <a:lnTo>
                  <a:pt x="1400" y="516"/>
                </a:lnTo>
                <a:lnTo>
                  <a:pt x="1383" y="498"/>
                </a:lnTo>
                <a:lnTo>
                  <a:pt x="1383" y="494"/>
                </a:lnTo>
                <a:lnTo>
                  <a:pt x="1340" y="486"/>
                </a:lnTo>
                <a:lnTo>
                  <a:pt x="1328" y="498"/>
                </a:lnTo>
                <a:lnTo>
                  <a:pt x="1311" y="492"/>
                </a:lnTo>
                <a:lnTo>
                  <a:pt x="1298" y="477"/>
                </a:lnTo>
                <a:lnTo>
                  <a:pt x="1289" y="478"/>
                </a:lnTo>
                <a:lnTo>
                  <a:pt x="1283" y="482"/>
                </a:lnTo>
                <a:lnTo>
                  <a:pt x="1278" y="482"/>
                </a:lnTo>
                <a:lnTo>
                  <a:pt x="1263" y="477"/>
                </a:lnTo>
                <a:lnTo>
                  <a:pt x="1221" y="472"/>
                </a:lnTo>
                <a:lnTo>
                  <a:pt x="1217" y="464"/>
                </a:lnTo>
                <a:lnTo>
                  <a:pt x="1212" y="455"/>
                </a:lnTo>
                <a:lnTo>
                  <a:pt x="1213" y="442"/>
                </a:lnTo>
                <a:lnTo>
                  <a:pt x="1208" y="434"/>
                </a:lnTo>
                <a:lnTo>
                  <a:pt x="1187" y="425"/>
                </a:lnTo>
                <a:lnTo>
                  <a:pt x="1176" y="434"/>
                </a:lnTo>
                <a:lnTo>
                  <a:pt x="1146" y="435"/>
                </a:lnTo>
                <a:lnTo>
                  <a:pt x="1138" y="433"/>
                </a:lnTo>
                <a:lnTo>
                  <a:pt x="1117" y="402"/>
                </a:lnTo>
                <a:lnTo>
                  <a:pt x="1109" y="396"/>
                </a:lnTo>
                <a:lnTo>
                  <a:pt x="1093" y="394"/>
                </a:lnTo>
                <a:lnTo>
                  <a:pt x="1102" y="27"/>
                </a:lnTo>
                <a:lnTo>
                  <a:pt x="644" y="0"/>
                </a:lnTo>
                <a:lnTo>
                  <a:pt x="637" y="0"/>
                </a:lnTo>
                <a:lnTo>
                  <a:pt x="575" y="853"/>
                </a:lnTo>
                <a:lnTo>
                  <a:pt x="4" y="805"/>
                </a:lnTo>
                <a:lnTo>
                  <a:pt x="0" y="807"/>
                </a:lnTo>
                <a:lnTo>
                  <a:pt x="6" y="809"/>
                </a:lnTo>
                <a:lnTo>
                  <a:pt x="6" y="811"/>
                </a:lnTo>
                <a:lnTo>
                  <a:pt x="0" y="828"/>
                </a:lnTo>
                <a:lnTo>
                  <a:pt x="6" y="838"/>
                </a:lnTo>
                <a:lnTo>
                  <a:pt x="7" y="841"/>
                </a:lnTo>
                <a:lnTo>
                  <a:pt x="35" y="860"/>
                </a:lnTo>
                <a:lnTo>
                  <a:pt x="43" y="877"/>
                </a:lnTo>
                <a:lnTo>
                  <a:pt x="57" y="909"/>
                </a:lnTo>
                <a:lnTo>
                  <a:pt x="89" y="930"/>
                </a:lnTo>
                <a:lnTo>
                  <a:pt x="175" y="1034"/>
                </a:lnTo>
                <a:lnTo>
                  <a:pt x="246" y="1091"/>
                </a:lnTo>
                <a:lnTo>
                  <a:pt x="254" y="1100"/>
                </a:lnTo>
                <a:lnTo>
                  <a:pt x="258" y="1116"/>
                </a:lnTo>
                <a:lnTo>
                  <a:pt x="257" y="1135"/>
                </a:lnTo>
                <a:lnTo>
                  <a:pt x="261" y="1143"/>
                </a:lnTo>
                <a:lnTo>
                  <a:pt x="280" y="1170"/>
                </a:lnTo>
                <a:lnTo>
                  <a:pt x="276" y="1230"/>
                </a:lnTo>
                <a:lnTo>
                  <a:pt x="284" y="1249"/>
                </a:lnTo>
                <a:lnTo>
                  <a:pt x="311" y="1291"/>
                </a:lnTo>
                <a:lnTo>
                  <a:pt x="422" y="1376"/>
                </a:lnTo>
                <a:lnTo>
                  <a:pt x="497" y="1416"/>
                </a:lnTo>
                <a:lnTo>
                  <a:pt x="518" y="1421"/>
                </a:lnTo>
                <a:lnTo>
                  <a:pt x="535" y="1412"/>
                </a:lnTo>
                <a:lnTo>
                  <a:pt x="554" y="1392"/>
                </a:lnTo>
                <a:lnTo>
                  <a:pt x="561" y="1385"/>
                </a:lnTo>
                <a:lnTo>
                  <a:pt x="591" y="1308"/>
                </a:lnTo>
                <a:lnTo>
                  <a:pt x="610" y="1288"/>
                </a:lnTo>
                <a:lnTo>
                  <a:pt x="624" y="1282"/>
                </a:lnTo>
                <a:lnTo>
                  <a:pt x="645" y="1290"/>
                </a:lnTo>
                <a:lnTo>
                  <a:pt x="656" y="1288"/>
                </a:lnTo>
                <a:lnTo>
                  <a:pt x="661" y="1279"/>
                </a:lnTo>
                <a:lnTo>
                  <a:pt x="667" y="1267"/>
                </a:lnTo>
                <a:lnTo>
                  <a:pt x="683" y="1273"/>
                </a:lnTo>
                <a:lnTo>
                  <a:pt x="696" y="1282"/>
                </a:lnTo>
                <a:lnTo>
                  <a:pt x="738" y="1288"/>
                </a:lnTo>
                <a:lnTo>
                  <a:pt x="750" y="1291"/>
                </a:lnTo>
                <a:lnTo>
                  <a:pt x="778" y="1299"/>
                </a:lnTo>
                <a:lnTo>
                  <a:pt x="794" y="1291"/>
                </a:lnTo>
                <a:lnTo>
                  <a:pt x="828" y="1311"/>
                </a:lnTo>
                <a:lnTo>
                  <a:pt x="833" y="1330"/>
                </a:lnTo>
                <a:lnTo>
                  <a:pt x="840" y="1333"/>
                </a:lnTo>
                <a:lnTo>
                  <a:pt x="844" y="1343"/>
                </a:lnTo>
                <a:lnTo>
                  <a:pt x="847" y="1347"/>
                </a:lnTo>
                <a:lnTo>
                  <a:pt x="864" y="1351"/>
                </a:lnTo>
                <a:lnTo>
                  <a:pt x="884" y="1381"/>
                </a:lnTo>
                <a:lnTo>
                  <a:pt x="917" y="1406"/>
                </a:lnTo>
                <a:lnTo>
                  <a:pt x="931" y="1431"/>
                </a:lnTo>
                <a:lnTo>
                  <a:pt x="933" y="1445"/>
                </a:lnTo>
                <a:lnTo>
                  <a:pt x="980" y="1561"/>
                </a:lnTo>
                <a:lnTo>
                  <a:pt x="989" y="1584"/>
                </a:lnTo>
                <a:lnTo>
                  <a:pt x="1046" y="1644"/>
                </a:lnTo>
                <a:lnTo>
                  <a:pt x="1051" y="1660"/>
                </a:lnTo>
                <a:lnTo>
                  <a:pt x="1084" y="1702"/>
                </a:lnTo>
                <a:lnTo>
                  <a:pt x="1097" y="1711"/>
                </a:lnTo>
                <a:lnTo>
                  <a:pt x="1113" y="1725"/>
                </a:lnTo>
                <a:lnTo>
                  <a:pt x="1117" y="1737"/>
                </a:lnTo>
                <a:lnTo>
                  <a:pt x="1114" y="1772"/>
                </a:lnTo>
                <a:lnTo>
                  <a:pt x="1126" y="1792"/>
                </a:lnTo>
                <a:lnTo>
                  <a:pt x="1134" y="1839"/>
                </a:lnTo>
                <a:lnTo>
                  <a:pt x="1141" y="1850"/>
                </a:lnTo>
                <a:lnTo>
                  <a:pt x="1176" y="1926"/>
                </a:lnTo>
                <a:lnTo>
                  <a:pt x="1180" y="1945"/>
                </a:lnTo>
                <a:lnTo>
                  <a:pt x="1208" y="1948"/>
                </a:lnTo>
                <a:lnTo>
                  <a:pt x="1239" y="1971"/>
                </a:lnTo>
                <a:lnTo>
                  <a:pt x="1274" y="1977"/>
                </a:lnTo>
                <a:lnTo>
                  <a:pt x="1325" y="2012"/>
                </a:lnTo>
                <a:lnTo>
                  <a:pt x="1400" y="2020"/>
                </a:lnTo>
                <a:lnTo>
                  <a:pt x="1408" y="2022"/>
                </a:lnTo>
                <a:lnTo>
                  <a:pt x="1453" y="2051"/>
                </a:lnTo>
                <a:lnTo>
                  <a:pt x="1469" y="2057"/>
                </a:lnTo>
                <a:lnTo>
                  <a:pt x="1490" y="2032"/>
                </a:lnTo>
                <a:lnTo>
                  <a:pt x="1506" y="2042"/>
                </a:lnTo>
                <a:lnTo>
                  <a:pt x="1512" y="2031"/>
                </a:lnTo>
                <a:lnTo>
                  <a:pt x="1512" y="2023"/>
                </a:lnTo>
                <a:lnTo>
                  <a:pt x="1494" y="2015"/>
                </a:lnTo>
                <a:lnTo>
                  <a:pt x="1501" y="2011"/>
                </a:lnTo>
                <a:lnTo>
                  <a:pt x="1482" y="1989"/>
                </a:lnTo>
                <a:lnTo>
                  <a:pt x="1461" y="1901"/>
                </a:lnTo>
                <a:lnTo>
                  <a:pt x="1447" y="1864"/>
                </a:lnTo>
                <a:lnTo>
                  <a:pt x="1465" y="1809"/>
                </a:lnTo>
                <a:lnTo>
                  <a:pt x="1463" y="1795"/>
                </a:lnTo>
                <a:lnTo>
                  <a:pt x="1459" y="1792"/>
                </a:lnTo>
                <a:lnTo>
                  <a:pt x="1453" y="1789"/>
                </a:lnTo>
                <a:lnTo>
                  <a:pt x="1448" y="1785"/>
                </a:lnTo>
                <a:lnTo>
                  <a:pt x="1448" y="1780"/>
                </a:lnTo>
                <a:lnTo>
                  <a:pt x="1453" y="1777"/>
                </a:lnTo>
                <a:lnTo>
                  <a:pt x="1475" y="1760"/>
                </a:lnTo>
                <a:lnTo>
                  <a:pt x="1491" y="1718"/>
                </a:lnTo>
                <a:lnTo>
                  <a:pt x="1481" y="1714"/>
                </a:lnTo>
                <a:lnTo>
                  <a:pt x="1474" y="1686"/>
                </a:lnTo>
                <a:lnTo>
                  <a:pt x="1487" y="1671"/>
                </a:lnTo>
                <a:lnTo>
                  <a:pt x="1505" y="1683"/>
                </a:lnTo>
                <a:lnTo>
                  <a:pt x="1529" y="1660"/>
                </a:lnTo>
                <a:lnTo>
                  <a:pt x="1536" y="1636"/>
                </a:lnTo>
                <a:lnTo>
                  <a:pt x="1522" y="1628"/>
                </a:lnTo>
                <a:lnTo>
                  <a:pt x="1529" y="1619"/>
                </a:lnTo>
                <a:lnTo>
                  <a:pt x="1536" y="1621"/>
                </a:lnTo>
                <a:lnTo>
                  <a:pt x="1543" y="1623"/>
                </a:lnTo>
                <a:lnTo>
                  <a:pt x="1548" y="1616"/>
                </a:lnTo>
                <a:lnTo>
                  <a:pt x="1557" y="1620"/>
                </a:lnTo>
                <a:lnTo>
                  <a:pt x="1568" y="1620"/>
                </a:lnTo>
                <a:lnTo>
                  <a:pt x="1575" y="1619"/>
                </a:lnTo>
                <a:lnTo>
                  <a:pt x="1579" y="1608"/>
                </a:lnTo>
                <a:lnTo>
                  <a:pt x="1579" y="1590"/>
                </a:lnTo>
                <a:lnTo>
                  <a:pt x="1581" y="1584"/>
                </a:lnTo>
                <a:lnTo>
                  <a:pt x="1588" y="1580"/>
                </a:lnTo>
                <a:lnTo>
                  <a:pt x="1591" y="1584"/>
                </a:lnTo>
                <a:lnTo>
                  <a:pt x="1598" y="1584"/>
                </a:lnTo>
                <a:lnTo>
                  <a:pt x="1631" y="1577"/>
                </a:lnTo>
                <a:lnTo>
                  <a:pt x="1638" y="1576"/>
                </a:lnTo>
                <a:lnTo>
                  <a:pt x="1642" y="1568"/>
                </a:lnTo>
                <a:lnTo>
                  <a:pt x="1635" y="1561"/>
                </a:lnTo>
                <a:lnTo>
                  <a:pt x="1620" y="1547"/>
                </a:lnTo>
                <a:lnTo>
                  <a:pt x="1620" y="1541"/>
                </a:lnTo>
                <a:lnTo>
                  <a:pt x="1654" y="1530"/>
                </a:lnTo>
                <a:lnTo>
                  <a:pt x="1661" y="1522"/>
                </a:lnTo>
                <a:lnTo>
                  <a:pt x="1670" y="1518"/>
                </a:lnTo>
                <a:lnTo>
                  <a:pt x="1673" y="1522"/>
                </a:lnTo>
                <a:lnTo>
                  <a:pt x="1670" y="1525"/>
                </a:lnTo>
                <a:lnTo>
                  <a:pt x="1674" y="1537"/>
                </a:lnTo>
                <a:lnTo>
                  <a:pt x="1681" y="1537"/>
                </a:lnTo>
                <a:lnTo>
                  <a:pt x="1690" y="1530"/>
                </a:lnTo>
                <a:lnTo>
                  <a:pt x="1748" y="1515"/>
                </a:lnTo>
                <a:lnTo>
                  <a:pt x="1841" y="1449"/>
                </a:lnTo>
                <a:lnTo>
                  <a:pt x="1847" y="1429"/>
                </a:lnTo>
                <a:lnTo>
                  <a:pt x="1896" y="1389"/>
                </a:lnTo>
                <a:lnTo>
                  <a:pt x="1896" y="1385"/>
                </a:lnTo>
                <a:lnTo>
                  <a:pt x="1876" y="1355"/>
                </a:lnTo>
                <a:lnTo>
                  <a:pt x="1878" y="1334"/>
                </a:lnTo>
                <a:lnTo>
                  <a:pt x="1911" y="1323"/>
                </a:lnTo>
                <a:lnTo>
                  <a:pt x="1917" y="1323"/>
                </a:lnTo>
                <a:lnTo>
                  <a:pt x="1915" y="1350"/>
                </a:lnTo>
                <a:lnTo>
                  <a:pt x="1917" y="1354"/>
                </a:lnTo>
                <a:lnTo>
                  <a:pt x="1955" y="1350"/>
                </a:lnTo>
                <a:lnTo>
                  <a:pt x="1958" y="1362"/>
                </a:lnTo>
                <a:lnTo>
                  <a:pt x="2023" y="1329"/>
                </a:lnTo>
                <a:lnTo>
                  <a:pt x="2066" y="1324"/>
                </a:lnTo>
                <a:lnTo>
                  <a:pt x="2068" y="1323"/>
                </a:lnTo>
                <a:lnTo>
                  <a:pt x="2066" y="1315"/>
                </a:lnTo>
                <a:lnTo>
                  <a:pt x="2057" y="1311"/>
                </a:lnTo>
                <a:lnTo>
                  <a:pt x="2052" y="1299"/>
                </a:lnTo>
                <a:lnTo>
                  <a:pt x="2057" y="1291"/>
                </a:lnTo>
                <a:lnTo>
                  <a:pt x="2062" y="1286"/>
                </a:lnTo>
                <a:lnTo>
                  <a:pt x="2072" y="1273"/>
                </a:lnTo>
                <a:lnTo>
                  <a:pt x="2091" y="1230"/>
                </a:lnTo>
                <a:lnTo>
                  <a:pt x="2074" y="1209"/>
                </a:lnTo>
                <a:lnTo>
                  <a:pt x="2074" y="1197"/>
                </a:lnTo>
                <a:lnTo>
                  <a:pt x="2081" y="1189"/>
                </a:lnTo>
                <a:lnTo>
                  <a:pt x="2078" y="1175"/>
                </a:lnTo>
                <a:lnTo>
                  <a:pt x="2087" y="1157"/>
                </a:lnTo>
                <a:lnTo>
                  <a:pt x="2093" y="1146"/>
                </a:lnTo>
                <a:lnTo>
                  <a:pt x="2100" y="1127"/>
                </a:lnTo>
                <a:lnTo>
                  <a:pt x="2105" y="1091"/>
                </a:lnTo>
                <a:lnTo>
                  <a:pt x="2105" y="1068"/>
                </a:lnTo>
                <a:lnTo>
                  <a:pt x="2100" y="1041"/>
                </a:lnTo>
                <a:lnTo>
                  <a:pt x="2092" y="1021"/>
                </a:lnTo>
                <a:lnTo>
                  <a:pt x="2087" y="1014"/>
                </a:lnTo>
                <a:lnTo>
                  <a:pt x="2089" y="1003"/>
                </a:lnTo>
                <a:lnTo>
                  <a:pt x="2084" y="994"/>
                </a:lnTo>
                <a:lnTo>
                  <a:pt x="2072" y="977"/>
                </a:lnTo>
                <a:lnTo>
                  <a:pt x="2062" y="969"/>
                </a:lnTo>
                <a:lnTo>
                  <a:pt x="2061" y="960"/>
                </a:lnTo>
                <a:lnTo>
                  <a:pt x="2068" y="943"/>
                </a:lnTo>
                <a:lnTo>
                  <a:pt x="2050" y="916"/>
                </a:lnTo>
                <a:lnTo>
                  <a:pt x="2029" y="896"/>
                </a:lnTo>
                <a:lnTo>
                  <a:pt x="2023" y="885"/>
                </a:lnTo>
                <a:lnTo>
                  <a:pt x="2018" y="691"/>
                </a:lnTo>
                <a:lnTo>
                  <a:pt x="2018" y="592"/>
                </a:lnTo>
                <a:lnTo>
                  <a:pt x="1991" y="587"/>
                </a:lnTo>
                <a:lnTo>
                  <a:pt x="1976" y="595"/>
                </a:lnTo>
                <a:lnTo>
                  <a:pt x="1964" y="592"/>
                </a:lnTo>
                <a:lnTo>
                  <a:pt x="1944" y="571"/>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8" name="5843394384.62541.552.3755">
            <a:extLst>
              <a:ext uri="{FF2B5EF4-FFF2-40B4-BE49-F238E27FC236}">
                <a16:creationId xmlns:a16="http://schemas.microsoft.com/office/drawing/2014/main" id="{5B2E4B53-8C0C-7678-C652-4216AC7CB656}"/>
              </a:ext>
            </a:extLst>
          </p:cNvPr>
          <p:cNvSpPr>
            <a:spLocks/>
          </p:cNvSpPr>
          <p:nvPr>
            <p:custDataLst>
              <p:tags r:id="rId20"/>
            </p:custDataLst>
          </p:nvPr>
        </p:nvSpPr>
        <p:spPr bwMode="auto">
          <a:xfrm>
            <a:off x="6863562" y="3555531"/>
            <a:ext cx="349209" cy="265908"/>
          </a:xfrm>
          <a:custGeom>
            <a:avLst/>
            <a:gdLst/>
            <a:ahLst/>
            <a:cxnLst>
              <a:cxn ang="0">
                <a:pos x="0" y="753"/>
              </a:cxn>
              <a:cxn ang="0">
                <a:pos x="105" y="0"/>
              </a:cxn>
              <a:cxn ang="0">
                <a:pos x="810" y="72"/>
              </a:cxn>
              <a:cxn ang="0">
                <a:pos x="1096" y="99"/>
              </a:cxn>
              <a:cxn ang="0">
                <a:pos x="1084" y="290"/>
              </a:cxn>
              <a:cxn ang="0">
                <a:pos x="1052" y="867"/>
              </a:cxn>
              <a:cxn ang="0">
                <a:pos x="903" y="856"/>
              </a:cxn>
              <a:cxn ang="0">
                <a:pos x="0" y="753"/>
              </a:cxn>
            </a:cxnLst>
            <a:rect l="0" t="0" r="r" b="b"/>
            <a:pathLst>
              <a:path w="1096" h="867">
                <a:moveTo>
                  <a:pt x="0" y="753"/>
                </a:moveTo>
                <a:lnTo>
                  <a:pt x="105" y="0"/>
                </a:lnTo>
                <a:lnTo>
                  <a:pt x="810" y="72"/>
                </a:lnTo>
                <a:lnTo>
                  <a:pt x="1096" y="99"/>
                </a:lnTo>
                <a:lnTo>
                  <a:pt x="1084" y="290"/>
                </a:lnTo>
                <a:lnTo>
                  <a:pt x="1052" y="867"/>
                </a:lnTo>
                <a:lnTo>
                  <a:pt x="903" y="856"/>
                </a:lnTo>
                <a:lnTo>
                  <a:pt x="0" y="75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9" name="5844407.875434.87528.553.3755">
            <a:extLst>
              <a:ext uri="{FF2B5EF4-FFF2-40B4-BE49-F238E27FC236}">
                <a16:creationId xmlns:a16="http://schemas.microsoft.com/office/drawing/2014/main" id="{F1EDFF38-3441-D067-AC68-19641BC2CC67}"/>
              </a:ext>
            </a:extLst>
          </p:cNvPr>
          <p:cNvSpPr>
            <a:spLocks/>
          </p:cNvSpPr>
          <p:nvPr>
            <p:custDataLst>
              <p:tags r:id="rId21"/>
            </p:custDataLst>
          </p:nvPr>
        </p:nvSpPr>
        <p:spPr bwMode="auto">
          <a:xfrm>
            <a:off x="7198742" y="3644167"/>
            <a:ext cx="357330" cy="182944"/>
          </a:xfrm>
          <a:custGeom>
            <a:avLst/>
            <a:gdLst/>
            <a:ahLst/>
            <a:cxnLst>
              <a:cxn ang="0">
                <a:pos x="32" y="0"/>
              </a:cxn>
              <a:cxn ang="0">
                <a:pos x="1002" y="20"/>
              </a:cxn>
              <a:cxn ang="0">
                <a:pos x="1064" y="71"/>
              </a:cxn>
              <a:cxn ang="0">
                <a:pos x="1042" y="92"/>
              </a:cxn>
              <a:cxn ang="0">
                <a:pos x="1038" y="116"/>
              </a:cxn>
              <a:cxn ang="0">
                <a:pos x="1053" y="127"/>
              </a:cxn>
              <a:cxn ang="0">
                <a:pos x="1065" y="137"/>
              </a:cxn>
              <a:cxn ang="0">
                <a:pos x="1076" y="170"/>
              </a:cxn>
              <a:cxn ang="0">
                <a:pos x="1089" y="181"/>
              </a:cxn>
              <a:cxn ang="0">
                <a:pos x="1106" y="182"/>
              </a:cxn>
              <a:cxn ang="0">
                <a:pos x="1115" y="186"/>
              </a:cxn>
              <a:cxn ang="0">
                <a:pos x="1118" y="599"/>
              </a:cxn>
              <a:cxn ang="0">
                <a:pos x="0" y="577"/>
              </a:cxn>
              <a:cxn ang="0">
                <a:pos x="32" y="0"/>
              </a:cxn>
            </a:cxnLst>
            <a:rect l="0" t="0" r="r" b="b"/>
            <a:pathLst>
              <a:path w="1118" h="599">
                <a:moveTo>
                  <a:pt x="32" y="0"/>
                </a:moveTo>
                <a:lnTo>
                  <a:pt x="1002" y="20"/>
                </a:lnTo>
                <a:lnTo>
                  <a:pt x="1064" y="71"/>
                </a:lnTo>
                <a:lnTo>
                  <a:pt x="1042" y="92"/>
                </a:lnTo>
                <a:lnTo>
                  <a:pt x="1038" y="116"/>
                </a:lnTo>
                <a:lnTo>
                  <a:pt x="1053" y="127"/>
                </a:lnTo>
                <a:lnTo>
                  <a:pt x="1065" y="137"/>
                </a:lnTo>
                <a:lnTo>
                  <a:pt x="1076" y="170"/>
                </a:lnTo>
                <a:lnTo>
                  <a:pt x="1089" y="181"/>
                </a:lnTo>
                <a:lnTo>
                  <a:pt x="1106" y="182"/>
                </a:lnTo>
                <a:lnTo>
                  <a:pt x="1115" y="186"/>
                </a:lnTo>
                <a:lnTo>
                  <a:pt x="1118" y="599"/>
                </a:lnTo>
                <a:lnTo>
                  <a:pt x="0" y="577"/>
                </a:lnTo>
                <a:lnTo>
                  <a:pt x="32"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0" name="5845379.625423.37529.12559.3755">
            <a:extLst>
              <a:ext uri="{FF2B5EF4-FFF2-40B4-BE49-F238E27FC236}">
                <a16:creationId xmlns:a16="http://schemas.microsoft.com/office/drawing/2014/main" id="{D077F1F5-41E5-5DD0-8239-70387A09A4E5}"/>
              </a:ext>
            </a:extLst>
          </p:cNvPr>
          <p:cNvSpPr>
            <a:spLocks/>
          </p:cNvSpPr>
          <p:nvPr>
            <p:custDataLst>
              <p:tags r:id="rId22"/>
            </p:custDataLst>
          </p:nvPr>
        </p:nvSpPr>
        <p:spPr bwMode="auto">
          <a:xfrm>
            <a:off x="7121960" y="3462642"/>
            <a:ext cx="397198" cy="187198"/>
          </a:xfrm>
          <a:custGeom>
            <a:avLst/>
            <a:gdLst/>
            <a:ahLst/>
            <a:cxnLst>
              <a:cxn ang="0">
                <a:pos x="0" y="375"/>
              </a:cxn>
              <a:cxn ang="0">
                <a:pos x="32" y="0"/>
              </a:cxn>
              <a:cxn ang="0">
                <a:pos x="799" y="41"/>
              </a:cxn>
              <a:cxn ang="0">
                <a:pos x="824" y="70"/>
              </a:cxn>
              <a:cxn ang="0">
                <a:pos x="845" y="70"/>
              </a:cxn>
              <a:cxn ang="0">
                <a:pos x="868" y="67"/>
              </a:cxn>
              <a:cxn ang="0">
                <a:pos x="881" y="78"/>
              </a:cxn>
              <a:cxn ang="0">
                <a:pos x="894" y="102"/>
              </a:cxn>
              <a:cxn ang="0">
                <a:pos x="910" y="106"/>
              </a:cxn>
              <a:cxn ang="0">
                <a:pos x="934" y="102"/>
              </a:cxn>
              <a:cxn ang="0">
                <a:pos x="953" y="88"/>
              </a:cxn>
              <a:cxn ang="0">
                <a:pos x="977" y="88"/>
              </a:cxn>
              <a:cxn ang="0">
                <a:pos x="993" y="90"/>
              </a:cxn>
              <a:cxn ang="0">
                <a:pos x="1056" y="128"/>
              </a:cxn>
              <a:cxn ang="0">
                <a:pos x="1083" y="149"/>
              </a:cxn>
              <a:cxn ang="0">
                <a:pos x="1083" y="167"/>
              </a:cxn>
              <a:cxn ang="0">
                <a:pos x="1103" y="183"/>
              </a:cxn>
              <a:cxn ang="0">
                <a:pos x="1103" y="196"/>
              </a:cxn>
              <a:cxn ang="0">
                <a:pos x="1094" y="221"/>
              </a:cxn>
              <a:cxn ang="0">
                <a:pos x="1110" y="233"/>
              </a:cxn>
              <a:cxn ang="0">
                <a:pos x="1117" y="268"/>
              </a:cxn>
              <a:cxn ang="0">
                <a:pos x="1135" y="280"/>
              </a:cxn>
              <a:cxn ang="0">
                <a:pos x="1130" y="296"/>
              </a:cxn>
              <a:cxn ang="0">
                <a:pos x="1135" y="312"/>
              </a:cxn>
              <a:cxn ang="0">
                <a:pos x="1155" y="328"/>
              </a:cxn>
              <a:cxn ang="0">
                <a:pos x="1161" y="341"/>
              </a:cxn>
              <a:cxn ang="0">
                <a:pos x="1155" y="354"/>
              </a:cxn>
              <a:cxn ang="0">
                <a:pos x="1151" y="386"/>
              </a:cxn>
              <a:cxn ang="0">
                <a:pos x="1169" y="398"/>
              </a:cxn>
              <a:cxn ang="0">
                <a:pos x="1176" y="413"/>
              </a:cxn>
              <a:cxn ang="0">
                <a:pos x="1162" y="426"/>
              </a:cxn>
              <a:cxn ang="0">
                <a:pos x="1169" y="441"/>
              </a:cxn>
              <a:cxn ang="0">
                <a:pos x="1181" y="456"/>
              </a:cxn>
              <a:cxn ang="0">
                <a:pos x="1176" y="470"/>
              </a:cxn>
              <a:cxn ang="0">
                <a:pos x="1181" y="489"/>
              </a:cxn>
              <a:cxn ang="0">
                <a:pos x="1186" y="501"/>
              </a:cxn>
              <a:cxn ang="0">
                <a:pos x="1194" y="520"/>
              </a:cxn>
              <a:cxn ang="0">
                <a:pos x="1213" y="534"/>
              </a:cxn>
              <a:cxn ang="0">
                <a:pos x="1216" y="559"/>
              </a:cxn>
              <a:cxn ang="0">
                <a:pos x="1237" y="585"/>
              </a:cxn>
              <a:cxn ang="0">
                <a:pos x="1245" y="590"/>
              </a:cxn>
              <a:cxn ang="0">
                <a:pos x="1241" y="606"/>
              </a:cxn>
              <a:cxn ang="0">
                <a:pos x="1244" y="613"/>
              </a:cxn>
              <a:cxn ang="0">
                <a:pos x="274" y="593"/>
              </a:cxn>
              <a:cxn ang="0">
                <a:pos x="286" y="402"/>
              </a:cxn>
              <a:cxn ang="0">
                <a:pos x="0" y="375"/>
              </a:cxn>
            </a:cxnLst>
            <a:rect l="0" t="0" r="r" b="b"/>
            <a:pathLst>
              <a:path w="1245" h="613">
                <a:moveTo>
                  <a:pt x="0" y="375"/>
                </a:moveTo>
                <a:lnTo>
                  <a:pt x="32" y="0"/>
                </a:lnTo>
                <a:lnTo>
                  <a:pt x="799" y="41"/>
                </a:lnTo>
                <a:lnTo>
                  <a:pt x="824" y="70"/>
                </a:lnTo>
                <a:lnTo>
                  <a:pt x="845" y="70"/>
                </a:lnTo>
                <a:lnTo>
                  <a:pt x="868" y="67"/>
                </a:lnTo>
                <a:lnTo>
                  <a:pt x="881" y="78"/>
                </a:lnTo>
                <a:lnTo>
                  <a:pt x="894" y="102"/>
                </a:lnTo>
                <a:lnTo>
                  <a:pt x="910" y="106"/>
                </a:lnTo>
                <a:lnTo>
                  <a:pt x="934" y="102"/>
                </a:lnTo>
                <a:lnTo>
                  <a:pt x="953" y="88"/>
                </a:lnTo>
                <a:lnTo>
                  <a:pt x="977" y="88"/>
                </a:lnTo>
                <a:lnTo>
                  <a:pt x="993" y="90"/>
                </a:lnTo>
                <a:lnTo>
                  <a:pt x="1056" y="128"/>
                </a:lnTo>
                <a:lnTo>
                  <a:pt x="1083" y="149"/>
                </a:lnTo>
                <a:lnTo>
                  <a:pt x="1083" y="167"/>
                </a:lnTo>
                <a:lnTo>
                  <a:pt x="1103" y="183"/>
                </a:lnTo>
                <a:lnTo>
                  <a:pt x="1103" y="196"/>
                </a:lnTo>
                <a:lnTo>
                  <a:pt x="1094" y="221"/>
                </a:lnTo>
                <a:lnTo>
                  <a:pt x="1110" y="233"/>
                </a:lnTo>
                <a:lnTo>
                  <a:pt x="1117" y="268"/>
                </a:lnTo>
                <a:lnTo>
                  <a:pt x="1135" y="280"/>
                </a:lnTo>
                <a:lnTo>
                  <a:pt x="1130" y="296"/>
                </a:lnTo>
                <a:lnTo>
                  <a:pt x="1135" y="312"/>
                </a:lnTo>
                <a:lnTo>
                  <a:pt x="1155" y="328"/>
                </a:lnTo>
                <a:lnTo>
                  <a:pt x="1161" y="341"/>
                </a:lnTo>
                <a:lnTo>
                  <a:pt x="1155" y="354"/>
                </a:lnTo>
                <a:lnTo>
                  <a:pt x="1151" y="386"/>
                </a:lnTo>
                <a:lnTo>
                  <a:pt x="1169" y="398"/>
                </a:lnTo>
                <a:lnTo>
                  <a:pt x="1176" y="413"/>
                </a:lnTo>
                <a:lnTo>
                  <a:pt x="1162" y="426"/>
                </a:lnTo>
                <a:lnTo>
                  <a:pt x="1169" y="441"/>
                </a:lnTo>
                <a:lnTo>
                  <a:pt x="1181" y="456"/>
                </a:lnTo>
                <a:lnTo>
                  <a:pt x="1176" y="470"/>
                </a:lnTo>
                <a:lnTo>
                  <a:pt x="1181" y="489"/>
                </a:lnTo>
                <a:lnTo>
                  <a:pt x="1186" y="501"/>
                </a:lnTo>
                <a:lnTo>
                  <a:pt x="1194" y="520"/>
                </a:lnTo>
                <a:lnTo>
                  <a:pt x="1213" y="534"/>
                </a:lnTo>
                <a:lnTo>
                  <a:pt x="1216" y="559"/>
                </a:lnTo>
                <a:lnTo>
                  <a:pt x="1237" y="585"/>
                </a:lnTo>
                <a:lnTo>
                  <a:pt x="1245" y="590"/>
                </a:lnTo>
                <a:lnTo>
                  <a:pt x="1241" y="606"/>
                </a:lnTo>
                <a:lnTo>
                  <a:pt x="1244" y="613"/>
                </a:lnTo>
                <a:lnTo>
                  <a:pt x="274" y="593"/>
                </a:lnTo>
                <a:lnTo>
                  <a:pt x="286" y="402"/>
                </a:lnTo>
                <a:lnTo>
                  <a:pt x="0" y="375"/>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1" name="5846352.875424.87533.7550.3755">
            <a:extLst>
              <a:ext uri="{FF2B5EF4-FFF2-40B4-BE49-F238E27FC236}">
                <a16:creationId xmlns:a16="http://schemas.microsoft.com/office/drawing/2014/main" id="{934D26AC-2D57-2CA9-FB35-4EDE6357B385}"/>
              </a:ext>
            </a:extLst>
          </p:cNvPr>
          <p:cNvSpPr>
            <a:spLocks/>
          </p:cNvSpPr>
          <p:nvPr>
            <p:custDataLst>
              <p:tags r:id="rId23"/>
            </p:custDataLst>
          </p:nvPr>
        </p:nvSpPr>
        <p:spPr bwMode="auto">
          <a:xfrm>
            <a:off x="7131558" y="3291752"/>
            <a:ext cx="337396" cy="215563"/>
          </a:xfrm>
          <a:custGeom>
            <a:avLst/>
            <a:gdLst/>
            <a:ahLst/>
            <a:cxnLst>
              <a:cxn ang="0">
                <a:pos x="0" y="558"/>
              </a:cxn>
              <a:cxn ang="0">
                <a:pos x="33" y="184"/>
              </a:cxn>
              <a:cxn ang="0">
                <a:pos x="46" y="0"/>
              </a:cxn>
              <a:cxn ang="0">
                <a:pos x="1037" y="41"/>
              </a:cxn>
              <a:cxn ang="0">
                <a:pos x="1037" y="55"/>
              </a:cxn>
              <a:cxn ang="0">
                <a:pos x="1033" y="76"/>
              </a:cxn>
              <a:cxn ang="0">
                <a:pos x="1012" y="100"/>
              </a:cxn>
              <a:cxn ang="0">
                <a:pos x="1013" y="122"/>
              </a:cxn>
              <a:cxn ang="0">
                <a:pos x="1055" y="165"/>
              </a:cxn>
              <a:cxn ang="0">
                <a:pos x="1058" y="509"/>
              </a:cxn>
              <a:cxn ang="0">
                <a:pos x="1044" y="507"/>
              </a:cxn>
              <a:cxn ang="0">
                <a:pos x="1036" y="509"/>
              </a:cxn>
              <a:cxn ang="0">
                <a:pos x="1037" y="525"/>
              </a:cxn>
              <a:cxn ang="0">
                <a:pos x="1040" y="533"/>
              </a:cxn>
              <a:cxn ang="0">
                <a:pos x="1037" y="556"/>
              </a:cxn>
              <a:cxn ang="0">
                <a:pos x="1047" y="561"/>
              </a:cxn>
              <a:cxn ang="0">
                <a:pos x="1055" y="593"/>
              </a:cxn>
              <a:cxn ang="0">
                <a:pos x="1040" y="601"/>
              </a:cxn>
              <a:cxn ang="0">
                <a:pos x="1044" y="617"/>
              </a:cxn>
              <a:cxn ang="0">
                <a:pos x="1035" y="654"/>
              </a:cxn>
              <a:cxn ang="0">
                <a:pos x="1044" y="685"/>
              </a:cxn>
              <a:cxn ang="0">
                <a:pos x="1051" y="702"/>
              </a:cxn>
              <a:cxn ang="0">
                <a:pos x="1051" y="707"/>
              </a:cxn>
              <a:cxn ang="0">
                <a:pos x="1024" y="686"/>
              </a:cxn>
              <a:cxn ang="0">
                <a:pos x="961" y="648"/>
              </a:cxn>
              <a:cxn ang="0">
                <a:pos x="945" y="646"/>
              </a:cxn>
              <a:cxn ang="0">
                <a:pos x="921" y="646"/>
              </a:cxn>
              <a:cxn ang="0">
                <a:pos x="902" y="660"/>
              </a:cxn>
              <a:cxn ang="0">
                <a:pos x="878" y="664"/>
              </a:cxn>
              <a:cxn ang="0">
                <a:pos x="862" y="660"/>
              </a:cxn>
              <a:cxn ang="0">
                <a:pos x="849" y="636"/>
              </a:cxn>
              <a:cxn ang="0">
                <a:pos x="836" y="625"/>
              </a:cxn>
              <a:cxn ang="0">
                <a:pos x="813" y="628"/>
              </a:cxn>
              <a:cxn ang="0">
                <a:pos x="792" y="628"/>
              </a:cxn>
              <a:cxn ang="0">
                <a:pos x="767" y="599"/>
              </a:cxn>
              <a:cxn ang="0">
                <a:pos x="0" y="558"/>
              </a:cxn>
            </a:cxnLst>
            <a:rect l="0" t="0" r="r" b="b"/>
            <a:pathLst>
              <a:path w="1058" h="707">
                <a:moveTo>
                  <a:pt x="0" y="558"/>
                </a:moveTo>
                <a:lnTo>
                  <a:pt x="33" y="184"/>
                </a:lnTo>
                <a:lnTo>
                  <a:pt x="46" y="0"/>
                </a:lnTo>
                <a:lnTo>
                  <a:pt x="1037" y="41"/>
                </a:lnTo>
                <a:lnTo>
                  <a:pt x="1037" y="55"/>
                </a:lnTo>
                <a:lnTo>
                  <a:pt x="1033" y="76"/>
                </a:lnTo>
                <a:lnTo>
                  <a:pt x="1012" y="100"/>
                </a:lnTo>
                <a:lnTo>
                  <a:pt x="1013" y="122"/>
                </a:lnTo>
                <a:lnTo>
                  <a:pt x="1055" y="165"/>
                </a:lnTo>
                <a:lnTo>
                  <a:pt x="1058" y="509"/>
                </a:lnTo>
                <a:lnTo>
                  <a:pt x="1044" y="507"/>
                </a:lnTo>
                <a:lnTo>
                  <a:pt x="1036" y="509"/>
                </a:lnTo>
                <a:lnTo>
                  <a:pt x="1037" y="525"/>
                </a:lnTo>
                <a:lnTo>
                  <a:pt x="1040" y="533"/>
                </a:lnTo>
                <a:lnTo>
                  <a:pt x="1037" y="556"/>
                </a:lnTo>
                <a:lnTo>
                  <a:pt x="1047" y="561"/>
                </a:lnTo>
                <a:lnTo>
                  <a:pt x="1055" y="593"/>
                </a:lnTo>
                <a:lnTo>
                  <a:pt x="1040" y="601"/>
                </a:lnTo>
                <a:lnTo>
                  <a:pt x="1044" y="617"/>
                </a:lnTo>
                <a:lnTo>
                  <a:pt x="1035" y="654"/>
                </a:lnTo>
                <a:lnTo>
                  <a:pt x="1044" y="685"/>
                </a:lnTo>
                <a:lnTo>
                  <a:pt x="1051" y="702"/>
                </a:lnTo>
                <a:lnTo>
                  <a:pt x="1051" y="707"/>
                </a:lnTo>
                <a:lnTo>
                  <a:pt x="1024" y="686"/>
                </a:lnTo>
                <a:lnTo>
                  <a:pt x="961" y="648"/>
                </a:lnTo>
                <a:lnTo>
                  <a:pt x="945" y="646"/>
                </a:lnTo>
                <a:lnTo>
                  <a:pt x="921" y="646"/>
                </a:lnTo>
                <a:lnTo>
                  <a:pt x="902" y="660"/>
                </a:lnTo>
                <a:lnTo>
                  <a:pt x="878" y="664"/>
                </a:lnTo>
                <a:lnTo>
                  <a:pt x="862" y="660"/>
                </a:lnTo>
                <a:lnTo>
                  <a:pt x="849" y="636"/>
                </a:lnTo>
                <a:lnTo>
                  <a:pt x="836" y="625"/>
                </a:lnTo>
                <a:lnTo>
                  <a:pt x="813" y="628"/>
                </a:lnTo>
                <a:lnTo>
                  <a:pt x="792" y="628"/>
                </a:lnTo>
                <a:lnTo>
                  <a:pt x="767" y="599"/>
                </a:lnTo>
                <a:lnTo>
                  <a:pt x="0" y="558"/>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2" name="5847324470.7553.2547.3755">
            <a:extLst>
              <a:ext uri="{FF2B5EF4-FFF2-40B4-BE49-F238E27FC236}">
                <a16:creationId xmlns:a16="http://schemas.microsoft.com/office/drawing/2014/main" id="{23F9CD67-9958-82A5-E46F-5AACCAC6F5DD}"/>
              </a:ext>
            </a:extLst>
          </p:cNvPr>
          <p:cNvSpPr>
            <a:spLocks/>
          </p:cNvSpPr>
          <p:nvPr>
            <p:custDataLst>
              <p:tags r:id="rId24"/>
            </p:custDataLst>
          </p:nvPr>
        </p:nvSpPr>
        <p:spPr bwMode="auto">
          <a:xfrm>
            <a:off x="7438687" y="3106680"/>
            <a:ext cx="316723" cy="341070"/>
          </a:xfrm>
          <a:custGeom>
            <a:avLst/>
            <a:gdLst/>
            <a:ahLst/>
            <a:cxnLst>
              <a:cxn ang="0">
                <a:pos x="94" y="770"/>
              </a:cxn>
              <a:cxn ang="0">
                <a:pos x="51" y="705"/>
              </a:cxn>
              <a:cxn ang="0">
                <a:pos x="76" y="660"/>
              </a:cxn>
              <a:cxn ang="0">
                <a:pos x="75" y="618"/>
              </a:cxn>
              <a:cxn ang="0">
                <a:pos x="59" y="525"/>
              </a:cxn>
              <a:cxn ang="0">
                <a:pos x="56" y="476"/>
              </a:cxn>
              <a:cxn ang="0">
                <a:pos x="51" y="363"/>
              </a:cxn>
              <a:cxn ang="0">
                <a:pos x="20" y="290"/>
              </a:cxn>
              <a:cxn ang="0">
                <a:pos x="5" y="176"/>
              </a:cxn>
              <a:cxn ang="0">
                <a:pos x="16" y="129"/>
              </a:cxn>
              <a:cxn ang="0">
                <a:pos x="0" y="69"/>
              </a:cxn>
              <a:cxn ang="0">
                <a:pos x="252" y="30"/>
              </a:cxn>
              <a:cxn ang="0">
                <a:pos x="283" y="0"/>
              </a:cxn>
              <a:cxn ang="0">
                <a:pos x="312" y="54"/>
              </a:cxn>
              <a:cxn ang="0">
                <a:pos x="314" y="104"/>
              </a:cxn>
              <a:cxn ang="0">
                <a:pos x="355" y="122"/>
              </a:cxn>
              <a:cxn ang="0">
                <a:pos x="385" y="137"/>
              </a:cxn>
              <a:cxn ang="0">
                <a:pos x="431" y="137"/>
              </a:cxn>
              <a:cxn ang="0">
                <a:pos x="436" y="159"/>
              </a:cxn>
              <a:cxn ang="0">
                <a:pos x="486" y="137"/>
              </a:cxn>
              <a:cxn ang="0">
                <a:pos x="572" y="148"/>
              </a:cxn>
              <a:cxn ang="0">
                <a:pos x="576" y="159"/>
              </a:cxn>
              <a:cxn ang="0">
                <a:pos x="594" y="167"/>
              </a:cxn>
              <a:cxn ang="0">
                <a:pos x="607" y="195"/>
              </a:cxn>
              <a:cxn ang="0">
                <a:pos x="633" y="185"/>
              </a:cxn>
              <a:cxn ang="0">
                <a:pos x="657" y="185"/>
              </a:cxn>
              <a:cxn ang="0">
                <a:pos x="697" y="210"/>
              </a:cxn>
              <a:cxn ang="0">
                <a:pos x="720" y="232"/>
              </a:cxn>
              <a:cxn ang="0">
                <a:pos x="759" y="228"/>
              </a:cxn>
              <a:cxn ang="0">
                <a:pos x="811" y="196"/>
              </a:cxn>
              <a:cxn ang="0">
                <a:pos x="903" y="214"/>
              </a:cxn>
              <a:cxn ang="0">
                <a:pos x="923" y="220"/>
              </a:cxn>
              <a:cxn ang="0">
                <a:pos x="960" y="228"/>
              </a:cxn>
              <a:cxn ang="0">
                <a:pos x="974" y="245"/>
              </a:cxn>
              <a:cxn ang="0">
                <a:pos x="907" y="277"/>
              </a:cxn>
              <a:cxn ang="0">
                <a:pos x="868" y="304"/>
              </a:cxn>
              <a:cxn ang="0">
                <a:pos x="810" y="332"/>
              </a:cxn>
              <a:cxn ang="0">
                <a:pos x="658" y="484"/>
              </a:cxn>
              <a:cxn ang="0">
                <a:pos x="642" y="507"/>
              </a:cxn>
              <a:cxn ang="0">
                <a:pos x="630" y="619"/>
              </a:cxn>
              <a:cxn ang="0">
                <a:pos x="582" y="653"/>
              </a:cxn>
              <a:cxn ang="0">
                <a:pos x="576" y="678"/>
              </a:cxn>
              <a:cxn ang="0">
                <a:pos x="587" y="715"/>
              </a:cxn>
              <a:cxn ang="0">
                <a:pos x="590" y="763"/>
              </a:cxn>
              <a:cxn ang="0">
                <a:pos x="587" y="814"/>
              </a:cxn>
              <a:cxn ang="0">
                <a:pos x="594" y="873"/>
              </a:cxn>
              <a:cxn ang="0">
                <a:pos x="615" y="892"/>
              </a:cxn>
              <a:cxn ang="0">
                <a:pos x="657" y="901"/>
              </a:cxn>
              <a:cxn ang="0">
                <a:pos x="661" y="918"/>
              </a:cxn>
              <a:cxn ang="0">
                <a:pos x="721" y="965"/>
              </a:cxn>
              <a:cxn ang="0">
                <a:pos x="801" y="1024"/>
              </a:cxn>
              <a:cxn ang="0">
                <a:pos x="805" y="1059"/>
              </a:cxn>
              <a:cxn ang="0">
                <a:pos x="97" y="1114"/>
              </a:cxn>
            </a:cxnLst>
            <a:rect l="0" t="0" r="r" b="b"/>
            <a:pathLst>
              <a:path w="993" h="1114">
                <a:moveTo>
                  <a:pt x="97" y="1114"/>
                </a:moveTo>
                <a:lnTo>
                  <a:pt x="94" y="770"/>
                </a:lnTo>
                <a:lnTo>
                  <a:pt x="52" y="727"/>
                </a:lnTo>
                <a:lnTo>
                  <a:pt x="51" y="705"/>
                </a:lnTo>
                <a:lnTo>
                  <a:pt x="72" y="681"/>
                </a:lnTo>
                <a:lnTo>
                  <a:pt x="76" y="660"/>
                </a:lnTo>
                <a:lnTo>
                  <a:pt x="76" y="646"/>
                </a:lnTo>
                <a:lnTo>
                  <a:pt x="75" y="618"/>
                </a:lnTo>
                <a:lnTo>
                  <a:pt x="76" y="592"/>
                </a:lnTo>
                <a:lnTo>
                  <a:pt x="59" y="525"/>
                </a:lnTo>
                <a:lnTo>
                  <a:pt x="56" y="511"/>
                </a:lnTo>
                <a:lnTo>
                  <a:pt x="56" y="476"/>
                </a:lnTo>
                <a:lnTo>
                  <a:pt x="56" y="458"/>
                </a:lnTo>
                <a:lnTo>
                  <a:pt x="51" y="363"/>
                </a:lnTo>
                <a:lnTo>
                  <a:pt x="38" y="308"/>
                </a:lnTo>
                <a:lnTo>
                  <a:pt x="20" y="290"/>
                </a:lnTo>
                <a:lnTo>
                  <a:pt x="8" y="228"/>
                </a:lnTo>
                <a:lnTo>
                  <a:pt x="5" y="176"/>
                </a:lnTo>
                <a:lnTo>
                  <a:pt x="13" y="144"/>
                </a:lnTo>
                <a:lnTo>
                  <a:pt x="16" y="129"/>
                </a:lnTo>
                <a:lnTo>
                  <a:pt x="0" y="86"/>
                </a:lnTo>
                <a:lnTo>
                  <a:pt x="0" y="69"/>
                </a:lnTo>
                <a:lnTo>
                  <a:pt x="250" y="67"/>
                </a:lnTo>
                <a:lnTo>
                  <a:pt x="252" y="30"/>
                </a:lnTo>
                <a:lnTo>
                  <a:pt x="256" y="0"/>
                </a:lnTo>
                <a:lnTo>
                  <a:pt x="283" y="0"/>
                </a:lnTo>
                <a:lnTo>
                  <a:pt x="309" y="11"/>
                </a:lnTo>
                <a:lnTo>
                  <a:pt x="312" y="54"/>
                </a:lnTo>
                <a:lnTo>
                  <a:pt x="316" y="75"/>
                </a:lnTo>
                <a:lnTo>
                  <a:pt x="314" y="104"/>
                </a:lnTo>
                <a:lnTo>
                  <a:pt x="344" y="125"/>
                </a:lnTo>
                <a:lnTo>
                  <a:pt x="355" y="122"/>
                </a:lnTo>
                <a:lnTo>
                  <a:pt x="375" y="125"/>
                </a:lnTo>
                <a:lnTo>
                  <a:pt x="385" y="137"/>
                </a:lnTo>
                <a:lnTo>
                  <a:pt x="406" y="132"/>
                </a:lnTo>
                <a:lnTo>
                  <a:pt x="431" y="137"/>
                </a:lnTo>
                <a:lnTo>
                  <a:pt x="436" y="148"/>
                </a:lnTo>
                <a:lnTo>
                  <a:pt x="436" y="159"/>
                </a:lnTo>
                <a:lnTo>
                  <a:pt x="471" y="156"/>
                </a:lnTo>
                <a:lnTo>
                  <a:pt x="486" y="137"/>
                </a:lnTo>
                <a:lnTo>
                  <a:pt x="540" y="136"/>
                </a:lnTo>
                <a:lnTo>
                  <a:pt x="572" y="148"/>
                </a:lnTo>
                <a:lnTo>
                  <a:pt x="582" y="148"/>
                </a:lnTo>
                <a:lnTo>
                  <a:pt x="576" y="159"/>
                </a:lnTo>
                <a:lnTo>
                  <a:pt x="590" y="169"/>
                </a:lnTo>
                <a:lnTo>
                  <a:pt x="594" y="167"/>
                </a:lnTo>
                <a:lnTo>
                  <a:pt x="602" y="175"/>
                </a:lnTo>
                <a:lnTo>
                  <a:pt x="607" y="195"/>
                </a:lnTo>
                <a:lnTo>
                  <a:pt x="621" y="203"/>
                </a:lnTo>
                <a:lnTo>
                  <a:pt x="633" y="185"/>
                </a:lnTo>
                <a:lnTo>
                  <a:pt x="643" y="183"/>
                </a:lnTo>
                <a:lnTo>
                  <a:pt x="657" y="185"/>
                </a:lnTo>
                <a:lnTo>
                  <a:pt x="664" y="203"/>
                </a:lnTo>
                <a:lnTo>
                  <a:pt x="697" y="210"/>
                </a:lnTo>
                <a:lnTo>
                  <a:pt x="705" y="220"/>
                </a:lnTo>
                <a:lnTo>
                  <a:pt x="720" y="232"/>
                </a:lnTo>
                <a:lnTo>
                  <a:pt x="740" y="232"/>
                </a:lnTo>
                <a:lnTo>
                  <a:pt x="759" y="228"/>
                </a:lnTo>
                <a:lnTo>
                  <a:pt x="806" y="194"/>
                </a:lnTo>
                <a:lnTo>
                  <a:pt x="811" y="196"/>
                </a:lnTo>
                <a:lnTo>
                  <a:pt x="827" y="216"/>
                </a:lnTo>
                <a:lnTo>
                  <a:pt x="903" y="214"/>
                </a:lnTo>
                <a:lnTo>
                  <a:pt x="913" y="216"/>
                </a:lnTo>
                <a:lnTo>
                  <a:pt x="923" y="220"/>
                </a:lnTo>
                <a:lnTo>
                  <a:pt x="946" y="235"/>
                </a:lnTo>
                <a:lnTo>
                  <a:pt x="960" y="228"/>
                </a:lnTo>
                <a:lnTo>
                  <a:pt x="993" y="226"/>
                </a:lnTo>
                <a:lnTo>
                  <a:pt x="974" y="245"/>
                </a:lnTo>
                <a:lnTo>
                  <a:pt x="927" y="271"/>
                </a:lnTo>
                <a:lnTo>
                  <a:pt x="907" y="277"/>
                </a:lnTo>
                <a:lnTo>
                  <a:pt x="888" y="282"/>
                </a:lnTo>
                <a:lnTo>
                  <a:pt x="868" y="304"/>
                </a:lnTo>
                <a:lnTo>
                  <a:pt x="829" y="317"/>
                </a:lnTo>
                <a:lnTo>
                  <a:pt x="810" y="332"/>
                </a:lnTo>
                <a:lnTo>
                  <a:pt x="751" y="400"/>
                </a:lnTo>
                <a:lnTo>
                  <a:pt x="658" y="484"/>
                </a:lnTo>
                <a:lnTo>
                  <a:pt x="655" y="497"/>
                </a:lnTo>
                <a:lnTo>
                  <a:pt x="642" y="507"/>
                </a:lnTo>
                <a:lnTo>
                  <a:pt x="647" y="607"/>
                </a:lnTo>
                <a:lnTo>
                  <a:pt x="630" y="619"/>
                </a:lnTo>
                <a:lnTo>
                  <a:pt x="621" y="625"/>
                </a:lnTo>
                <a:lnTo>
                  <a:pt x="582" y="653"/>
                </a:lnTo>
                <a:lnTo>
                  <a:pt x="580" y="674"/>
                </a:lnTo>
                <a:lnTo>
                  <a:pt x="576" y="678"/>
                </a:lnTo>
                <a:lnTo>
                  <a:pt x="569" y="704"/>
                </a:lnTo>
                <a:lnTo>
                  <a:pt x="587" y="715"/>
                </a:lnTo>
                <a:lnTo>
                  <a:pt x="602" y="740"/>
                </a:lnTo>
                <a:lnTo>
                  <a:pt x="590" y="763"/>
                </a:lnTo>
                <a:lnTo>
                  <a:pt x="591" y="778"/>
                </a:lnTo>
                <a:lnTo>
                  <a:pt x="587" y="814"/>
                </a:lnTo>
                <a:lnTo>
                  <a:pt x="587" y="864"/>
                </a:lnTo>
                <a:lnTo>
                  <a:pt x="594" y="873"/>
                </a:lnTo>
                <a:lnTo>
                  <a:pt x="611" y="883"/>
                </a:lnTo>
                <a:lnTo>
                  <a:pt x="615" y="892"/>
                </a:lnTo>
                <a:lnTo>
                  <a:pt x="653" y="897"/>
                </a:lnTo>
                <a:lnTo>
                  <a:pt x="657" y="901"/>
                </a:lnTo>
                <a:lnTo>
                  <a:pt x="657" y="913"/>
                </a:lnTo>
                <a:lnTo>
                  <a:pt x="661" y="918"/>
                </a:lnTo>
                <a:lnTo>
                  <a:pt x="706" y="939"/>
                </a:lnTo>
                <a:lnTo>
                  <a:pt x="721" y="965"/>
                </a:lnTo>
                <a:lnTo>
                  <a:pt x="759" y="991"/>
                </a:lnTo>
                <a:lnTo>
                  <a:pt x="801" y="1024"/>
                </a:lnTo>
                <a:lnTo>
                  <a:pt x="806" y="1032"/>
                </a:lnTo>
                <a:lnTo>
                  <a:pt x="805" y="1059"/>
                </a:lnTo>
                <a:lnTo>
                  <a:pt x="807" y="1092"/>
                </a:lnTo>
                <a:lnTo>
                  <a:pt x="97" y="1114"/>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3" name="5848376.125474.2528.62543.255">
            <a:extLst>
              <a:ext uri="{FF2B5EF4-FFF2-40B4-BE49-F238E27FC236}">
                <a16:creationId xmlns:a16="http://schemas.microsoft.com/office/drawing/2014/main" id="{BB504C4A-C038-06FA-4080-806B46A46B89}"/>
              </a:ext>
            </a:extLst>
          </p:cNvPr>
          <p:cNvSpPr>
            <a:spLocks/>
          </p:cNvSpPr>
          <p:nvPr>
            <p:custDataLst>
              <p:tags r:id="rId25"/>
            </p:custDataLst>
          </p:nvPr>
        </p:nvSpPr>
        <p:spPr bwMode="auto">
          <a:xfrm>
            <a:off x="7462309" y="3440658"/>
            <a:ext cx="289407" cy="183653"/>
          </a:xfrm>
          <a:custGeom>
            <a:avLst/>
            <a:gdLst/>
            <a:ahLst/>
            <a:cxnLst>
              <a:cxn ang="0">
                <a:pos x="733" y="0"/>
              </a:cxn>
              <a:cxn ang="0">
                <a:pos x="759" y="40"/>
              </a:cxn>
              <a:cxn ang="0">
                <a:pos x="749" y="70"/>
              </a:cxn>
              <a:cxn ang="0">
                <a:pos x="768" y="147"/>
              </a:cxn>
              <a:cxn ang="0">
                <a:pos x="825" y="173"/>
              </a:cxn>
              <a:cxn ang="0">
                <a:pos x="837" y="198"/>
              </a:cxn>
              <a:cxn ang="0">
                <a:pos x="872" y="234"/>
              </a:cxn>
              <a:cxn ang="0">
                <a:pos x="907" y="285"/>
              </a:cxn>
              <a:cxn ang="0">
                <a:pos x="898" y="320"/>
              </a:cxn>
              <a:cxn ang="0">
                <a:pos x="886" y="344"/>
              </a:cxn>
              <a:cxn ang="0">
                <a:pos x="837" y="382"/>
              </a:cxn>
              <a:cxn ang="0">
                <a:pos x="802" y="386"/>
              </a:cxn>
              <a:cxn ang="0">
                <a:pos x="776" y="414"/>
              </a:cxn>
              <a:cxn ang="0">
                <a:pos x="796" y="449"/>
              </a:cxn>
              <a:cxn ang="0">
                <a:pos x="796" y="490"/>
              </a:cxn>
              <a:cxn ang="0">
                <a:pos x="753" y="553"/>
              </a:cxn>
              <a:cxn ang="0">
                <a:pos x="749" y="584"/>
              </a:cxn>
              <a:cxn ang="0">
                <a:pos x="696" y="553"/>
              </a:cxn>
              <a:cxn ang="0">
                <a:pos x="114" y="560"/>
              </a:cxn>
              <a:cxn ang="0">
                <a:pos x="114" y="527"/>
              </a:cxn>
              <a:cxn ang="0">
                <a:pos x="95" y="497"/>
              </a:cxn>
              <a:cxn ang="0">
                <a:pos x="102" y="469"/>
              </a:cxn>
              <a:cxn ang="0">
                <a:pos x="88" y="425"/>
              </a:cxn>
              <a:cxn ang="0">
                <a:pos x="88" y="399"/>
              </a:cxn>
              <a:cxn ang="0">
                <a:pos x="63" y="367"/>
              </a:cxn>
              <a:cxn ang="0">
                <a:pos x="50" y="339"/>
              </a:cxn>
              <a:cxn ang="0">
                <a:pos x="27" y="292"/>
              </a:cxn>
              <a:cxn ang="0">
                <a:pos x="36" y="254"/>
              </a:cxn>
              <a:cxn ang="0">
                <a:pos x="16" y="220"/>
              </a:cxn>
              <a:cxn ang="0">
                <a:pos x="9" y="198"/>
              </a:cxn>
              <a:cxn ang="0">
                <a:pos x="9" y="130"/>
              </a:cxn>
              <a:cxn ang="0">
                <a:pos x="20" y="106"/>
              </a:cxn>
              <a:cxn ang="0">
                <a:pos x="2" y="69"/>
              </a:cxn>
              <a:cxn ang="0">
                <a:pos x="2" y="38"/>
              </a:cxn>
              <a:cxn ang="0">
                <a:pos x="9" y="20"/>
              </a:cxn>
            </a:cxnLst>
            <a:rect l="0" t="0" r="r" b="b"/>
            <a:pathLst>
              <a:path w="907" h="598">
                <a:moveTo>
                  <a:pt x="23" y="22"/>
                </a:moveTo>
                <a:lnTo>
                  <a:pt x="733" y="0"/>
                </a:lnTo>
                <a:lnTo>
                  <a:pt x="745" y="22"/>
                </a:lnTo>
                <a:lnTo>
                  <a:pt x="759" y="40"/>
                </a:lnTo>
                <a:lnTo>
                  <a:pt x="759" y="53"/>
                </a:lnTo>
                <a:lnTo>
                  <a:pt x="749" y="70"/>
                </a:lnTo>
                <a:lnTo>
                  <a:pt x="755" y="95"/>
                </a:lnTo>
                <a:lnTo>
                  <a:pt x="768" y="147"/>
                </a:lnTo>
                <a:lnTo>
                  <a:pt x="814" y="159"/>
                </a:lnTo>
                <a:lnTo>
                  <a:pt x="825" y="173"/>
                </a:lnTo>
                <a:lnTo>
                  <a:pt x="833" y="188"/>
                </a:lnTo>
                <a:lnTo>
                  <a:pt x="837" y="198"/>
                </a:lnTo>
                <a:lnTo>
                  <a:pt x="869" y="215"/>
                </a:lnTo>
                <a:lnTo>
                  <a:pt x="872" y="234"/>
                </a:lnTo>
                <a:lnTo>
                  <a:pt x="900" y="251"/>
                </a:lnTo>
                <a:lnTo>
                  <a:pt x="907" y="285"/>
                </a:lnTo>
                <a:lnTo>
                  <a:pt x="904" y="298"/>
                </a:lnTo>
                <a:lnTo>
                  <a:pt x="898" y="320"/>
                </a:lnTo>
                <a:lnTo>
                  <a:pt x="886" y="331"/>
                </a:lnTo>
                <a:lnTo>
                  <a:pt x="886" y="344"/>
                </a:lnTo>
                <a:lnTo>
                  <a:pt x="860" y="374"/>
                </a:lnTo>
                <a:lnTo>
                  <a:pt x="837" y="382"/>
                </a:lnTo>
                <a:lnTo>
                  <a:pt x="831" y="386"/>
                </a:lnTo>
                <a:lnTo>
                  <a:pt x="802" y="386"/>
                </a:lnTo>
                <a:lnTo>
                  <a:pt x="788" y="399"/>
                </a:lnTo>
                <a:lnTo>
                  <a:pt x="776" y="414"/>
                </a:lnTo>
                <a:lnTo>
                  <a:pt x="778" y="431"/>
                </a:lnTo>
                <a:lnTo>
                  <a:pt x="796" y="449"/>
                </a:lnTo>
                <a:lnTo>
                  <a:pt x="802" y="462"/>
                </a:lnTo>
                <a:lnTo>
                  <a:pt x="796" y="490"/>
                </a:lnTo>
                <a:lnTo>
                  <a:pt x="774" y="539"/>
                </a:lnTo>
                <a:lnTo>
                  <a:pt x="753" y="553"/>
                </a:lnTo>
                <a:lnTo>
                  <a:pt x="748" y="566"/>
                </a:lnTo>
                <a:lnTo>
                  <a:pt x="749" y="584"/>
                </a:lnTo>
                <a:lnTo>
                  <a:pt x="733" y="598"/>
                </a:lnTo>
                <a:lnTo>
                  <a:pt x="696" y="553"/>
                </a:lnTo>
                <a:lnTo>
                  <a:pt x="119" y="572"/>
                </a:lnTo>
                <a:lnTo>
                  <a:pt x="114" y="560"/>
                </a:lnTo>
                <a:lnTo>
                  <a:pt x="109" y="541"/>
                </a:lnTo>
                <a:lnTo>
                  <a:pt x="114" y="527"/>
                </a:lnTo>
                <a:lnTo>
                  <a:pt x="102" y="512"/>
                </a:lnTo>
                <a:lnTo>
                  <a:pt x="95" y="497"/>
                </a:lnTo>
                <a:lnTo>
                  <a:pt x="109" y="484"/>
                </a:lnTo>
                <a:lnTo>
                  <a:pt x="102" y="469"/>
                </a:lnTo>
                <a:lnTo>
                  <a:pt x="84" y="457"/>
                </a:lnTo>
                <a:lnTo>
                  <a:pt x="88" y="425"/>
                </a:lnTo>
                <a:lnTo>
                  <a:pt x="94" y="412"/>
                </a:lnTo>
                <a:lnTo>
                  <a:pt x="88" y="399"/>
                </a:lnTo>
                <a:lnTo>
                  <a:pt x="68" y="383"/>
                </a:lnTo>
                <a:lnTo>
                  <a:pt x="63" y="367"/>
                </a:lnTo>
                <a:lnTo>
                  <a:pt x="68" y="351"/>
                </a:lnTo>
                <a:lnTo>
                  <a:pt x="50" y="339"/>
                </a:lnTo>
                <a:lnTo>
                  <a:pt x="43" y="304"/>
                </a:lnTo>
                <a:lnTo>
                  <a:pt x="27" y="292"/>
                </a:lnTo>
                <a:lnTo>
                  <a:pt x="36" y="267"/>
                </a:lnTo>
                <a:lnTo>
                  <a:pt x="36" y="254"/>
                </a:lnTo>
                <a:lnTo>
                  <a:pt x="16" y="238"/>
                </a:lnTo>
                <a:lnTo>
                  <a:pt x="16" y="220"/>
                </a:lnTo>
                <a:lnTo>
                  <a:pt x="16" y="215"/>
                </a:lnTo>
                <a:lnTo>
                  <a:pt x="9" y="198"/>
                </a:lnTo>
                <a:lnTo>
                  <a:pt x="0" y="167"/>
                </a:lnTo>
                <a:lnTo>
                  <a:pt x="9" y="130"/>
                </a:lnTo>
                <a:lnTo>
                  <a:pt x="5" y="114"/>
                </a:lnTo>
                <a:lnTo>
                  <a:pt x="20" y="106"/>
                </a:lnTo>
                <a:lnTo>
                  <a:pt x="12" y="74"/>
                </a:lnTo>
                <a:lnTo>
                  <a:pt x="2" y="69"/>
                </a:lnTo>
                <a:lnTo>
                  <a:pt x="5" y="46"/>
                </a:lnTo>
                <a:lnTo>
                  <a:pt x="2" y="38"/>
                </a:lnTo>
                <a:lnTo>
                  <a:pt x="1" y="22"/>
                </a:lnTo>
                <a:lnTo>
                  <a:pt x="9" y="20"/>
                </a:lnTo>
                <a:lnTo>
                  <a:pt x="23" y="22"/>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4" name="5849402.62548041.87548.1255">
            <a:extLst>
              <a:ext uri="{FF2B5EF4-FFF2-40B4-BE49-F238E27FC236}">
                <a16:creationId xmlns:a16="http://schemas.microsoft.com/office/drawing/2014/main" id="{0A15D2B7-E664-6ADA-032E-9B0E11C65BED}"/>
              </a:ext>
            </a:extLst>
          </p:cNvPr>
          <p:cNvSpPr>
            <a:spLocks/>
          </p:cNvSpPr>
          <p:nvPr>
            <p:custDataLst>
              <p:tags r:id="rId26"/>
            </p:custDataLst>
          </p:nvPr>
        </p:nvSpPr>
        <p:spPr bwMode="auto">
          <a:xfrm>
            <a:off x="7500700" y="3610132"/>
            <a:ext cx="321893" cy="268745"/>
          </a:xfrm>
          <a:custGeom>
            <a:avLst/>
            <a:gdLst/>
            <a:ahLst/>
            <a:cxnLst>
              <a:cxn ang="0">
                <a:pos x="848" y="774"/>
              </a:cxn>
              <a:cxn ang="0">
                <a:pos x="861" y="794"/>
              </a:cxn>
              <a:cxn ang="0">
                <a:pos x="864" y="825"/>
              </a:cxn>
              <a:cxn ang="0">
                <a:pos x="825" y="861"/>
              </a:cxn>
              <a:cxn ang="0">
                <a:pos x="927" y="867"/>
              </a:cxn>
              <a:cxn ang="0">
                <a:pos x="933" y="831"/>
              </a:cxn>
              <a:cxn ang="0">
                <a:pos x="949" y="770"/>
              </a:cxn>
              <a:cxn ang="0">
                <a:pos x="977" y="747"/>
              </a:cxn>
              <a:cxn ang="0">
                <a:pos x="994" y="746"/>
              </a:cxn>
              <a:cxn ang="0">
                <a:pos x="1004" y="680"/>
              </a:cxn>
              <a:cxn ang="0">
                <a:pos x="989" y="672"/>
              </a:cxn>
              <a:cxn ang="0">
                <a:pos x="982" y="665"/>
              </a:cxn>
              <a:cxn ang="0">
                <a:pos x="974" y="672"/>
              </a:cxn>
              <a:cxn ang="0">
                <a:pos x="938" y="626"/>
              </a:cxn>
              <a:cxn ang="0">
                <a:pos x="949" y="604"/>
              </a:cxn>
              <a:cxn ang="0">
                <a:pos x="937" y="579"/>
              </a:cxn>
              <a:cxn ang="0">
                <a:pos x="888" y="508"/>
              </a:cxn>
              <a:cxn ang="0">
                <a:pos x="824" y="473"/>
              </a:cxn>
              <a:cxn ang="0">
                <a:pos x="790" y="430"/>
              </a:cxn>
              <a:cxn ang="0">
                <a:pos x="821" y="386"/>
              </a:cxn>
              <a:cxn ang="0">
                <a:pos x="825" y="338"/>
              </a:cxn>
              <a:cxn ang="0">
                <a:pos x="783" y="307"/>
              </a:cxn>
              <a:cxn ang="0">
                <a:pos x="758" y="323"/>
              </a:cxn>
              <a:cxn ang="0">
                <a:pos x="726" y="253"/>
              </a:cxn>
              <a:cxn ang="0">
                <a:pos x="673" y="203"/>
              </a:cxn>
              <a:cxn ang="0">
                <a:pos x="626" y="142"/>
              </a:cxn>
              <a:cxn ang="0">
                <a:pos x="610" y="73"/>
              </a:cxn>
              <a:cxn ang="0">
                <a:pos x="614" y="45"/>
              </a:cxn>
              <a:cxn ang="0">
                <a:pos x="0" y="19"/>
              </a:cxn>
              <a:cxn ang="0">
                <a:pos x="27" y="52"/>
              </a:cxn>
              <a:cxn ang="0">
                <a:pos x="51" y="103"/>
              </a:cxn>
              <a:cxn ang="0">
                <a:pos x="55" y="124"/>
              </a:cxn>
              <a:cxn ang="0">
                <a:pos x="120" y="182"/>
              </a:cxn>
              <a:cxn ang="0">
                <a:pos x="94" y="227"/>
              </a:cxn>
              <a:cxn ang="0">
                <a:pos x="121" y="248"/>
              </a:cxn>
              <a:cxn ang="0">
                <a:pos x="145" y="292"/>
              </a:cxn>
              <a:cxn ang="0">
                <a:pos x="171" y="297"/>
              </a:cxn>
              <a:cxn ang="0">
                <a:pos x="176" y="804"/>
              </a:cxn>
            </a:cxnLst>
            <a:rect l="0" t="0" r="r" b="b"/>
            <a:pathLst>
              <a:path w="1009" h="876">
                <a:moveTo>
                  <a:pt x="176" y="804"/>
                </a:moveTo>
                <a:lnTo>
                  <a:pt x="848" y="774"/>
                </a:lnTo>
                <a:lnTo>
                  <a:pt x="847" y="780"/>
                </a:lnTo>
                <a:lnTo>
                  <a:pt x="861" y="794"/>
                </a:lnTo>
                <a:lnTo>
                  <a:pt x="865" y="810"/>
                </a:lnTo>
                <a:lnTo>
                  <a:pt x="864" y="825"/>
                </a:lnTo>
                <a:lnTo>
                  <a:pt x="843" y="840"/>
                </a:lnTo>
                <a:lnTo>
                  <a:pt x="825" y="861"/>
                </a:lnTo>
                <a:lnTo>
                  <a:pt x="824" y="876"/>
                </a:lnTo>
                <a:lnTo>
                  <a:pt x="927" y="867"/>
                </a:lnTo>
                <a:lnTo>
                  <a:pt x="934" y="840"/>
                </a:lnTo>
                <a:lnTo>
                  <a:pt x="933" y="831"/>
                </a:lnTo>
                <a:lnTo>
                  <a:pt x="938" y="797"/>
                </a:lnTo>
                <a:lnTo>
                  <a:pt x="949" y="770"/>
                </a:lnTo>
                <a:lnTo>
                  <a:pt x="958" y="758"/>
                </a:lnTo>
                <a:lnTo>
                  <a:pt x="977" y="747"/>
                </a:lnTo>
                <a:lnTo>
                  <a:pt x="982" y="751"/>
                </a:lnTo>
                <a:lnTo>
                  <a:pt x="994" y="746"/>
                </a:lnTo>
                <a:lnTo>
                  <a:pt x="1009" y="695"/>
                </a:lnTo>
                <a:lnTo>
                  <a:pt x="1004" y="680"/>
                </a:lnTo>
                <a:lnTo>
                  <a:pt x="998" y="673"/>
                </a:lnTo>
                <a:lnTo>
                  <a:pt x="989" y="672"/>
                </a:lnTo>
                <a:lnTo>
                  <a:pt x="985" y="667"/>
                </a:lnTo>
                <a:lnTo>
                  <a:pt x="982" y="665"/>
                </a:lnTo>
                <a:lnTo>
                  <a:pt x="976" y="665"/>
                </a:lnTo>
                <a:lnTo>
                  <a:pt x="974" y="672"/>
                </a:lnTo>
                <a:lnTo>
                  <a:pt x="966" y="673"/>
                </a:lnTo>
                <a:lnTo>
                  <a:pt x="938" y="626"/>
                </a:lnTo>
                <a:lnTo>
                  <a:pt x="938" y="614"/>
                </a:lnTo>
                <a:lnTo>
                  <a:pt x="949" y="604"/>
                </a:lnTo>
                <a:lnTo>
                  <a:pt x="949" y="594"/>
                </a:lnTo>
                <a:lnTo>
                  <a:pt x="937" y="579"/>
                </a:lnTo>
                <a:lnTo>
                  <a:pt x="929" y="544"/>
                </a:lnTo>
                <a:lnTo>
                  <a:pt x="888" y="508"/>
                </a:lnTo>
                <a:lnTo>
                  <a:pt x="865" y="501"/>
                </a:lnTo>
                <a:lnTo>
                  <a:pt x="824" y="473"/>
                </a:lnTo>
                <a:lnTo>
                  <a:pt x="800" y="453"/>
                </a:lnTo>
                <a:lnTo>
                  <a:pt x="790" y="430"/>
                </a:lnTo>
                <a:lnTo>
                  <a:pt x="796" y="418"/>
                </a:lnTo>
                <a:lnTo>
                  <a:pt x="821" y="386"/>
                </a:lnTo>
                <a:lnTo>
                  <a:pt x="817" y="359"/>
                </a:lnTo>
                <a:lnTo>
                  <a:pt x="825" y="338"/>
                </a:lnTo>
                <a:lnTo>
                  <a:pt x="820" y="322"/>
                </a:lnTo>
                <a:lnTo>
                  <a:pt x="783" y="307"/>
                </a:lnTo>
                <a:lnTo>
                  <a:pt x="771" y="311"/>
                </a:lnTo>
                <a:lnTo>
                  <a:pt x="758" y="323"/>
                </a:lnTo>
                <a:lnTo>
                  <a:pt x="753" y="317"/>
                </a:lnTo>
                <a:lnTo>
                  <a:pt x="726" y="253"/>
                </a:lnTo>
                <a:lnTo>
                  <a:pt x="714" y="238"/>
                </a:lnTo>
                <a:lnTo>
                  <a:pt x="673" y="203"/>
                </a:lnTo>
                <a:lnTo>
                  <a:pt x="629" y="156"/>
                </a:lnTo>
                <a:lnTo>
                  <a:pt x="626" y="142"/>
                </a:lnTo>
                <a:lnTo>
                  <a:pt x="613" y="109"/>
                </a:lnTo>
                <a:lnTo>
                  <a:pt x="610" y="73"/>
                </a:lnTo>
                <a:lnTo>
                  <a:pt x="614" y="53"/>
                </a:lnTo>
                <a:lnTo>
                  <a:pt x="614" y="45"/>
                </a:lnTo>
                <a:lnTo>
                  <a:pt x="577" y="0"/>
                </a:lnTo>
                <a:lnTo>
                  <a:pt x="0" y="19"/>
                </a:lnTo>
                <a:lnTo>
                  <a:pt x="8" y="38"/>
                </a:lnTo>
                <a:lnTo>
                  <a:pt x="27" y="52"/>
                </a:lnTo>
                <a:lnTo>
                  <a:pt x="30" y="77"/>
                </a:lnTo>
                <a:lnTo>
                  <a:pt x="51" y="103"/>
                </a:lnTo>
                <a:lnTo>
                  <a:pt x="59" y="108"/>
                </a:lnTo>
                <a:lnTo>
                  <a:pt x="55" y="124"/>
                </a:lnTo>
                <a:lnTo>
                  <a:pt x="58" y="131"/>
                </a:lnTo>
                <a:lnTo>
                  <a:pt x="120" y="182"/>
                </a:lnTo>
                <a:lnTo>
                  <a:pt x="98" y="203"/>
                </a:lnTo>
                <a:lnTo>
                  <a:pt x="94" y="227"/>
                </a:lnTo>
                <a:lnTo>
                  <a:pt x="109" y="238"/>
                </a:lnTo>
                <a:lnTo>
                  <a:pt x="121" y="248"/>
                </a:lnTo>
                <a:lnTo>
                  <a:pt x="132" y="281"/>
                </a:lnTo>
                <a:lnTo>
                  <a:pt x="145" y="292"/>
                </a:lnTo>
                <a:lnTo>
                  <a:pt x="162" y="293"/>
                </a:lnTo>
                <a:lnTo>
                  <a:pt x="171" y="297"/>
                </a:lnTo>
                <a:lnTo>
                  <a:pt x="174" y="710"/>
                </a:lnTo>
                <a:lnTo>
                  <a:pt x="176" y="804"/>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5" name="5850439.625488.37532.7535.8755">
            <a:extLst>
              <a:ext uri="{FF2B5EF4-FFF2-40B4-BE49-F238E27FC236}">
                <a16:creationId xmlns:a16="http://schemas.microsoft.com/office/drawing/2014/main" id="{FC073F2A-A1AD-274B-77AA-7096BED6048B}"/>
              </a:ext>
            </a:extLst>
          </p:cNvPr>
          <p:cNvSpPr>
            <a:spLocks/>
          </p:cNvSpPr>
          <p:nvPr>
            <p:custDataLst>
              <p:tags r:id="rId27"/>
            </p:custDataLst>
          </p:nvPr>
        </p:nvSpPr>
        <p:spPr bwMode="auto">
          <a:xfrm>
            <a:off x="7556811" y="3846966"/>
            <a:ext cx="239942" cy="210599"/>
          </a:xfrm>
          <a:custGeom>
            <a:avLst/>
            <a:gdLst/>
            <a:ahLst/>
            <a:cxnLst>
              <a:cxn ang="0">
                <a:pos x="0" y="30"/>
              </a:cxn>
              <a:cxn ang="0">
                <a:pos x="672" y="0"/>
              </a:cxn>
              <a:cxn ang="0">
                <a:pos x="671" y="6"/>
              </a:cxn>
              <a:cxn ang="0">
                <a:pos x="685" y="20"/>
              </a:cxn>
              <a:cxn ang="0">
                <a:pos x="689" y="36"/>
              </a:cxn>
              <a:cxn ang="0">
                <a:pos x="688" y="51"/>
              </a:cxn>
              <a:cxn ang="0">
                <a:pos x="667" y="66"/>
              </a:cxn>
              <a:cxn ang="0">
                <a:pos x="649" y="87"/>
              </a:cxn>
              <a:cxn ang="0">
                <a:pos x="648" y="102"/>
              </a:cxn>
              <a:cxn ang="0">
                <a:pos x="751" y="93"/>
              </a:cxn>
              <a:cxn ang="0">
                <a:pos x="743" y="105"/>
              </a:cxn>
              <a:cxn ang="0">
                <a:pos x="746" y="112"/>
              </a:cxn>
              <a:cxn ang="0">
                <a:pos x="742" y="128"/>
              </a:cxn>
              <a:cxn ang="0">
                <a:pos x="723" y="149"/>
              </a:cxn>
              <a:cxn ang="0">
                <a:pos x="718" y="188"/>
              </a:cxn>
              <a:cxn ang="0">
                <a:pos x="695" y="214"/>
              </a:cxn>
              <a:cxn ang="0">
                <a:pos x="699" y="242"/>
              </a:cxn>
              <a:cxn ang="0">
                <a:pos x="695" y="271"/>
              </a:cxn>
              <a:cxn ang="0">
                <a:pos x="689" y="273"/>
              </a:cxn>
              <a:cxn ang="0">
                <a:pos x="672" y="289"/>
              </a:cxn>
              <a:cxn ang="0">
                <a:pos x="672" y="304"/>
              </a:cxn>
              <a:cxn ang="0">
                <a:pos x="644" y="328"/>
              </a:cxn>
              <a:cxn ang="0">
                <a:pos x="636" y="357"/>
              </a:cxn>
              <a:cxn ang="0">
                <a:pos x="637" y="388"/>
              </a:cxn>
              <a:cxn ang="0">
                <a:pos x="634" y="402"/>
              </a:cxn>
              <a:cxn ang="0">
                <a:pos x="605" y="421"/>
              </a:cxn>
              <a:cxn ang="0">
                <a:pos x="585" y="451"/>
              </a:cxn>
              <a:cxn ang="0">
                <a:pos x="577" y="457"/>
              </a:cxn>
              <a:cxn ang="0">
                <a:pos x="577" y="481"/>
              </a:cxn>
              <a:cxn ang="0">
                <a:pos x="559" y="497"/>
              </a:cxn>
              <a:cxn ang="0">
                <a:pos x="559" y="517"/>
              </a:cxn>
              <a:cxn ang="0">
                <a:pos x="554" y="540"/>
              </a:cxn>
              <a:cxn ang="0">
                <a:pos x="538" y="564"/>
              </a:cxn>
              <a:cxn ang="0">
                <a:pos x="544" y="594"/>
              </a:cxn>
              <a:cxn ang="0">
                <a:pos x="556" y="606"/>
              </a:cxn>
              <a:cxn ang="0">
                <a:pos x="558" y="627"/>
              </a:cxn>
              <a:cxn ang="0">
                <a:pos x="566" y="635"/>
              </a:cxn>
              <a:cxn ang="0">
                <a:pos x="566" y="642"/>
              </a:cxn>
              <a:cxn ang="0">
                <a:pos x="555" y="646"/>
              </a:cxn>
              <a:cxn ang="0">
                <a:pos x="554" y="668"/>
              </a:cxn>
              <a:cxn ang="0">
                <a:pos x="554" y="678"/>
              </a:cxn>
              <a:cxn ang="0">
                <a:pos x="97" y="687"/>
              </a:cxn>
              <a:cxn ang="0">
                <a:pos x="97" y="588"/>
              </a:cxn>
              <a:cxn ang="0">
                <a:pos x="70" y="583"/>
              </a:cxn>
              <a:cxn ang="0">
                <a:pos x="55" y="591"/>
              </a:cxn>
              <a:cxn ang="0">
                <a:pos x="43" y="588"/>
              </a:cxn>
              <a:cxn ang="0">
                <a:pos x="23" y="567"/>
              </a:cxn>
              <a:cxn ang="0">
                <a:pos x="29" y="242"/>
              </a:cxn>
              <a:cxn ang="0">
                <a:pos x="0" y="30"/>
              </a:cxn>
            </a:cxnLst>
            <a:rect l="0" t="0" r="r" b="b"/>
            <a:pathLst>
              <a:path w="751" h="687">
                <a:moveTo>
                  <a:pt x="0" y="30"/>
                </a:moveTo>
                <a:lnTo>
                  <a:pt x="672" y="0"/>
                </a:lnTo>
                <a:lnTo>
                  <a:pt x="671" y="6"/>
                </a:lnTo>
                <a:lnTo>
                  <a:pt x="685" y="20"/>
                </a:lnTo>
                <a:lnTo>
                  <a:pt x="689" y="36"/>
                </a:lnTo>
                <a:lnTo>
                  <a:pt x="688" y="51"/>
                </a:lnTo>
                <a:lnTo>
                  <a:pt x="667" y="66"/>
                </a:lnTo>
                <a:lnTo>
                  <a:pt x="649" y="87"/>
                </a:lnTo>
                <a:lnTo>
                  <a:pt x="648" y="102"/>
                </a:lnTo>
                <a:lnTo>
                  <a:pt x="751" y="93"/>
                </a:lnTo>
                <a:lnTo>
                  <a:pt x="743" y="105"/>
                </a:lnTo>
                <a:lnTo>
                  <a:pt x="746" y="112"/>
                </a:lnTo>
                <a:lnTo>
                  <a:pt x="742" y="128"/>
                </a:lnTo>
                <a:lnTo>
                  <a:pt x="723" y="149"/>
                </a:lnTo>
                <a:lnTo>
                  <a:pt x="718" y="188"/>
                </a:lnTo>
                <a:lnTo>
                  <a:pt x="695" y="214"/>
                </a:lnTo>
                <a:lnTo>
                  <a:pt x="699" y="242"/>
                </a:lnTo>
                <a:lnTo>
                  <a:pt x="695" y="271"/>
                </a:lnTo>
                <a:lnTo>
                  <a:pt x="689" y="273"/>
                </a:lnTo>
                <a:lnTo>
                  <a:pt x="672" y="289"/>
                </a:lnTo>
                <a:lnTo>
                  <a:pt x="672" y="304"/>
                </a:lnTo>
                <a:lnTo>
                  <a:pt x="644" y="328"/>
                </a:lnTo>
                <a:lnTo>
                  <a:pt x="636" y="357"/>
                </a:lnTo>
                <a:lnTo>
                  <a:pt x="637" y="388"/>
                </a:lnTo>
                <a:lnTo>
                  <a:pt x="634" y="402"/>
                </a:lnTo>
                <a:lnTo>
                  <a:pt x="605" y="421"/>
                </a:lnTo>
                <a:lnTo>
                  <a:pt x="585" y="451"/>
                </a:lnTo>
                <a:lnTo>
                  <a:pt x="577" y="457"/>
                </a:lnTo>
                <a:lnTo>
                  <a:pt x="577" y="481"/>
                </a:lnTo>
                <a:lnTo>
                  <a:pt x="559" y="497"/>
                </a:lnTo>
                <a:lnTo>
                  <a:pt x="559" y="517"/>
                </a:lnTo>
                <a:lnTo>
                  <a:pt x="554" y="540"/>
                </a:lnTo>
                <a:lnTo>
                  <a:pt x="538" y="564"/>
                </a:lnTo>
                <a:lnTo>
                  <a:pt x="544" y="594"/>
                </a:lnTo>
                <a:lnTo>
                  <a:pt x="556" y="606"/>
                </a:lnTo>
                <a:lnTo>
                  <a:pt x="558" y="627"/>
                </a:lnTo>
                <a:lnTo>
                  <a:pt x="566" y="635"/>
                </a:lnTo>
                <a:lnTo>
                  <a:pt x="566" y="642"/>
                </a:lnTo>
                <a:lnTo>
                  <a:pt x="555" y="646"/>
                </a:lnTo>
                <a:lnTo>
                  <a:pt x="554" y="668"/>
                </a:lnTo>
                <a:lnTo>
                  <a:pt x="554" y="678"/>
                </a:lnTo>
                <a:lnTo>
                  <a:pt x="97" y="687"/>
                </a:lnTo>
                <a:lnTo>
                  <a:pt x="97" y="588"/>
                </a:lnTo>
                <a:lnTo>
                  <a:pt x="70" y="583"/>
                </a:lnTo>
                <a:lnTo>
                  <a:pt x="55" y="591"/>
                </a:lnTo>
                <a:lnTo>
                  <a:pt x="43" y="588"/>
                </a:lnTo>
                <a:lnTo>
                  <a:pt x="23" y="567"/>
                </a:lnTo>
                <a:lnTo>
                  <a:pt x="29" y="242"/>
                </a:lnTo>
                <a:lnTo>
                  <a:pt x="0" y="3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6" name="585147249335.2540.755">
            <a:extLst>
              <a:ext uri="{FF2B5EF4-FFF2-40B4-BE49-F238E27FC236}">
                <a16:creationId xmlns:a16="http://schemas.microsoft.com/office/drawing/2014/main" id="{04B51490-3DE1-8BA7-55B4-10F0F03FE4E8}"/>
              </a:ext>
            </a:extLst>
          </p:cNvPr>
          <p:cNvSpPr>
            <a:spLocks/>
          </p:cNvSpPr>
          <p:nvPr>
            <p:custDataLst>
              <p:tags r:id="rId28"/>
            </p:custDataLst>
          </p:nvPr>
        </p:nvSpPr>
        <p:spPr bwMode="auto">
          <a:xfrm>
            <a:off x="7586712" y="4055437"/>
            <a:ext cx="272428" cy="226198"/>
          </a:xfrm>
          <a:custGeom>
            <a:avLst/>
            <a:gdLst/>
            <a:ahLst/>
            <a:cxnLst>
              <a:cxn ang="0">
                <a:pos x="457" y="11"/>
              </a:cxn>
              <a:cxn ang="0">
                <a:pos x="489" y="109"/>
              </a:cxn>
              <a:cxn ang="0">
                <a:pos x="480" y="148"/>
              </a:cxn>
              <a:cxn ang="0">
                <a:pos x="435" y="241"/>
              </a:cxn>
              <a:cxn ang="0">
                <a:pos x="704" y="364"/>
              </a:cxn>
              <a:cxn ang="0">
                <a:pos x="703" y="448"/>
              </a:cxn>
              <a:cxn ang="0">
                <a:pos x="700" y="503"/>
              </a:cxn>
              <a:cxn ang="0">
                <a:pos x="641" y="493"/>
              </a:cxn>
              <a:cxn ang="0">
                <a:pos x="622" y="547"/>
              </a:cxn>
              <a:cxn ang="0">
                <a:pos x="686" y="535"/>
              </a:cxn>
              <a:cxn ang="0">
                <a:pos x="731" y="526"/>
              </a:cxn>
              <a:cxn ang="0">
                <a:pos x="709" y="552"/>
              </a:cxn>
              <a:cxn ang="0">
                <a:pos x="736" y="575"/>
              </a:cxn>
              <a:cxn ang="0">
                <a:pos x="789" y="527"/>
              </a:cxn>
              <a:cxn ang="0">
                <a:pos x="814" y="534"/>
              </a:cxn>
              <a:cxn ang="0">
                <a:pos x="814" y="567"/>
              </a:cxn>
              <a:cxn ang="0">
                <a:pos x="752" y="622"/>
              </a:cxn>
              <a:cxn ang="0">
                <a:pos x="789" y="673"/>
              </a:cxn>
              <a:cxn ang="0">
                <a:pos x="850" y="722"/>
              </a:cxn>
              <a:cxn ang="0">
                <a:pos x="789" y="707"/>
              </a:cxn>
              <a:cxn ang="0">
                <a:pos x="708" y="661"/>
              </a:cxn>
              <a:cxn ang="0">
                <a:pos x="680" y="696"/>
              </a:cxn>
              <a:cxn ang="0">
                <a:pos x="661" y="724"/>
              </a:cxn>
              <a:cxn ang="0">
                <a:pos x="631" y="703"/>
              </a:cxn>
              <a:cxn ang="0">
                <a:pos x="598" y="703"/>
              </a:cxn>
              <a:cxn ang="0">
                <a:pos x="543" y="722"/>
              </a:cxn>
              <a:cxn ang="0">
                <a:pos x="453" y="665"/>
              </a:cxn>
              <a:cxn ang="0">
                <a:pos x="419" y="633"/>
              </a:cxn>
              <a:cxn ang="0">
                <a:pos x="418" y="620"/>
              </a:cxn>
              <a:cxn ang="0">
                <a:pos x="379" y="617"/>
              </a:cxn>
              <a:cxn ang="0">
                <a:pos x="361" y="606"/>
              </a:cxn>
              <a:cxn ang="0">
                <a:pos x="339" y="652"/>
              </a:cxn>
              <a:cxn ang="0">
                <a:pos x="155" y="620"/>
              </a:cxn>
              <a:cxn ang="0">
                <a:pos x="34" y="617"/>
              </a:cxn>
              <a:cxn ang="0">
                <a:pos x="54" y="591"/>
              </a:cxn>
              <a:cxn ang="0">
                <a:pos x="56" y="515"/>
              </a:cxn>
              <a:cxn ang="0">
                <a:pos x="69" y="475"/>
              </a:cxn>
              <a:cxn ang="0">
                <a:pos x="87" y="409"/>
              </a:cxn>
              <a:cxn ang="0">
                <a:pos x="74" y="339"/>
              </a:cxn>
              <a:cxn ang="0">
                <a:pos x="66" y="312"/>
              </a:cxn>
              <a:cxn ang="0">
                <a:pos x="43" y="278"/>
              </a:cxn>
              <a:cxn ang="0">
                <a:pos x="11" y="214"/>
              </a:cxn>
            </a:cxnLst>
            <a:rect l="0" t="0" r="r" b="b"/>
            <a:pathLst>
              <a:path w="854" h="741">
                <a:moveTo>
                  <a:pt x="0" y="9"/>
                </a:moveTo>
                <a:lnTo>
                  <a:pt x="457" y="0"/>
                </a:lnTo>
                <a:lnTo>
                  <a:pt x="457" y="11"/>
                </a:lnTo>
                <a:lnTo>
                  <a:pt x="480" y="49"/>
                </a:lnTo>
                <a:lnTo>
                  <a:pt x="480" y="88"/>
                </a:lnTo>
                <a:lnTo>
                  <a:pt x="489" y="109"/>
                </a:lnTo>
                <a:lnTo>
                  <a:pt x="498" y="123"/>
                </a:lnTo>
                <a:lnTo>
                  <a:pt x="500" y="139"/>
                </a:lnTo>
                <a:lnTo>
                  <a:pt x="480" y="148"/>
                </a:lnTo>
                <a:lnTo>
                  <a:pt x="478" y="152"/>
                </a:lnTo>
                <a:lnTo>
                  <a:pt x="462" y="193"/>
                </a:lnTo>
                <a:lnTo>
                  <a:pt x="435" y="241"/>
                </a:lnTo>
                <a:lnTo>
                  <a:pt x="410" y="320"/>
                </a:lnTo>
                <a:lnTo>
                  <a:pt x="406" y="377"/>
                </a:lnTo>
                <a:lnTo>
                  <a:pt x="704" y="364"/>
                </a:lnTo>
                <a:lnTo>
                  <a:pt x="709" y="375"/>
                </a:lnTo>
                <a:lnTo>
                  <a:pt x="703" y="405"/>
                </a:lnTo>
                <a:lnTo>
                  <a:pt x="703" y="448"/>
                </a:lnTo>
                <a:lnTo>
                  <a:pt x="736" y="480"/>
                </a:lnTo>
                <a:lnTo>
                  <a:pt x="744" y="514"/>
                </a:lnTo>
                <a:lnTo>
                  <a:pt x="700" y="503"/>
                </a:lnTo>
                <a:lnTo>
                  <a:pt x="661" y="488"/>
                </a:lnTo>
                <a:lnTo>
                  <a:pt x="649" y="488"/>
                </a:lnTo>
                <a:lnTo>
                  <a:pt x="641" y="493"/>
                </a:lnTo>
                <a:lnTo>
                  <a:pt x="611" y="516"/>
                </a:lnTo>
                <a:lnTo>
                  <a:pt x="610" y="534"/>
                </a:lnTo>
                <a:lnTo>
                  <a:pt x="622" y="547"/>
                </a:lnTo>
                <a:lnTo>
                  <a:pt x="637" y="552"/>
                </a:lnTo>
                <a:lnTo>
                  <a:pt x="670" y="548"/>
                </a:lnTo>
                <a:lnTo>
                  <a:pt x="686" y="535"/>
                </a:lnTo>
                <a:lnTo>
                  <a:pt x="700" y="527"/>
                </a:lnTo>
                <a:lnTo>
                  <a:pt x="716" y="527"/>
                </a:lnTo>
                <a:lnTo>
                  <a:pt x="731" y="526"/>
                </a:lnTo>
                <a:lnTo>
                  <a:pt x="731" y="535"/>
                </a:lnTo>
                <a:lnTo>
                  <a:pt x="727" y="543"/>
                </a:lnTo>
                <a:lnTo>
                  <a:pt x="709" y="552"/>
                </a:lnTo>
                <a:lnTo>
                  <a:pt x="712" y="567"/>
                </a:lnTo>
                <a:lnTo>
                  <a:pt x="731" y="574"/>
                </a:lnTo>
                <a:lnTo>
                  <a:pt x="736" y="575"/>
                </a:lnTo>
                <a:lnTo>
                  <a:pt x="744" y="569"/>
                </a:lnTo>
                <a:lnTo>
                  <a:pt x="758" y="543"/>
                </a:lnTo>
                <a:lnTo>
                  <a:pt x="789" y="527"/>
                </a:lnTo>
                <a:lnTo>
                  <a:pt x="801" y="520"/>
                </a:lnTo>
                <a:lnTo>
                  <a:pt x="807" y="520"/>
                </a:lnTo>
                <a:lnTo>
                  <a:pt x="814" y="534"/>
                </a:lnTo>
                <a:lnTo>
                  <a:pt x="813" y="548"/>
                </a:lnTo>
                <a:lnTo>
                  <a:pt x="814" y="555"/>
                </a:lnTo>
                <a:lnTo>
                  <a:pt x="814" y="567"/>
                </a:lnTo>
                <a:lnTo>
                  <a:pt x="798" y="577"/>
                </a:lnTo>
                <a:lnTo>
                  <a:pt x="772" y="609"/>
                </a:lnTo>
                <a:lnTo>
                  <a:pt x="752" y="622"/>
                </a:lnTo>
                <a:lnTo>
                  <a:pt x="751" y="641"/>
                </a:lnTo>
                <a:lnTo>
                  <a:pt x="760" y="653"/>
                </a:lnTo>
                <a:lnTo>
                  <a:pt x="789" y="673"/>
                </a:lnTo>
                <a:lnTo>
                  <a:pt x="849" y="699"/>
                </a:lnTo>
                <a:lnTo>
                  <a:pt x="854" y="707"/>
                </a:lnTo>
                <a:lnTo>
                  <a:pt x="850" y="722"/>
                </a:lnTo>
                <a:lnTo>
                  <a:pt x="840" y="723"/>
                </a:lnTo>
                <a:lnTo>
                  <a:pt x="791" y="741"/>
                </a:lnTo>
                <a:lnTo>
                  <a:pt x="789" y="707"/>
                </a:lnTo>
                <a:lnTo>
                  <a:pt x="767" y="696"/>
                </a:lnTo>
                <a:lnTo>
                  <a:pt x="712" y="677"/>
                </a:lnTo>
                <a:lnTo>
                  <a:pt x="708" y="661"/>
                </a:lnTo>
                <a:lnTo>
                  <a:pt x="701" y="652"/>
                </a:lnTo>
                <a:lnTo>
                  <a:pt x="686" y="665"/>
                </a:lnTo>
                <a:lnTo>
                  <a:pt x="680" y="696"/>
                </a:lnTo>
                <a:lnTo>
                  <a:pt x="684" y="703"/>
                </a:lnTo>
                <a:lnTo>
                  <a:pt x="685" y="707"/>
                </a:lnTo>
                <a:lnTo>
                  <a:pt x="661" y="724"/>
                </a:lnTo>
                <a:lnTo>
                  <a:pt x="649" y="723"/>
                </a:lnTo>
                <a:lnTo>
                  <a:pt x="637" y="704"/>
                </a:lnTo>
                <a:lnTo>
                  <a:pt x="631" y="703"/>
                </a:lnTo>
                <a:lnTo>
                  <a:pt x="615" y="707"/>
                </a:lnTo>
                <a:lnTo>
                  <a:pt x="607" y="703"/>
                </a:lnTo>
                <a:lnTo>
                  <a:pt x="598" y="703"/>
                </a:lnTo>
                <a:lnTo>
                  <a:pt x="575" y="724"/>
                </a:lnTo>
                <a:lnTo>
                  <a:pt x="551" y="726"/>
                </a:lnTo>
                <a:lnTo>
                  <a:pt x="543" y="722"/>
                </a:lnTo>
                <a:lnTo>
                  <a:pt x="516" y="712"/>
                </a:lnTo>
                <a:lnTo>
                  <a:pt x="478" y="668"/>
                </a:lnTo>
                <a:lnTo>
                  <a:pt x="453" y="665"/>
                </a:lnTo>
                <a:lnTo>
                  <a:pt x="427" y="648"/>
                </a:lnTo>
                <a:lnTo>
                  <a:pt x="422" y="633"/>
                </a:lnTo>
                <a:lnTo>
                  <a:pt x="419" y="633"/>
                </a:lnTo>
                <a:lnTo>
                  <a:pt x="418" y="630"/>
                </a:lnTo>
                <a:lnTo>
                  <a:pt x="411" y="629"/>
                </a:lnTo>
                <a:lnTo>
                  <a:pt x="418" y="620"/>
                </a:lnTo>
                <a:lnTo>
                  <a:pt x="403" y="617"/>
                </a:lnTo>
                <a:lnTo>
                  <a:pt x="400" y="620"/>
                </a:lnTo>
                <a:lnTo>
                  <a:pt x="379" y="617"/>
                </a:lnTo>
                <a:lnTo>
                  <a:pt x="373" y="616"/>
                </a:lnTo>
                <a:lnTo>
                  <a:pt x="372" y="606"/>
                </a:lnTo>
                <a:lnTo>
                  <a:pt x="361" y="606"/>
                </a:lnTo>
                <a:lnTo>
                  <a:pt x="329" y="630"/>
                </a:lnTo>
                <a:lnTo>
                  <a:pt x="341" y="647"/>
                </a:lnTo>
                <a:lnTo>
                  <a:pt x="339" y="652"/>
                </a:lnTo>
                <a:lnTo>
                  <a:pt x="293" y="653"/>
                </a:lnTo>
                <a:lnTo>
                  <a:pt x="206" y="638"/>
                </a:lnTo>
                <a:lnTo>
                  <a:pt x="155" y="620"/>
                </a:lnTo>
                <a:lnTo>
                  <a:pt x="48" y="633"/>
                </a:lnTo>
                <a:lnTo>
                  <a:pt x="39" y="629"/>
                </a:lnTo>
                <a:lnTo>
                  <a:pt x="34" y="617"/>
                </a:lnTo>
                <a:lnTo>
                  <a:pt x="39" y="609"/>
                </a:lnTo>
                <a:lnTo>
                  <a:pt x="44" y="604"/>
                </a:lnTo>
                <a:lnTo>
                  <a:pt x="54" y="591"/>
                </a:lnTo>
                <a:lnTo>
                  <a:pt x="73" y="548"/>
                </a:lnTo>
                <a:lnTo>
                  <a:pt x="56" y="527"/>
                </a:lnTo>
                <a:lnTo>
                  <a:pt x="56" y="515"/>
                </a:lnTo>
                <a:lnTo>
                  <a:pt x="63" y="507"/>
                </a:lnTo>
                <a:lnTo>
                  <a:pt x="60" y="493"/>
                </a:lnTo>
                <a:lnTo>
                  <a:pt x="69" y="475"/>
                </a:lnTo>
                <a:lnTo>
                  <a:pt x="75" y="464"/>
                </a:lnTo>
                <a:lnTo>
                  <a:pt x="82" y="445"/>
                </a:lnTo>
                <a:lnTo>
                  <a:pt x="87" y="409"/>
                </a:lnTo>
                <a:lnTo>
                  <a:pt x="87" y="386"/>
                </a:lnTo>
                <a:lnTo>
                  <a:pt x="82" y="359"/>
                </a:lnTo>
                <a:lnTo>
                  <a:pt x="74" y="339"/>
                </a:lnTo>
                <a:lnTo>
                  <a:pt x="69" y="332"/>
                </a:lnTo>
                <a:lnTo>
                  <a:pt x="71" y="321"/>
                </a:lnTo>
                <a:lnTo>
                  <a:pt x="66" y="312"/>
                </a:lnTo>
                <a:lnTo>
                  <a:pt x="54" y="295"/>
                </a:lnTo>
                <a:lnTo>
                  <a:pt x="44" y="287"/>
                </a:lnTo>
                <a:lnTo>
                  <a:pt x="43" y="278"/>
                </a:lnTo>
                <a:lnTo>
                  <a:pt x="50" y="261"/>
                </a:lnTo>
                <a:lnTo>
                  <a:pt x="32" y="234"/>
                </a:lnTo>
                <a:lnTo>
                  <a:pt x="11" y="214"/>
                </a:lnTo>
                <a:lnTo>
                  <a:pt x="5" y="203"/>
                </a:lnTo>
                <a:lnTo>
                  <a:pt x="0" y="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7" name="5852434.875427.37531.7562.3755">
            <a:extLst>
              <a:ext uri="{FF2B5EF4-FFF2-40B4-BE49-F238E27FC236}">
                <a16:creationId xmlns:a16="http://schemas.microsoft.com/office/drawing/2014/main" id="{3AE84F24-1964-510A-0641-A627CAD642E8}"/>
              </a:ext>
            </a:extLst>
          </p:cNvPr>
          <p:cNvSpPr>
            <a:spLocks/>
          </p:cNvSpPr>
          <p:nvPr>
            <p:custDataLst>
              <p:tags r:id="rId29"/>
            </p:custDataLst>
          </p:nvPr>
        </p:nvSpPr>
        <p:spPr bwMode="auto">
          <a:xfrm>
            <a:off x="7149276" y="3817184"/>
            <a:ext cx="416393" cy="203508"/>
          </a:xfrm>
          <a:custGeom>
            <a:avLst/>
            <a:gdLst/>
            <a:ahLst/>
            <a:cxnLst>
              <a:cxn ang="0">
                <a:pos x="157" y="11"/>
              </a:cxn>
              <a:cxn ang="0">
                <a:pos x="0" y="93"/>
              </a:cxn>
              <a:cxn ang="0">
                <a:pos x="449" y="487"/>
              </a:cxn>
              <a:cxn ang="0">
                <a:pos x="473" y="495"/>
              </a:cxn>
              <a:cxn ang="0">
                <a:pos x="502" y="528"/>
              </a:cxn>
              <a:cxn ang="0">
                <a:pos x="543" y="518"/>
              </a:cxn>
              <a:cxn ang="0">
                <a:pos x="569" y="535"/>
              </a:cxn>
              <a:cxn ang="0">
                <a:pos x="573" y="557"/>
              </a:cxn>
              <a:cxn ang="0">
                <a:pos x="619" y="570"/>
              </a:cxn>
              <a:cxn ang="0">
                <a:pos x="639" y="575"/>
              </a:cxn>
              <a:cxn ang="0">
                <a:pos x="654" y="570"/>
              </a:cxn>
              <a:cxn ang="0">
                <a:pos x="684" y="591"/>
              </a:cxn>
              <a:cxn ang="0">
                <a:pos x="739" y="587"/>
              </a:cxn>
              <a:cxn ang="0">
                <a:pos x="756" y="609"/>
              </a:cxn>
              <a:cxn ang="0">
                <a:pos x="757" y="628"/>
              </a:cxn>
              <a:cxn ang="0">
                <a:pos x="796" y="616"/>
              </a:cxn>
              <a:cxn ang="0">
                <a:pos x="846" y="637"/>
              </a:cxn>
              <a:cxn ang="0">
                <a:pos x="868" y="626"/>
              </a:cxn>
              <a:cxn ang="0">
                <a:pos x="881" y="633"/>
              </a:cxn>
              <a:cxn ang="0">
                <a:pos x="885" y="659"/>
              </a:cxn>
              <a:cxn ang="0">
                <a:pos x="893" y="642"/>
              </a:cxn>
              <a:cxn ang="0">
                <a:pos x="923" y="621"/>
              </a:cxn>
              <a:cxn ang="0">
                <a:pos x="929" y="632"/>
              </a:cxn>
              <a:cxn ang="0">
                <a:pos x="959" y="637"/>
              </a:cxn>
              <a:cxn ang="0">
                <a:pos x="972" y="630"/>
              </a:cxn>
              <a:cxn ang="0">
                <a:pos x="976" y="637"/>
              </a:cxn>
              <a:cxn ang="0">
                <a:pos x="1011" y="659"/>
              </a:cxn>
              <a:cxn ang="0">
                <a:pos x="1048" y="637"/>
              </a:cxn>
              <a:cxn ang="0">
                <a:pos x="1108" y="624"/>
              </a:cxn>
              <a:cxn ang="0">
                <a:pos x="1134" y="622"/>
              </a:cxn>
              <a:cxn ang="0">
                <a:pos x="1191" y="621"/>
              </a:cxn>
              <a:cxn ang="0">
                <a:pos x="1273" y="653"/>
              </a:cxn>
              <a:cxn ang="0">
                <a:pos x="1292" y="664"/>
              </a:cxn>
              <a:cxn ang="0">
                <a:pos x="1306" y="339"/>
              </a:cxn>
              <a:cxn ang="0">
                <a:pos x="1275" y="33"/>
              </a:cxn>
            </a:cxnLst>
            <a:rect l="0" t="0" r="r" b="b"/>
            <a:pathLst>
              <a:path w="1306" h="664">
                <a:moveTo>
                  <a:pt x="1275" y="33"/>
                </a:moveTo>
                <a:lnTo>
                  <a:pt x="157" y="11"/>
                </a:lnTo>
                <a:lnTo>
                  <a:pt x="8" y="0"/>
                </a:lnTo>
                <a:lnTo>
                  <a:pt x="0" y="93"/>
                </a:lnTo>
                <a:lnTo>
                  <a:pt x="458" y="120"/>
                </a:lnTo>
                <a:lnTo>
                  <a:pt x="449" y="487"/>
                </a:lnTo>
                <a:lnTo>
                  <a:pt x="465" y="489"/>
                </a:lnTo>
                <a:lnTo>
                  <a:pt x="473" y="495"/>
                </a:lnTo>
                <a:lnTo>
                  <a:pt x="494" y="526"/>
                </a:lnTo>
                <a:lnTo>
                  <a:pt x="502" y="528"/>
                </a:lnTo>
                <a:lnTo>
                  <a:pt x="532" y="527"/>
                </a:lnTo>
                <a:lnTo>
                  <a:pt x="543" y="518"/>
                </a:lnTo>
                <a:lnTo>
                  <a:pt x="564" y="527"/>
                </a:lnTo>
                <a:lnTo>
                  <a:pt x="569" y="535"/>
                </a:lnTo>
                <a:lnTo>
                  <a:pt x="568" y="548"/>
                </a:lnTo>
                <a:lnTo>
                  <a:pt x="573" y="557"/>
                </a:lnTo>
                <a:lnTo>
                  <a:pt x="577" y="565"/>
                </a:lnTo>
                <a:lnTo>
                  <a:pt x="619" y="570"/>
                </a:lnTo>
                <a:lnTo>
                  <a:pt x="634" y="575"/>
                </a:lnTo>
                <a:lnTo>
                  <a:pt x="639" y="575"/>
                </a:lnTo>
                <a:lnTo>
                  <a:pt x="645" y="571"/>
                </a:lnTo>
                <a:lnTo>
                  <a:pt x="654" y="570"/>
                </a:lnTo>
                <a:lnTo>
                  <a:pt x="667" y="585"/>
                </a:lnTo>
                <a:lnTo>
                  <a:pt x="684" y="591"/>
                </a:lnTo>
                <a:lnTo>
                  <a:pt x="696" y="579"/>
                </a:lnTo>
                <a:lnTo>
                  <a:pt x="739" y="587"/>
                </a:lnTo>
                <a:lnTo>
                  <a:pt x="739" y="591"/>
                </a:lnTo>
                <a:lnTo>
                  <a:pt x="756" y="609"/>
                </a:lnTo>
                <a:lnTo>
                  <a:pt x="757" y="612"/>
                </a:lnTo>
                <a:lnTo>
                  <a:pt x="757" y="628"/>
                </a:lnTo>
                <a:lnTo>
                  <a:pt x="791" y="633"/>
                </a:lnTo>
                <a:lnTo>
                  <a:pt x="796" y="616"/>
                </a:lnTo>
                <a:lnTo>
                  <a:pt x="809" y="612"/>
                </a:lnTo>
                <a:lnTo>
                  <a:pt x="846" y="637"/>
                </a:lnTo>
                <a:lnTo>
                  <a:pt x="850" y="637"/>
                </a:lnTo>
                <a:lnTo>
                  <a:pt x="868" y="626"/>
                </a:lnTo>
                <a:lnTo>
                  <a:pt x="881" y="626"/>
                </a:lnTo>
                <a:lnTo>
                  <a:pt x="881" y="633"/>
                </a:lnTo>
                <a:lnTo>
                  <a:pt x="878" y="649"/>
                </a:lnTo>
                <a:lnTo>
                  <a:pt x="885" y="659"/>
                </a:lnTo>
                <a:lnTo>
                  <a:pt x="894" y="652"/>
                </a:lnTo>
                <a:lnTo>
                  <a:pt x="893" y="642"/>
                </a:lnTo>
                <a:lnTo>
                  <a:pt x="908" y="628"/>
                </a:lnTo>
                <a:lnTo>
                  <a:pt x="923" y="621"/>
                </a:lnTo>
                <a:lnTo>
                  <a:pt x="928" y="621"/>
                </a:lnTo>
                <a:lnTo>
                  <a:pt x="929" y="632"/>
                </a:lnTo>
                <a:lnTo>
                  <a:pt x="947" y="637"/>
                </a:lnTo>
                <a:lnTo>
                  <a:pt x="959" y="637"/>
                </a:lnTo>
                <a:lnTo>
                  <a:pt x="964" y="628"/>
                </a:lnTo>
                <a:lnTo>
                  <a:pt x="972" y="630"/>
                </a:lnTo>
                <a:lnTo>
                  <a:pt x="976" y="633"/>
                </a:lnTo>
                <a:lnTo>
                  <a:pt x="976" y="637"/>
                </a:lnTo>
                <a:lnTo>
                  <a:pt x="986" y="644"/>
                </a:lnTo>
                <a:lnTo>
                  <a:pt x="1011" y="659"/>
                </a:lnTo>
                <a:lnTo>
                  <a:pt x="1037" y="641"/>
                </a:lnTo>
                <a:lnTo>
                  <a:pt x="1048" y="637"/>
                </a:lnTo>
                <a:lnTo>
                  <a:pt x="1077" y="633"/>
                </a:lnTo>
                <a:lnTo>
                  <a:pt x="1108" y="624"/>
                </a:lnTo>
                <a:lnTo>
                  <a:pt x="1117" y="622"/>
                </a:lnTo>
                <a:lnTo>
                  <a:pt x="1134" y="622"/>
                </a:lnTo>
                <a:lnTo>
                  <a:pt x="1169" y="628"/>
                </a:lnTo>
                <a:lnTo>
                  <a:pt x="1191" y="621"/>
                </a:lnTo>
                <a:lnTo>
                  <a:pt x="1194" y="618"/>
                </a:lnTo>
                <a:lnTo>
                  <a:pt x="1273" y="653"/>
                </a:lnTo>
                <a:lnTo>
                  <a:pt x="1283" y="657"/>
                </a:lnTo>
                <a:lnTo>
                  <a:pt x="1292" y="664"/>
                </a:lnTo>
                <a:lnTo>
                  <a:pt x="1300" y="664"/>
                </a:lnTo>
                <a:lnTo>
                  <a:pt x="1306" y="339"/>
                </a:lnTo>
                <a:lnTo>
                  <a:pt x="1277" y="127"/>
                </a:lnTo>
                <a:lnTo>
                  <a:pt x="1275" y="3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38" name="5853325.37542729.547.3755">
            <a:extLst>
              <a:ext uri="{FF2B5EF4-FFF2-40B4-BE49-F238E27FC236}">
                <a16:creationId xmlns:a16="http://schemas.microsoft.com/office/drawing/2014/main" id="{2AEA4C0B-C736-2B2A-AAF0-1E680FB40265}"/>
              </a:ext>
            </a:extLst>
          </p:cNvPr>
          <p:cNvSpPr>
            <a:spLocks/>
          </p:cNvSpPr>
          <p:nvPr>
            <p:custDataLst>
              <p:tags r:id="rId30"/>
            </p:custDataLst>
          </p:nvPr>
        </p:nvSpPr>
        <p:spPr bwMode="auto">
          <a:xfrm>
            <a:off x="7146325" y="3115189"/>
            <a:ext cx="316723" cy="189326"/>
          </a:xfrm>
          <a:custGeom>
            <a:avLst/>
            <a:gdLst/>
            <a:ahLst/>
            <a:cxnLst>
              <a:cxn ang="0">
                <a:pos x="0" y="575"/>
              </a:cxn>
              <a:cxn ang="0">
                <a:pos x="51" y="0"/>
              </a:cxn>
              <a:cxn ang="0">
                <a:pos x="308" y="18"/>
              </a:cxn>
              <a:cxn ang="0">
                <a:pos x="493" y="32"/>
              </a:cxn>
              <a:cxn ang="0">
                <a:pos x="915" y="36"/>
              </a:cxn>
              <a:cxn ang="0">
                <a:pos x="915" y="56"/>
              </a:cxn>
              <a:cxn ang="0">
                <a:pos x="931" y="99"/>
              </a:cxn>
              <a:cxn ang="0">
                <a:pos x="928" y="114"/>
              </a:cxn>
              <a:cxn ang="0">
                <a:pos x="920" y="146"/>
              </a:cxn>
              <a:cxn ang="0">
                <a:pos x="923" y="198"/>
              </a:cxn>
              <a:cxn ang="0">
                <a:pos x="935" y="260"/>
              </a:cxn>
              <a:cxn ang="0">
                <a:pos x="953" y="278"/>
              </a:cxn>
              <a:cxn ang="0">
                <a:pos x="966" y="333"/>
              </a:cxn>
              <a:cxn ang="0">
                <a:pos x="971" y="428"/>
              </a:cxn>
              <a:cxn ang="0">
                <a:pos x="971" y="446"/>
              </a:cxn>
              <a:cxn ang="0">
                <a:pos x="971" y="481"/>
              </a:cxn>
              <a:cxn ang="0">
                <a:pos x="974" y="495"/>
              </a:cxn>
              <a:cxn ang="0">
                <a:pos x="991" y="562"/>
              </a:cxn>
              <a:cxn ang="0">
                <a:pos x="990" y="588"/>
              </a:cxn>
              <a:cxn ang="0">
                <a:pos x="991" y="616"/>
              </a:cxn>
              <a:cxn ang="0">
                <a:pos x="0" y="575"/>
              </a:cxn>
            </a:cxnLst>
            <a:rect l="0" t="0" r="r" b="b"/>
            <a:pathLst>
              <a:path w="991" h="616">
                <a:moveTo>
                  <a:pt x="0" y="575"/>
                </a:moveTo>
                <a:lnTo>
                  <a:pt x="51" y="0"/>
                </a:lnTo>
                <a:lnTo>
                  <a:pt x="308" y="18"/>
                </a:lnTo>
                <a:lnTo>
                  <a:pt x="493" y="32"/>
                </a:lnTo>
                <a:lnTo>
                  <a:pt x="915" y="36"/>
                </a:lnTo>
                <a:lnTo>
                  <a:pt x="915" y="56"/>
                </a:lnTo>
                <a:lnTo>
                  <a:pt x="931" y="99"/>
                </a:lnTo>
                <a:lnTo>
                  <a:pt x="928" y="114"/>
                </a:lnTo>
                <a:lnTo>
                  <a:pt x="920" y="146"/>
                </a:lnTo>
                <a:lnTo>
                  <a:pt x="923" y="198"/>
                </a:lnTo>
                <a:lnTo>
                  <a:pt x="935" y="260"/>
                </a:lnTo>
                <a:lnTo>
                  <a:pt x="953" y="278"/>
                </a:lnTo>
                <a:lnTo>
                  <a:pt x="966" y="333"/>
                </a:lnTo>
                <a:lnTo>
                  <a:pt x="971" y="428"/>
                </a:lnTo>
                <a:lnTo>
                  <a:pt x="971" y="446"/>
                </a:lnTo>
                <a:lnTo>
                  <a:pt x="971" y="481"/>
                </a:lnTo>
                <a:lnTo>
                  <a:pt x="974" y="495"/>
                </a:lnTo>
                <a:lnTo>
                  <a:pt x="991" y="562"/>
                </a:lnTo>
                <a:lnTo>
                  <a:pt x="990" y="588"/>
                </a:lnTo>
                <a:lnTo>
                  <a:pt x="991" y="616"/>
                </a:lnTo>
                <a:lnTo>
                  <a:pt x="0" y="575"/>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0" name="5859344.7549840.37537.755">
            <a:extLst>
              <a:ext uri="{FF2B5EF4-FFF2-40B4-BE49-F238E27FC236}">
                <a16:creationId xmlns:a16="http://schemas.microsoft.com/office/drawing/2014/main" id="{BD3F6C3E-E359-FDD2-4024-31EE2ED2FD7F}"/>
              </a:ext>
            </a:extLst>
          </p:cNvPr>
          <p:cNvSpPr>
            <a:spLocks/>
          </p:cNvSpPr>
          <p:nvPr>
            <p:custDataLst>
              <p:tags r:id="rId31"/>
            </p:custDataLst>
          </p:nvPr>
        </p:nvSpPr>
        <p:spPr bwMode="auto">
          <a:xfrm>
            <a:off x="7621041" y="3239279"/>
            <a:ext cx="252493" cy="258817"/>
          </a:xfrm>
          <a:custGeom>
            <a:avLst/>
            <a:gdLst/>
            <a:ahLst/>
            <a:cxnLst>
              <a:cxn ang="0">
                <a:pos x="330" y="828"/>
              </a:cxn>
              <a:cxn ang="0">
                <a:pos x="273" y="802"/>
              </a:cxn>
              <a:cxn ang="0">
                <a:pos x="254" y="725"/>
              </a:cxn>
              <a:cxn ang="0">
                <a:pos x="264" y="695"/>
              </a:cxn>
              <a:cxn ang="0">
                <a:pos x="238" y="655"/>
              </a:cxn>
              <a:cxn ang="0">
                <a:pos x="237" y="595"/>
              </a:cxn>
              <a:cxn ang="0">
                <a:pos x="190" y="554"/>
              </a:cxn>
              <a:cxn ang="0">
                <a:pos x="137" y="502"/>
              </a:cxn>
              <a:cxn ang="0">
                <a:pos x="88" y="476"/>
              </a:cxn>
              <a:cxn ang="0">
                <a:pos x="84" y="460"/>
              </a:cxn>
              <a:cxn ang="0">
                <a:pos x="42" y="446"/>
              </a:cxn>
              <a:cxn ang="0">
                <a:pos x="18" y="427"/>
              </a:cxn>
              <a:cxn ang="0">
                <a:pos x="22" y="341"/>
              </a:cxn>
              <a:cxn ang="0">
                <a:pos x="33" y="303"/>
              </a:cxn>
              <a:cxn ang="0">
                <a:pos x="0" y="267"/>
              </a:cxn>
              <a:cxn ang="0">
                <a:pos x="11" y="237"/>
              </a:cxn>
              <a:cxn ang="0">
                <a:pos x="52" y="188"/>
              </a:cxn>
              <a:cxn ang="0">
                <a:pos x="78" y="170"/>
              </a:cxn>
              <a:cxn ang="0">
                <a:pos x="86" y="60"/>
              </a:cxn>
              <a:cxn ang="0">
                <a:pos x="105" y="52"/>
              </a:cxn>
              <a:cxn ang="0">
                <a:pos x="146" y="56"/>
              </a:cxn>
              <a:cxn ang="0">
                <a:pos x="250" y="1"/>
              </a:cxn>
              <a:cxn ang="0">
                <a:pos x="264" y="5"/>
              </a:cxn>
              <a:cxn ang="0">
                <a:pos x="258" y="28"/>
              </a:cxn>
              <a:cxn ang="0">
                <a:pos x="253" y="65"/>
              </a:cxn>
              <a:cxn ang="0">
                <a:pos x="289" y="52"/>
              </a:cxn>
              <a:cxn ang="0">
                <a:pos x="322" y="65"/>
              </a:cxn>
              <a:cxn ang="0">
                <a:pos x="347" y="80"/>
              </a:cxn>
              <a:cxn ang="0">
                <a:pos x="359" y="107"/>
              </a:cxn>
              <a:cxn ang="0">
                <a:pos x="495" y="133"/>
              </a:cxn>
              <a:cxn ang="0">
                <a:pos x="539" y="159"/>
              </a:cxn>
              <a:cxn ang="0">
                <a:pos x="562" y="168"/>
              </a:cxn>
              <a:cxn ang="0">
                <a:pos x="577" y="159"/>
              </a:cxn>
              <a:cxn ang="0">
                <a:pos x="628" y="173"/>
              </a:cxn>
              <a:cxn ang="0">
                <a:pos x="633" y="182"/>
              </a:cxn>
              <a:cxn ang="0">
                <a:pos x="652" y="193"/>
              </a:cxn>
              <a:cxn ang="0">
                <a:pos x="672" y="223"/>
              </a:cxn>
              <a:cxn ang="0">
                <a:pos x="669" y="275"/>
              </a:cxn>
              <a:cxn ang="0">
                <a:pos x="700" y="271"/>
              </a:cxn>
              <a:cxn ang="0">
                <a:pos x="688" y="294"/>
              </a:cxn>
              <a:cxn ang="0">
                <a:pos x="715" y="326"/>
              </a:cxn>
              <a:cxn ang="0">
                <a:pos x="686" y="357"/>
              </a:cxn>
              <a:cxn ang="0">
                <a:pos x="665" y="420"/>
              </a:cxn>
              <a:cxn ang="0">
                <a:pos x="667" y="435"/>
              </a:cxn>
              <a:cxn ang="0">
                <a:pos x="710" y="381"/>
              </a:cxn>
              <a:cxn ang="0">
                <a:pos x="746" y="357"/>
              </a:cxn>
              <a:cxn ang="0">
                <a:pos x="757" y="338"/>
              </a:cxn>
              <a:cxn ang="0">
                <a:pos x="763" y="310"/>
              </a:cxn>
              <a:cxn ang="0">
                <a:pos x="773" y="298"/>
              </a:cxn>
              <a:cxn ang="0">
                <a:pos x="781" y="278"/>
              </a:cxn>
              <a:cxn ang="0">
                <a:pos x="793" y="288"/>
              </a:cxn>
              <a:cxn ang="0">
                <a:pos x="776" y="357"/>
              </a:cxn>
              <a:cxn ang="0">
                <a:pos x="757" y="386"/>
              </a:cxn>
              <a:cxn ang="0">
                <a:pos x="743" y="435"/>
              </a:cxn>
              <a:cxn ang="0">
                <a:pos x="743" y="494"/>
              </a:cxn>
              <a:cxn ang="0">
                <a:pos x="715" y="521"/>
              </a:cxn>
              <a:cxn ang="0">
                <a:pos x="723" y="593"/>
              </a:cxn>
              <a:cxn ang="0">
                <a:pos x="700" y="652"/>
              </a:cxn>
              <a:cxn ang="0">
                <a:pos x="727" y="771"/>
              </a:cxn>
              <a:cxn ang="0">
                <a:pos x="726" y="788"/>
              </a:cxn>
              <a:cxn ang="0">
                <a:pos x="726" y="816"/>
              </a:cxn>
            </a:cxnLst>
            <a:rect l="0" t="0" r="r" b="b"/>
            <a:pathLst>
              <a:path w="793" h="843">
                <a:moveTo>
                  <a:pt x="338" y="843"/>
                </a:moveTo>
                <a:lnTo>
                  <a:pt x="330" y="828"/>
                </a:lnTo>
                <a:lnTo>
                  <a:pt x="319" y="814"/>
                </a:lnTo>
                <a:lnTo>
                  <a:pt x="273" y="802"/>
                </a:lnTo>
                <a:lnTo>
                  <a:pt x="260" y="750"/>
                </a:lnTo>
                <a:lnTo>
                  <a:pt x="254" y="725"/>
                </a:lnTo>
                <a:lnTo>
                  <a:pt x="264" y="708"/>
                </a:lnTo>
                <a:lnTo>
                  <a:pt x="264" y="695"/>
                </a:lnTo>
                <a:lnTo>
                  <a:pt x="250" y="677"/>
                </a:lnTo>
                <a:lnTo>
                  <a:pt x="238" y="655"/>
                </a:lnTo>
                <a:lnTo>
                  <a:pt x="236" y="622"/>
                </a:lnTo>
                <a:lnTo>
                  <a:pt x="237" y="595"/>
                </a:lnTo>
                <a:lnTo>
                  <a:pt x="232" y="587"/>
                </a:lnTo>
                <a:lnTo>
                  <a:pt x="190" y="554"/>
                </a:lnTo>
                <a:lnTo>
                  <a:pt x="152" y="528"/>
                </a:lnTo>
                <a:lnTo>
                  <a:pt x="137" y="502"/>
                </a:lnTo>
                <a:lnTo>
                  <a:pt x="92" y="481"/>
                </a:lnTo>
                <a:lnTo>
                  <a:pt x="88" y="476"/>
                </a:lnTo>
                <a:lnTo>
                  <a:pt x="88" y="464"/>
                </a:lnTo>
                <a:lnTo>
                  <a:pt x="84" y="460"/>
                </a:lnTo>
                <a:lnTo>
                  <a:pt x="46" y="455"/>
                </a:lnTo>
                <a:lnTo>
                  <a:pt x="42" y="446"/>
                </a:lnTo>
                <a:lnTo>
                  <a:pt x="25" y="436"/>
                </a:lnTo>
                <a:lnTo>
                  <a:pt x="18" y="427"/>
                </a:lnTo>
                <a:lnTo>
                  <a:pt x="18" y="377"/>
                </a:lnTo>
                <a:lnTo>
                  <a:pt x="22" y="341"/>
                </a:lnTo>
                <a:lnTo>
                  <a:pt x="21" y="326"/>
                </a:lnTo>
                <a:lnTo>
                  <a:pt x="33" y="303"/>
                </a:lnTo>
                <a:lnTo>
                  <a:pt x="18" y="278"/>
                </a:lnTo>
                <a:lnTo>
                  <a:pt x="0" y="267"/>
                </a:lnTo>
                <a:lnTo>
                  <a:pt x="7" y="241"/>
                </a:lnTo>
                <a:lnTo>
                  <a:pt x="11" y="237"/>
                </a:lnTo>
                <a:lnTo>
                  <a:pt x="13" y="216"/>
                </a:lnTo>
                <a:lnTo>
                  <a:pt x="52" y="188"/>
                </a:lnTo>
                <a:lnTo>
                  <a:pt x="61" y="182"/>
                </a:lnTo>
                <a:lnTo>
                  <a:pt x="78" y="170"/>
                </a:lnTo>
                <a:lnTo>
                  <a:pt x="73" y="70"/>
                </a:lnTo>
                <a:lnTo>
                  <a:pt x="86" y="60"/>
                </a:lnTo>
                <a:lnTo>
                  <a:pt x="89" y="47"/>
                </a:lnTo>
                <a:lnTo>
                  <a:pt x="105" y="52"/>
                </a:lnTo>
                <a:lnTo>
                  <a:pt x="121" y="56"/>
                </a:lnTo>
                <a:lnTo>
                  <a:pt x="146" y="56"/>
                </a:lnTo>
                <a:lnTo>
                  <a:pt x="182" y="32"/>
                </a:lnTo>
                <a:lnTo>
                  <a:pt x="250" y="1"/>
                </a:lnTo>
                <a:lnTo>
                  <a:pt x="260" y="0"/>
                </a:lnTo>
                <a:lnTo>
                  <a:pt x="264" y="5"/>
                </a:lnTo>
                <a:lnTo>
                  <a:pt x="264" y="21"/>
                </a:lnTo>
                <a:lnTo>
                  <a:pt x="258" y="28"/>
                </a:lnTo>
                <a:lnTo>
                  <a:pt x="258" y="37"/>
                </a:lnTo>
                <a:lnTo>
                  <a:pt x="253" y="65"/>
                </a:lnTo>
                <a:lnTo>
                  <a:pt x="276" y="52"/>
                </a:lnTo>
                <a:lnTo>
                  <a:pt x="289" y="52"/>
                </a:lnTo>
                <a:lnTo>
                  <a:pt x="307" y="70"/>
                </a:lnTo>
                <a:lnTo>
                  <a:pt x="322" y="65"/>
                </a:lnTo>
                <a:lnTo>
                  <a:pt x="326" y="76"/>
                </a:lnTo>
                <a:lnTo>
                  <a:pt x="347" y="80"/>
                </a:lnTo>
                <a:lnTo>
                  <a:pt x="355" y="84"/>
                </a:lnTo>
                <a:lnTo>
                  <a:pt x="359" y="107"/>
                </a:lnTo>
                <a:lnTo>
                  <a:pt x="375" y="110"/>
                </a:lnTo>
                <a:lnTo>
                  <a:pt x="495" y="133"/>
                </a:lnTo>
                <a:lnTo>
                  <a:pt x="515" y="133"/>
                </a:lnTo>
                <a:lnTo>
                  <a:pt x="539" y="159"/>
                </a:lnTo>
                <a:lnTo>
                  <a:pt x="557" y="159"/>
                </a:lnTo>
                <a:lnTo>
                  <a:pt x="562" y="168"/>
                </a:lnTo>
                <a:lnTo>
                  <a:pt x="567" y="159"/>
                </a:lnTo>
                <a:lnTo>
                  <a:pt x="577" y="159"/>
                </a:lnTo>
                <a:lnTo>
                  <a:pt x="606" y="168"/>
                </a:lnTo>
                <a:lnTo>
                  <a:pt x="628" y="173"/>
                </a:lnTo>
                <a:lnTo>
                  <a:pt x="635" y="181"/>
                </a:lnTo>
                <a:lnTo>
                  <a:pt x="633" y="182"/>
                </a:lnTo>
                <a:lnTo>
                  <a:pt x="630" y="189"/>
                </a:lnTo>
                <a:lnTo>
                  <a:pt x="652" y="193"/>
                </a:lnTo>
                <a:lnTo>
                  <a:pt x="669" y="208"/>
                </a:lnTo>
                <a:lnTo>
                  <a:pt x="672" y="223"/>
                </a:lnTo>
                <a:lnTo>
                  <a:pt x="669" y="271"/>
                </a:lnTo>
                <a:lnTo>
                  <a:pt x="669" y="275"/>
                </a:lnTo>
                <a:lnTo>
                  <a:pt x="698" y="268"/>
                </a:lnTo>
                <a:lnTo>
                  <a:pt x="700" y="271"/>
                </a:lnTo>
                <a:lnTo>
                  <a:pt x="698" y="286"/>
                </a:lnTo>
                <a:lnTo>
                  <a:pt x="688" y="294"/>
                </a:lnTo>
                <a:lnTo>
                  <a:pt x="695" y="313"/>
                </a:lnTo>
                <a:lnTo>
                  <a:pt x="715" y="326"/>
                </a:lnTo>
                <a:lnTo>
                  <a:pt x="714" y="327"/>
                </a:lnTo>
                <a:lnTo>
                  <a:pt x="686" y="357"/>
                </a:lnTo>
                <a:lnTo>
                  <a:pt x="668" y="393"/>
                </a:lnTo>
                <a:lnTo>
                  <a:pt x="665" y="420"/>
                </a:lnTo>
                <a:lnTo>
                  <a:pt x="664" y="429"/>
                </a:lnTo>
                <a:lnTo>
                  <a:pt x="667" y="435"/>
                </a:lnTo>
                <a:lnTo>
                  <a:pt x="686" y="424"/>
                </a:lnTo>
                <a:lnTo>
                  <a:pt x="710" y="381"/>
                </a:lnTo>
                <a:lnTo>
                  <a:pt x="735" y="361"/>
                </a:lnTo>
                <a:lnTo>
                  <a:pt x="746" y="357"/>
                </a:lnTo>
                <a:lnTo>
                  <a:pt x="749" y="344"/>
                </a:lnTo>
                <a:lnTo>
                  <a:pt x="757" y="338"/>
                </a:lnTo>
                <a:lnTo>
                  <a:pt x="763" y="326"/>
                </a:lnTo>
                <a:lnTo>
                  <a:pt x="763" y="310"/>
                </a:lnTo>
                <a:lnTo>
                  <a:pt x="763" y="303"/>
                </a:lnTo>
                <a:lnTo>
                  <a:pt x="773" y="298"/>
                </a:lnTo>
                <a:lnTo>
                  <a:pt x="777" y="288"/>
                </a:lnTo>
                <a:lnTo>
                  <a:pt x="781" y="278"/>
                </a:lnTo>
                <a:lnTo>
                  <a:pt x="789" y="278"/>
                </a:lnTo>
                <a:lnTo>
                  <a:pt x="793" y="288"/>
                </a:lnTo>
                <a:lnTo>
                  <a:pt x="790" y="307"/>
                </a:lnTo>
                <a:lnTo>
                  <a:pt x="776" y="357"/>
                </a:lnTo>
                <a:lnTo>
                  <a:pt x="763" y="370"/>
                </a:lnTo>
                <a:lnTo>
                  <a:pt x="757" y="386"/>
                </a:lnTo>
                <a:lnTo>
                  <a:pt x="757" y="397"/>
                </a:lnTo>
                <a:lnTo>
                  <a:pt x="743" y="435"/>
                </a:lnTo>
                <a:lnTo>
                  <a:pt x="743" y="468"/>
                </a:lnTo>
                <a:lnTo>
                  <a:pt x="743" y="494"/>
                </a:lnTo>
                <a:lnTo>
                  <a:pt x="722" y="511"/>
                </a:lnTo>
                <a:lnTo>
                  <a:pt x="715" y="521"/>
                </a:lnTo>
                <a:lnTo>
                  <a:pt x="723" y="548"/>
                </a:lnTo>
                <a:lnTo>
                  <a:pt x="723" y="593"/>
                </a:lnTo>
                <a:lnTo>
                  <a:pt x="715" y="607"/>
                </a:lnTo>
                <a:lnTo>
                  <a:pt x="700" y="652"/>
                </a:lnTo>
                <a:lnTo>
                  <a:pt x="711" y="725"/>
                </a:lnTo>
                <a:lnTo>
                  <a:pt x="727" y="771"/>
                </a:lnTo>
                <a:lnTo>
                  <a:pt x="723" y="780"/>
                </a:lnTo>
                <a:lnTo>
                  <a:pt x="726" y="788"/>
                </a:lnTo>
                <a:lnTo>
                  <a:pt x="725" y="796"/>
                </a:lnTo>
                <a:lnTo>
                  <a:pt x="726" y="816"/>
                </a:lnTo>
                <a:lnTo>
                  <a:pt x="338" y="84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1" name="5860351.875539.62538.25285">
            <a:extLst>
              <a:ext uri="{FF2B5EF4-FFF2-40B4-BE49-F238E27FC236}">
                <a16:creationId xmlns:a16="http://schemas.microsoft.com/office/drawing/2014/main" id="{74245849-6DC5-7C2E-A2D7-98B1D4B216E0}"/>
              </a:ext>
            </a:extLst>
          </p:cNvPr>
          <p:cNvSpPr>
            <a:spLocks/>
          </p:cNvSpPr>
          <p:nvPr>
            <p:custDataLst>
              <p:tags r:id="rId32"/>
            </p:custDataLst>
          </p:nvPr>
        </p:nvSpPr>
        <p:spPr bwMode="auto">
          <a:xfrm>
            <a:off x="7900114" y="3285371"/>
            <a:ext cx="186787" cy="245344"/>
          </a:xfrm>
          <a:custGeom>
            <a:avLst/>
            <a:gdLst/>
            <a:ahLst/>
            <a:cxnLst>
              <a:cxn ang="0">
                <a:pos x="287" y="766"/>
              </a:cxn>
              <a:cxn ang="0">
                <a:pos x="477" y="747"/>
              </a:cxn>
              <a:cxn ang="0">
                <a:pos x="500" y="697"/>
              </a:cxn>
              <a:cxn ang="0">
                <a:pos x="508" y="658"/>
              </a:cxn>
              <a:cxn ang="0">
                <a:pos x="543" y="615"/>
              </a:cxn>
              <a:cxn ang="0">
                <a:pos x="545" y="582"/>
              </a:cxn>
              <a:cxn ang="0">
                <a:pos x="561" y="557"/>
              </a:cxn>
              <a:cxn ang="0">
                <a:pos x="570" y="575"/>
              </a:cxn>
              <a:cxn ang="0">
                <a:pos x="584" y="563"/>
              </a:cxn>
              <a:cxn ang="0">
                <a:pos x="583" y="524"/>
              </a:cxn>
              <a:cxn ang="0">
                <a:pos x="575" y="469"/>
              </a:cxn>
              <a:cxn ang="0">
                <a:pos x="529" y="313"/>
              </a:cxn>
              <a:cxn ang="0">
                <a:pos x="470" y="313"/>
              </a:cxn>
              <a:cxn ang="0">
                <a:pos x="398" y="402"/>
              </a:cxn>
              <a:cxn ang="0">
                <a:pos x="390" y="399"/>
              </a:cxn>
              <a:cxn ang="0">
                <a:pos x="367" y="391"/>
              </a:cxn>
              <a:cxn ang="0">
                <a:pos x="364" y="340"/>
              </a:cxn>
              <a:cxn ang="0">
                <a:pos x="395" y="313"/>
              </a:cxn>
              <a:cxn ang="0">
                <a:pos x="407" y="289"/>
              </a:cxn>
              <a:cxn ang="0">
                <a:pos x="420" y="273"/>
              </a:cxn>
              <a:cxn ang="0">
                <a:pos x="430" y="195"/>
              </a:cxn>
              <a:cxn ang="0">
                <a:pos x="416" y="161"/>
              </a:cxn>
              <a:cxn ang="0">
                <a:pos x="394" y="136"/>
              </a:cxn>
              <a:cxn ang="0">
                <a:pos x="416" y="117"/>
              </a:cxn>
              <a:cxn ang="0">
                <a:pos x="396" y="75"/>
              </a:cxn>
              <a:cxn ang="0">
                <a:pos x="334" y="47"/>
              </a:cxn>
              <a:cxn ang="0">
                <a:pos x="283" y="27"/>
              </a:cxn>
              <a:cxn ang="0">
                <a:pos x="230" y="13"/>
              </a:cxn>
              <a:cxn ang="0">
                <a:pos x="203" y="9"/>
              </a:cxn>
              <a:cxn ang="0">
                <a:pos x="167" y="43"/>
              </a:cxn>
              <a:cxn ang="0">
                <a:pos x="169" y="70"/>
              </a:cxn>
              <a:cxn ang="0">
                <a:pos x="180" y="81"/>
              </a:cxn>
              <a:cxn ang="0">
                <a:pos x="162" y="93"/>
              </a:cxn>
              <a:cxn ang="0">
                <a:pos x="142" y="108"/>
              </a:cxn>
              <a:cxn ang="0">
                <a:pos x="138" y="152"/>
              </a:cxn>
              <a:cxn ang="0">
                <a:pos x="128" y="192"/>
              </a:cxn>
              <a:cxn ang="0">
                <a:pos x="109" y="184"/>
              </a:cxn>
              <a:cxn ang="0">
                <a:pos x="109" y="148"/>
              </a:cxn>
              <a:cxn ang="0">
                <a:pos x="110" y="132"/>
              </a:cxn>
              <a:cxn ang="0">
                <a:pos x="94" y="152"/>
              </a:cxn>
              <a:cxn ang="0">
                <a:pos x="86" y="180"/>
              </a:cxn>
              <a:cxn ang="0">
                <a:pos x="55" y="192"/>
              </a:cxn>
              <a:cxn ang="0">
                <a:pos x="43" y="219"/>
              </a:cxn>
              <a:cxn ang="0">
                <a:pos x="30" y="267"/>
              </a:cxn>
              <a:cxn ang="0">
                <a:pos x="27" y="316"/>
              </a:cxn>
              <a:cxn ang="0">
                <a:pos x="5" y="360"/>
              </a:cxn>
              <a:cxn ang="0">
                <a:pos x="21" y="414"/>
              </a:cxn>
              <a:cxn ang="0">
                <a:pos x="25" y="466"/>
              </a:cxn>
              <a:cxn ang="0">
                <a:pos x="68" y="566"/>
              </a:cxn>
              <a:cxn ang="0">
                <a:pos x="82" y="617"/>
              </a:cxn>
              <a:cxn ang="0">
                <a:pos x="74" y="626"/>
              </a:cxn>
              <a:cxn ang="0">
                <a:pos x="62" y="696"/>
              </a:cxn>
              <a:cxn ang="0">
                <a:pos x="27" y="779"/>
              </a:cxn>
              <a:cxn ang="0">
                <a:pos x="0" y="801"/>
              </a:cxn>
            </a:cxnLst>
            <a:rect l="0" t="0" r="r" b="b"/>
            <a:pathLst>
              <a:path w="587" h="801">
                <a:moveTo>
                  <a:pt x="0" y="801"/>
                </a:moveTo>
                <a:lnTo>
                  <a:pt x="287" y="766"/>
                </a:lnTo>
                <a:lnTo>
                  <a:pt x="289" y="775"/>
                </a:lnTo>
                <a:lnTo>
                  <a:pt x="477" y="747"/>
                </a:lnTo>
                <a:lnTo>
                  <a:pt x="478" y="739"/>
                </a:lnTo>
                <a:lnTo>
                  <a:pt x="500" y="697"/>
                </a:lnTo>
                <a:lnTo>
                  <a:pt x="509" y="686"/>
                </a:lnTo>
                <a:lnTo>
                  <a:pt x="508" y="658"/>
                </a:lnTo>
                <a:lnTo>
                  <a:pt x="516" y="634"/>
                </a:lnTo>
                <a:lnTo>
                  <a:pt x="543" y="615"/>
                </a:lnTo>
                <a:lnTo>
                  <a:pt x="543" y="586"/>
                </a:lnTo>
                <a:lnTo>
                  <a:pt x="545" y="582"/>
                </a:lnTo>
                <a:lnTo>
                  <a:pt x="545" y="571"/>
                </a:lnTo>
                <a:lnTo>
                  <a:pt x="561" y="557"/>
                </a:lnTo>
                <a:lnTo>
                  <a:pt x="567" y="572"/>
                </a:lnTo>
                <a:lnTo>
                  <a:pt x="570" y="575"/>
                </a:lnTo>
                <a:lnTo>
                  <a:pt x="579" y="566"/>
                </a:lnTo>
                <a:lnTo>
                  <a:pt x="584" y="563"/>
                </a:lnTo>
                <a:lnTo>
                  <a:pt x="587" y="549"/>
                </a:lnTo>
                <a:lnTo>
                  <a:pt x="583" y="524"/>
                </a:lnTo>
                <a:lnTo>
                  <a:pt x="586" y="490"/>
                </a:lnTo>
                <a:lnTo>
                  <a:pt x="575" y="469"/>
                </a:lnTo>
                <a:lnTo>
                  <a:pt x="570" y="420"/>
                </a:lnTo>
                <a:lnTo>
                  <a:pt x="529" y="313"/>
                </a:lnTo>
                <a:lnTo>
                  <a:pt x="486" y="300"/>
                </a:lnTo>
                <a:lnTo>
                  <a:pt x="470" y="313"/>
                </a:lnTo>
                <a:lnTo>
                  <a:pt x="451" y="332"/>
                </a:lnTo>
                <a:lnTo>
                  <a:pt x="398" y="402"/>
                </a:lnTo>
                <a:lnTo>
                  <a:pt x="394" y="402"/>
                </a:lnTo>
                <a:lnTo>
                  <a:pt x="390" y="399"/>
                </a:lnTo>
                <a:lnTo>
                  <a:pt x="373" y="394"/>
                </a:lnTo>
                <a:lnTo>
                  <a:pt x="367" y="391"/>
                </a:lnTo>
                <a:lnTo>
                  <a:pt x="357" y="371"/>
                </a:lnTo>
                <a:lnTo>
                  <a:pt x="364" y="340"/>
                </a:lnTo>
                <a:lnTo>
                  <a:pt x="373" y="329"/>
                </a:lnTo>
                <a:lnTo>
                  <a:pt x="395" y="313"/>
                </a:lnTo>
                <a:lnTo>
                  <a:pt x="406" y="300"/>
                </a:lnTo>
                <a:lnTo>
                  <a:pt x="407" y="289"/>
                </a:lnTo>
                <a:lnTo>
                  <a:pt x="408" y="277"/>
                </a:lnTo>
                <a:lnTo>
                  <a:pt x="420" y="273"/>
                </a:lnTo>
                <a:lnTo>
                  <a:pt x="430" y="247"/>
                </a:lnTo>
                <a:lnTo>
                  <a:pt x="430" y="195"/>
                </a:lnTo>
                <a:lnTo>
                  <a:pt x="423" y="179"/>
                </a:lnTo>
                <a:lnTo>
                  <a:pt x="416" y="161"/>
                </a:lnTo>
                <a:lnTo>
                  <a:pt x="398" y="146"/>
                </a:lnTo>
                <a:lnTo>
                  <a:pt x="394" y="136"/>
                </a:lnTo>
                <a:lnTo>
                  <a:pt x="396" y="121"/>
                </a:lnTo>
                <a:lnTo>
                  <a:pt x="416" y="117"/>
                </a:lnTo>
                <a:lnTo>
                  <a:pt x="418" y="109"/>
                </a:lnTo>
                <a:lnTo>
                  <a:pt x="396" y="75"/>
                </a:lnTo>
                <a:lnTo>
                  <a:pt x="379" y="67"/>
                </a:lnTo>
                <a:lnTo>
                  <a:pt x="334" y="47"/>
                </a:lnTo>
                <a:lnTo>
                  <a:pt x="295" y="43"/>
                </a:lnTo>
                <a:lnTo>
                  <a:pt x="283" y="27"/>
                </a:lnTo>
                <a:lnTo>
                  <a:pt x="261" y="23"/>
                </a:lnTo>
                <a:lnTo>
                  <a:pt x="230" y="13"/>
                </a:lnTo>
                <a:lnTo>
                  <a:pt x="214" y="0"/>
                </a:lnTo>
                <a:lnTo>
                  <a:pt x="203" y="9"/>
                </a:lnTo>
                <a:lnTo>
                  <a:pt x="184" y="18"/>
                </a:lnTo>
                <a:lnTo>
                  <a:pt x="167" y="43"/>
                </a:lnTo>
                <a:lnTo>
                  <a:pt x="167" y="65"/>
                </a:lnTo>
                <a:lnTo>
                  <a:pt x="169" y="70"/>
                </a:lnTo>
                <a:lnTo>
                  <a:pt x="175" y="70"/>
                </a:lnTo>
                <a:lnTo>
                  <a:pt x="180" y="81"/>
                </a:lnTo>
                <a:lnTo>
                  <a:pt x="173" y="85"/>
                </a:lnTo>
                <a:lnTo>
                  <a:pt x="162" y="93"/>
                </a:lnTo>
                <a:lnTo>
                  <a:pt x="153" y="97"/>
                </a:lnTo>
                <a:lnTo>
                  <a:pt x="142" y="108"/>
                </a:lnTo>
                <a:lnTo>
                  <a:pt x="133" y="130"/>
                </a:lnTo>
                <a:lnTo>
                  <a:pt x="138" y="152"/>
                </a:lnTo>
                <a:lnTo>
                  <a:pt x="141" y="172"/>
                </a:lnTo>
                <a:lnTo>
                  <a:pt x="128" y="192"/>
                </a:lnTo>
                <a:lnTo>
                  <a:pt x="111" y="200"/>
                </a:lnTo>
                <a:lnTo>
                  <a:pt x="109" y="184"/>
                </a:lnTo>
                <a:lnTo>
                  <a:pt x="118" y="164"/>
                </a:lnTo>
                <a:lnTo>
                  <a:pt x="109" y="148"/>
                </a:lnTo>
                <a:lnTo>
                  <a:pt x="111" y="140"/>
                </a:lnTo>
                <a:lnTo>
                  <a:pt x="110" y="132"/>
                </a:lnTo>
                <a:lnTo>
                  <a:pt x="105" y="137"/>
                </a:lnTo>
                <a:lnTo>
                  <a:pt x="94" y="152"/>
                </a:lnTo>
                <a:lnTo>
                  <a:pt x="91" y="168"/>
                </a:lnTo>
                <a:lnTo>
                  <a:pt x="86" y="180"/>
                </a:lnTo>
                <a:lnTo>
                  <a:pt x="78" y="180"/>
                </a:lnTo>
                <a:lnTo>
                  <a:pt x="55" y="192"/>
                </a:lnTo>
                <a:lnTo>
                  <a:pt x="50" y="208"/>
                </a:lnTo>
                <a:lnTo>
                  <a:pt x="43" y="219"/>
                </a:lnTo>
                <a:lnTo>
                  <a:pt x="30" y="235"/>
                </a:lnTo>
                <a:lnTo>
                  <a:pt x="30" y="267"/>
                </a:lnTo>
                <a:lnTo>
                  <a:pt x="28" y="300"/>
                </a:lnTo>
                <a:lnTo>
                  <a:pt x="27" y="316"/>
                </a:lnTo>
                <a:lnTo>
                  <a:pt x="17" y="347"/>
                </a:lnTo>
                <a:lnTo>
                  <a:pt x="5" y="360"/>
                </a:lnTo>
                <a:lnTo>
                  <a:pt x="7" y="373"/>
                </a:lnTo>
                <a:lnTo>
                  <a:pt x="21" y="414"/>
                </a:lnTo>
                <a:lnTo>
                  <a:pt x="13" y="441"/>
                </a:lnTo>
                <a:lnTo>
                  <a:pt x="25" y="466"/>
                </a:lnTo>
                <a:lnTo>
                  <a:pt x="50" y="521"/>
                </a:lnTo>
                <a:lnTo>
                  <a:pt x="68" y="566"/>
                </a:lnTo>
                <a:lnTo>
                  <a:pt x="68" y="607"/>
                </a:lnTo>
                <a:lnTo>
                  <a:pt x="82" y="617"/>
                </a:lnTo>
                <a:lnTo>
                  <a:pt x="82" y="621"/>
                </a:lnTo>
                <a:lnTo>
                  <a:pt x="74" y="626"/>
                </a:lnTo>
                <a:lnTo>
                  <a:pt x="67" y="668"/>
                </a:lnTo>
                <a:lnTo>
                  <a:pt x="62" y="696"/>
                </a:lnTo>
                <a:lnTo>
                  <a:pt x="50" y="720"/>
                </a:lnTo>
                <a:lnTo>
                  <a:pt x="27" y="779"/>
                </a:lnTo>
                <a:lnTo>
                  <a:pt x="5" y="794"/>
                </a:lnTo>
                <a:lnTo>
                  <a:pt x="0" y="801"/>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3" name="5861338.75513.2521.7543.8755">
            <a:extLst>
              <a:ext uri="{FF2B5EF4-FFF2-40B4-BE49-F238E27FC236}">
                <a16:creationId xmlns:a16="http://schemas.microsoft.com/office/drawing/2014/main" id="{C29115DE-6757-7507-A966-4403A2090FBD}"/>
              </a:ext>
            </a:extLst>
          </p:cNvPr>
          <p:cNvSpPr>
            <a:spLocks/>
          </p:cNvSpPr>
          <p:nvPr>
            <p:custDataLst>
              <p:tags r:id="rId33"/>
            </p:custDataLst>
          </p:nvPr>
        </p:nvSpPr>
        <p:spPr bwMode="auto">
          <a:xfrm>
            <a:off x="7722924" y="3200988"/>
            <a:ext cx="293838" cy="139689"/>
          </a:xfrm>
          <a:custGeom>
            <a:avLst/>
            <a:gdLst/>
            <a:ahLst/>
            <a:cxnLst>
              <a:cxn ang="0">
                <a:pos x="37" y="176"/>
              </a:cxn>
              <a:cxn ang="0">
                <a:pos x="85" y="142"/>
              </a:cxn>
              <a:cxn ang="0">
                <a:pos x="214" y="63"/>
              </a:cxn>
              <a:cxn ang="0">
                <a:pos x="284" y="7"/>
              </a:cxn>
              <a:cxn ang="0">
                <a:pos x="341" y="7"/>
              </a:cxn>
              <a:cxn ang="0">
                <a:pos x="304" y="43"/>
              </a:cxn>
              <a:cxn ang="0">
                <a:pos x="251" y="95"/>
              </a:cxn>
              <a:cxn ang="0">
                <a:pos x="256" y="130"/>
              </a:cxn>
              <a:cxn ang="0">
                <a:pos x="306" y="112"/>
              </a:cxn>
              <a:cxn ang="0">
                <a:pos x="431" y="172"/>
              </a:cxn>
              <a:cxn ang="0">
                <a:pos x="471" y="180"/>
              </a:cxn>
              <a:cxn ang="0">
                <a:pos x="487" y="191"/>
              </a:cxn>
              <a:cxn ang="0">
                <a:pos x="541" y="144"/>
              </a:cxn>
              <a:cxn ang="0">
                <a:pos x="703" y="94"/>
              </a:cxn>
              <a:cxn ang="0">
                <a:pos x="699" y="129"/>
              </a:cxn>
              <a:cxn ang="0">
                <a:pos x="728" y="153"/>
              </a:cxn>
              <a:cxn ang="0">
                <a:pos x="799" y="145"/>
              </a:cxn>
              <a:cxn ang="0">
                <a:pos x="839" y="198"/>
              </a:cxn>
              <a:cxn ang="0">
                <a:pos x="909" y="206"/>
              </a:cxn>
              <a:cxn ang="0">
                <a:pos x="908" y="234"/>
              </a:cxn>
              <a:cxn ang="0">
                <a:pos x="877" y="224"/>
              </a:cxn>
              <a:cxn ang="0">
                <a:pos x="832" y="234"/>
              </a:cxn>
              <a:cxn ang="0">
                <a:pos x="771" y="234"/>
              </a:cxn>
              <a:cxn ang="0">
                <a:pos x="765" y="259"/>
              </a:cxn>
              <a:cxn ang="0">
                <a:pos x="685" y="235"/>
              </a:cxn>
              <a:cxn ang="0">
                <a:pos x="632" y="257"/>
              </a:cxn>
              <a:cxn ang="0">
                <a:pos x="603" y="273"/>
              </a:cxn>
              <a:cxn ang="0">
                <a:pos x="556" y="275"/>
              </a:cxn>
              <a:cxn ang="0">
                <a:pos x="509" y="339"/>
              </a:cxn>
              <a:cxn ang="0">
                <a:pos x="513" y="304"/>
              </a:cxn>
              <a:cxn ang="0">
                <a:pos x="478" y="317"/>
              </a:cxn>
              <a:cxn ang="0">
                <a:pos x="459" y="296"/>
              </a:cxn>
              <a:cxn ang="0">
                <a:pos x="435" y="349"/>
              </a:cxn>
              <a:cxn ang="0">
                <a:pos x="400" y="426"/>
              </a:cxn>
              <a:cxn ang="0">
                <a:pos x="373" y="441"/>
              </a:cxn>
              <a:cxn ang="0">
                <a:pos x="378" y="399"/>
              </a:cxn>
              <a:cxn ang="0">
                <a:pos x="347" y="399"/>
              </a:cxn>
              <a:cxn ang="0">
                <a:pos x="330" y="321"/>
              </a:cxn>
              <a:cxn ang="0">
                <a:pos x="313" y="309"/>
              </a:cxn>
              <a:cxn ang="0">
                <a:pos x="255" y="287"/>
              </a:cxn>
              <a:cxn ang="0">
                <a:pos x="235" y="287"/>
              </a:cxn>
              <a:cxn ang="0">
                <a:pos x="173" y="261"/>
              </a:cxn>
              <a:cxn ang="0">
                <a:pos x="33" y="212"/>
              </a:cxn>
              <a:cxn ang="0">
                <a:pos x="0" y="193"/>
              </a:cxn>
            </a:cxnLst>
            <a:rect l="0" t="0" r="r" b="b"/>
            <a:pathLst>
              <a:path w="917" h="454">
                <a:moveTo>
                  <a:pt x="0" y="193"/>
                </a:moveTo>
                <a:lnTo>
                  <a:pt x="25" y="184"/>
                </a:lnTo>
                <a:lnTo>
                  <a:pt x="37" y="176"/>
                </a:lnTo>
                <a:lnTo>
                  <a:pt x="69" y="159"/>
                </a:lnTo>
                <a:lnTo>
                  <a:pt x="73" y="144"/>
                </a:lnTo>
                <a:lnTo>
                  <a:pt x="85" y="142"/>
                </a:lnTo>
                <a:lnTo>
                  <a:pt x="137" y="125"/>
                </a:lnTo>
                <a:lnTo>
                  <a:pt x="173" y="106"/>
                </a:lnTo>
                <a:lnTo>
                  <a:pt x="214" y="63"/>
                </a:lnTo>
                <a:lnTo>
                  <a:pt x="229" y="60"/>
                </a:lnTo>
                <a:lnTo>
                  <a:pt x="261" y="20"/>
                </a:lnTo>
                <a:lnTo>
                  <a:pt x="284" y="7"/>
                </a:lnTo>
                <a:lnTo>
                  <a:pt x="326" y="0"/>
                </a:lnTo>
                <a:lnTo>
                  <a:pt x="339" y="3"/>
                </a:lnTo>
                <a:lnTo>
                  <a:pt x="341" y="7"/>
                </a:lnTo>
                <a:lnTo>
                  <a:pt x="318" y="23"/>
                </a:lnTo>
                <a:lnTo>
                  <a:pt x="311" y="23"/>
                </a:lnTo>
                <a:lnTo>
                  <a:pt x="304" y="43"/>
                </a:lnTo>
                <a:lnTo>
                  <a:pt x="271" y="75"/>
                </a:lnTo>
                <a:lnTo>
                  <a:pt x="259" y="86"/>
                </a:lnTo>
                <a:lnTo>
                  <a:pt x="251" y="95"/>
                </a:lnTo>
                <a:lnTo>
                  <a:pt x="245" y="124"/>
                </a:lnTo>
                <a:lnTo>
                  <a:pt x="251" y="137"/>
                </a:lnTo>
                <a:lnTo>
                  <a:pt x="256" y="130"/>
                </a:lnTo>
                <a:lnTo>
                  <a:pt x="279" y="112"/>
                </a:lnTo>
                <a:lnTo>
                  <a:pt x="296" y="113"/>
                </a:lnTo>
                <a:lnTo>
                  <a:pt x="306" y="112"/>
                </a:lnTo>
                <a:lnTo>
                  <a:pt x="355" y="133"/>
                </a:lnTo>
                <a:lnTo>
                  <a:pt x="401" y="176"/>
                </a:lnTo>
                <a:lnTo>
                  <a:pt x="431" y="172"/>
                </a:lnTo>
                <a:lnTo>
                  <a:pt x="454" y="176"/>
                </a:lnTo>
                <a:lnTo>
                  <a:pt x="462" y="180"/>
                </a:lnTo>
                <a:lnTo>
                  <a:pt x="471" y="180"/>
                </a:lnTo>
                <a:lnTo>
                  <a:pt x="472" y="179"/>
                </a:lnTo>
                <a:lnTo>
                  <a:pt x="487" y="184"/>
                </a:lnTo>
                <a:lnTo>
                  <a:pt x="487" y="191"/>
                </a:lnTo>
                <a:lnTo>
                  <a:pt x="495" y="184"/>
                </a:lnTo>
                <a:lnTo>
                  <a:pt x="502" y="172"/>
                </a:lnTo>
                <a:lnTo>
                  <a:pt x="541" y="144"/>
                </a:lnTo>
                <a:lnTo>
                  <a:pt x="658" y="116"/>
                </a:lnTo>
                <a:lnTo>
                  <a:pt x="691" y="97"/>
                </a:lnTo>
                <a:lnTo>
                  <a:pt x="703" y="94"/>
                </a:lnTo>
                <a:lnTo>
                  <a:pt x="711" y="102"/>
                </a:lnTo>
                <a:lnTo>
                  <a:pt x="699" y="116"/>
                </a:lnTo>
                <a:lnTo>
                  <a:pt x="699" y="129"/>
                </a:lnTo>
                <a:lnTo>
                  <a:pt x="715" y="155"/>
                </a:lnTo>
                <a:lnTo>
                  <a:pt x="722" y="159"/>
                </a:lnTo>
                <a:lnTo>
                  <a:pt x="728" y="153"/>
                </a:lnTo>
                <a:lnTo>
                  <a:pt x="754" y="155"/>
                </a:lnTo>
                <a:lnTo>
                  <a:pt x="763" y="150"/>
                </a:lnTo>
                <a:lnTo>
                  <a:pt x="799" y="145"/>
                </a:lnTo>
                <a:lnTo>
                  <a:pt x="814" y="156"/>
                </a:lnTo>
                <a:lnTo>
                  <a:pt x="828" y="188"/>
                </a:lnTo>
                <a:lnTo>
                  <a:pt x="839" y="198"/>
                </a:lnTo>
                <a:lnTo>
                  <a:pt x="870" y="212"/>
                </a:lnTo>
                <a:lnTo>
                  <a:pt x="901" y="206"/>
                </a:lnTo>
                <a:lnTo>
                  <a:pt x="909" y="206"/>
                </a:lnTo>
                <a:lnTo>
                  <a:pt x="916" y="212"/>
                </a:lnTo>
                <a:lnTo>
                  <a:pt x="917" y="220"/>
                </a:lnTo>
                <a:lnTo>
                  <a:pt x="908" y="234"/>
                </a:lnTo>
                <a:lnTo>
                  <a:pt x="887" y="235"/>
                </a:lnTo>
                <a:lnTo>
                  <a:pt x="878" y="234"/>
                </a:lnTo>
                <a:lnTo>
                  <a:pt x="877" y="224"/>
                </a:lnTo>
                <a:lnTo>
                  <a:pt x="866" y="224"/>
                </a:lnTo>
                <a:lnTo>
                  <a:pt x="847" y="236"/>
                </a:lnTo>
                <a:lnTo>
                  <a:pt x="832" y="234"/>
                </a:lnTo>
                <a:lnTo>
                  <a:pt x="822" y="232"/>
                </a:lnTo>
                <a:lnTo>
                  <a:pt x="793" y="238"/>
                </a:lnTo>
                <a:lnTo>
                  <a:pt x="771" y="234"/>
                </a:lnTo>
                <a:lnTo>
                  <a:pt x="765" y="238"/>
                </a:lnTo>
                <a:lnTo>
                  <a:pt x="771" y="255"/>
                </a:lnTo>
                <a:lnTo>
                  <a:pt x="765" y="259"/>
                </a:lnTo>
                <a:lnTo>
                  <a:pt x="756" y="257"/>
                </a:lnTo>
                <a:lnTo>
                  <a:pt x="733" y="240"/>
                </a:lnTo>
                <a:lnTo>
                  <a:pt x="685" y="235"/>
                </a:lnTo>
                <a:lnTo>
                  <a:pt x="675" y="238"/>
                </a:lnTo>
                <a:lnTo>
                  <a:pt x="663" y="234"/>
                </a:lnTo>
                <a:lnTo>
                  <a:pt x="632" y="257"/>
                </a:lnTo>
                <a:lnTo>
                  <a:pt x="620" y="257"/>
                </a:lnTo>
                <a:lnTo>
                  <a:pt x="607" y="267"/>
                </a:lnTo>
                <a:lnTo>
                  <a:pt x="603" y="273"/>
                </a:lnTo>
                <a:lnTo>
                  <a:pt x="595" y="275"/>
                </a:lnTo>
                <a:lnTo>
                  <a:pt x="578" y="271"/>
                </a:lnTo>
                <a:lnTo>
                  <a:pt x="556" y="275"/>
                </a:lnTo>
                <a:lnTo>
                  <a:pt x="556" y="296"/>
                </a:lnTo>
                <a:lnTo>
                  <a:pt x="550" y="301"/>
                </a:lnTo>
                <a:lnTo>
                  <a:pt x="509" y="339"/>
                </a:lnTo>
                <a:lnTo>
                  <a:pt x="499" y="336"/>
                </a:lnTo>
                <a:lnTo>
                  <a:pt x="495" y="332"/>
                </a:lnTo>
                <a:lnTo>
                  <a:pt x="513" y="304"/>
                </a:lnTo>
                <a:lnTo>
                  <a:pt x="513" y="296"/>
                </a:lnTo>
                <a:lnTo>
                  <a:pt x="488" y="296"/>
                </a:lnTo>
                <a:lnTo>
                  <a:pt x="478" y="317"/>
                </a:lnTo>
                <a:lnTo>
                  <a:pt x="471" y="325"/>
                </a:lnTo>
                <a:lnTo>
                  <a:pt x="462" y="316"/>
                </a:lnTo>
                <a:lnTo>
                  <a:pt x="459" y="296"/>
                </a:lnTo>
                <a:lnTo>
                  <a:pt x="456" y="298"/>
                </a:lnTo>
                <a:lnTo>
                  <a:pt x="454" y="324"/>
                </a:lnTo>
                <a:lnTo>
                  <a:pt x="435" y="349"/>
                </a:lnTo>
                <a:lnTo>
                  <a:pt x="427" y="377"/>
                </a:lnTo>
                <a:lnTo>
                  <a:pt x="421" y="394"/>
                </a:lnTo>
                <a:lnTo>
                  <a:pt x="400" y="426"/>
                </a:lnTo>
                <a:lnTo>
                  <a:pt x="400" y="447"/>
                </a:lnTo>
                <a:lnTo>
                  <a:pt x="393" y="454"/>
                </a:lnTo>
                <a:lnTo>
                  <a:pt x="373" y="441"/>
                </a:lnTo>
                <a:lnTo>
                  <a:pt x="366" y="422"/>
                </a:lnTo>
                <a:lnTo>
                  <a:pt x="376" y="414"/>
                </a:lnTo>
                <a:lnTo>
                  <a:pt x="378" y="399"/>
                </a:lnTo>
                <a:lnTo>
                  <a:pt x="376" y="396"/>
                </a:lnTo>
                <a:lnTo>
                  <a:pt x="347" y="403"/>
                </a:lnTo>
                <a:lnTo>
                  <a:pt x="347" y="399"/>
                </a:lnTo>
                <a:lnTo>
                  <a:pt x="350" y="351"/>
                </a:lnTo>
                <a:lnTo>
                  <a:pt x="347" y="336"/>
                </a:lnTo>
                <a:lnTo>
                  <a:pt x="330" y="321"/>
                </a:lnTo>
                <a:lnTo>
                  <a:pt x="308" y="317"/>
                </a:lnTo>
                <a:lnTo>
                  <a:pt x="311" y="310"/>
                </a:lnTo>
                <a:lnTo>
                  <a:pt x="313" y="309"/>
                </a:lnTo>
                <a:lnTo>
                  <a:pt x="306" y="301"/>
                </a:lnTo>
                <a:lnTo>
                  <a:pt x="284" y="296"/>
                </a:lnTo>
                <a:lnTo>
                  <a:pt x="255" y="287"/>
                </a:lnTo>
                <a:lnTo>
                  <a:pt x="245" y="287"/>
                </a:lnTo>
                <a:lnTo>
                  <a:pt x="240" y="296"/>
                </a:lnTo>
                <a:lnTo>
                  <a:pt x="235" y="287"/>
                </a:lnTo>
                <a:lnTo>
                  <a:pt x="217" y="287"/>
                </a:lnTo>
                <a:lnTo>
                  <a:pt x="193" y="261"/>
                </a:lnTo>
                <a:lnTo>
                  <a:pt x="173" y="261"/>
                </a:lnTo>
                <a:lnTo>
                  <a:pt x="53" y="238"/>
                </a:lnTo>
                <a:lnTo>
                  <a:pt x="37" y="235"/>
                </a:lnTo>
                <a:lnTo>
                  <a:pt x="33" y="212"/>
                </a:lnTo>
                <a:lnTo>
                  <a:pt x="25" y="208"/>
                </a:lnTo>
                <a:lnTo>
                  <a:pt x="4" y="204"/>
                </a:lnTo>
                <a:lnTo>
                  <a:pt x="0" y="19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5" name="5862383.875509.12550.87528.6255">
            <a:extLst>
              <a:ext uri="{FF2B5EF4-FFF2-40B4-BE49-F238E27FC236}">
                <a16:creationId xmlns:a16="http://schemas.microsoft.com/office/drawing/2014/main" id="{B7724D1C-4F01-9CEB-2F88-934730C2E068}"/>
              </a:ext>
            </a:extLst>
          </p:cNvPr>
          <p:cNvSpPr>
            <a:spLocks/>
          </p:cNvSpPr>
          <p:nvPr>
            <p:custDataLst>
              <p:tags r:id="rId34"/>
            </p:custDataLst>
          </p:nvPr>
        </p:nvSpPr>
        <p:spPr bwMode="auto">
          <a:xfrm>
            <a:off x="7695609" y="3490295"/>
            <a:ext cx="191215" cy="325471"/>
          </a:xfrm>
          <a:custGeom>
            <a:avLst/>
            <a:gdLst/>
            <a:ahLst/>
            <a:cxnLst>
              <a:cxn ang="0">
                <a:pos x="104" y="27"/>
              </a:cxn>
              <a:cxn ang="0">
                <a:pos x="140" y="54"/>
              </a:cxn>
              <a:cxn ang="0">
                <a:pos x="171" y="90"/>
              </a:cxn>
              <a:cxn ang="0">
                <a:pos x="175" y="137"/>
              </a:cxn>
              <a:cxn ang="0">
                <a:pos x="157" y="170"/>
              </a:cxn>
              <a:cxn ang="0">
                <a:pos x="131" y="213"/>
              </a:cxn>
              <a:cxn ang="0">
                <a:pos x="102" y="225"/>
              </a:cxn>
              <a:cxn ang="0">
                <a:pos x="59" y="238"/>
              </a:cxn>
              <a:cxn ang="0">
                <a:pos x="49" y="270"/>
              </a:cxn>
              <a:cxn ang="0">
                <a:pos x="73" y="301"/>
              </a:cxn>
              <a:cxn ang="0">
                <a:pos x="45" y="378"/>
              </a:cxn>
              <a:cxn ang="0">
                <a:pos x="19" y="405"/>
              </a:cxn>
              <a:cxn ang="0">
                <a:pos x="4" y="437"/>
              </a:cxn>
              <a:cxn ang="0">
                <a:pos x="0" y="465"/>
              </a:cxn>
              <a:cxn ang="0">
                <a:pos x="16" y="534"/>
              </a:cxn>
              <a:cxn ang="0">
                <a:pos x="63" y="595"/>
              </a:cxn>
              <a:cxn ang="0">
                <a:pos x="116" y="645"/>
              </a:cxn>
              <a:cxn ang="0">
                <a:pos x="148" y="715"/>
              </a:cxn>
              <a:cxn ang="0">
                <a:pos x="173" y="699"/>
              </a:cxn>
              <a:cxn ang="0">
                <a:pos x="215" y="730"/>
              </a:cxn>
              <a:cxn ang="0">
                <a:pos x="211" y="778"/>
              </a:cxn>
              <a:cxn ang="0">
                <a:pos x="180" y="822"/>
              </a:cxn>
              <a:cxn ang="0">
                <a:pos x="214" y="865"/>
              </a:cxn>
              <a:cxn ang="0">
                <a:pos x="278" y="900"/>
              </a:cxn>
              <a:cxn ang="0">
                <a:pos x="327" y="971"/>
              </a:cxn>
              <a:cxn ang="0">
                <a:pos x="339" y="996"/>
              </a:cxn>
              <a:cxn ang="0">
                <a:pos x="328" y="1018"/>
              </a:cxn>
              <a:cxn ang="0">
                <a:pos x="364" y="1064"/>
              </a:cxn>
              <a:cxn ang="0">
                <a:pos x="372" y="1057"/>
              </a:cxn>
              <a:cxn ang="0">
                <a:pos x="390" y="1025"/>
              </a:cxn>
              <a:cxn ang="0">
                <a:pos x="433" y="1021"/>
              </a:cxn>
              <a:cxn ang="0">
                <a:pos x="466" y="1044"/>
              </a:cxn>
              <a:cxn ang="0">
                <a:pos x="477" y="997"/>
              </a:cxn>
              <a:cxn ang="0">
                <a:pos x="489" y="966"/>
              </a:cxn>
              <a:cxn ang="0">
                <a:pos x="542" y="950"/>
              </a:cxn>
              <a:cxn ang="0">
                <a:pos x="523" y="928"/>
              </a:cxn>
              <a:cxn ang="0">
                <a:pos x="535" y="910"/>
              </a:cxn>
              <a:cxn ang="0">
                <a:pos x="539" y="895"/>
              </a:cxn>
              <a:cxn ang="0">
                <a:pos x="538" y="883"/>
              </a:cxn>
              <a:cxn ang="0">
                <a:pos x="543" y="818"/>
              </a:cxn>
              <a:cxn ang="0">
                <a:pos x="576" y="767"/>
              </a:cxn>
              <a:cxn ang="0">
                <a:pos x="601" y="715"/>
              </a:cxn>
              <a:cxn ang="0">
                <a:pos x="576" y="644"/>
              </a:cxn>
              <a:cxn ang="0">
                <a:pos x="579" y="601"/>
              </a:cxn>
              <a:cxn ang="0">
                <a:pos x="550" y="143"/>
              </a:cxn>
              <a:cxn ang="0">
                <a:pos x="539" y="127"/>
              </a:cxn>
              <a:cxn ang="0">
                <a:pos x="519" y="73"/>
              </a:cxn>
              <a:cxn ang="0">
                <a:pos x="492" y="33"/>
              </a:cxn>
            </a:cxnLst>
            <a:rect l="0" t="0" r="r" b="b"/>
            <a:pathLst>
              <a:path w="601" h="1065">
                <a:moveTo>
                  <a:pt x="492" y="0"/>
                </a:moveTo>
                <a:lnTo>
                  <a:pt x="104" y="27"/>
                </a:lnTo>
                <a:lnTo>
                  <a:pt x="108" y="37"/>
                </a:lnTo>
                <a:lnTo>
                  <a:pt x="140" y="54"/>
                </a:lnTo>
                <a:lnTo>
                  <a:pt x="143" y="73"/>
                </a:lnTo>
                <a:lnTo>
                  <a:pt x="171" y="90"/>
                </a:lnTo>
                <a:lnTo>
                  <a:pt x="178" y="124"/>
                </a:lnTo>
                <a:lnTo>
                  <a:pt x="175" y="137"/>
                </a:lnTo>
                <a:lnTo>
                  <a:pt x="169" y="159"/>
                </a:lnTo>
                <a:lnTo>
                  <a:pt x="157" y="170"/>
                </a:lnTo>
                <a:lnTo>
                  <a:pt x="157" y="183"/>
                </a:lnTo>
                <a:lnTo>
                  <a:pt x="131" y="213"/>
                </a:lnTo>
                <a:lnTo>
                  <a:pt x="108" y="221"/>
                </a:lnTo>
                <a:lnTo>
                  <a:pt x="102" y="225"/>
                </a:lnTo>
                <a:lnTo>
                  <a:pt x="73" y="225"/>
                </a:lnTo>
                <a:lnTo>
                  <a:pt x="59" y="238"/>
                </a:lnTo>
                <a:lnTo>
                  <a:pt x="47" y="253"/>
                </a:lnTo>
                <a:lnTo>
                  <a:pt x="49" y="270"/>
                </a:lnTo>
                <a:lnTo>
                  <a:pt x="67" y="288"/>
                </a:lnTo>
                <a:lnTo>
                  <a:pt x="73" y="301"/>
                </a:lnTo>
                <a:lnTo>
                  <a:pt x="67" y="329"/>
                </a:lnTo>
                <a:lnTo>
                  <a:pt x="45" y="378"/>
                </a:lnTo>
                <a:lnTo>
                  <a:pt x="24" y="392"/>
                </a:lnTo>
                <a:lnTo>
                  <a:pt x="19" y="405"/>
                </a:lnTo>
                <a:lnTo>
                  <a:pt x="20" y="423"/>
                </a:lnTo>
                <a:lnTo>
                  <a:pt x="4" y="437"/>
                </a:lnTo>
                <a:lnTo>
                  <a:pt x="4" y="445"/>
                </a:lnTo>
                <a:lnTo>
                  <a:pt x="0" y="465"/>
                </a:lnTo>
                <a:lnTo>
                  <a:pt x="3" y="501"/>
                </a:lnTo>
                <a:lnTo>
                  <a:pt x="16" y="534"/>
                </a:lnTo>
                <a:lnTo>
                  <a:pt x="19" y="548"/>
                </a:lnTo>
                <a:lnTo>
                  <a:pt x="63" y="595"/>
                </a:lnTo>
                <a:lnTo>
                  <a:pt x="104" y="630"/>
                </a:lnTo>
                <a:lnTo>
                  <a:pt x="116" y="645"/>
                </a:lnTo>
                <a:lnTo>
                  <a:pt x="143" y="709"/>
                </a:lnTo>
                <a:lnTo>
                  <a:pt x="148" y="715"/>
                </a:lnTo>
                <a:lnTo>
                  <a:pt x="161" y="703"/>
                </a:lnTo>
                <a:lnTo>
                  <a:pt x="173" y="699"/>
                </a:lnTo>
                <a:lnTo>
                  <a:pt x="210" y="714"/>
                </a:lnTo>
                <a:lnTo>
                  <a:pt x="215" y="730"/>
                </a:lnTo>
                <a:lnTo>
                  <a:pt x="207" y="751"/>
                </a:lnTo>
                <a:lnTo>
                  <a:pt x="211" y="778"/>
                </a:lnTo>
                <a:lnTo>
                  <a:pt x="186" y="810"/>
                </a:lnTo>
                <a:lnTo>
                  <a:pt x="180" y="822"/>
                </a:lnTo>
                <a:lnTo>
                  <a:pt x="190" y="845"/>
                </a:lnTo>
                <a:lnTo>
                  <a:pt x="214" y="865"/>
                </a:lnTo>
                <a:lnTo>
                  <a:pt x="255" y="893"/>
                </a:lnTo>
                <a:lnTo>
                  <a:pt x="278" y="900"/>
                </a:lnTo>
                <a:lnTo>
                  <a:pt x="319" y="936"/>
                </a:lnTo>
                <a:lnTo>
                  <a:pt x="327" y="971"/>
                </a:lnTo>
                <a:lnTo>
                  <a:pt x="339" y="986"/>
                </a:lnTo>
                <a:lnTo>
                  <a:pt x="339" y="996"/>
                </a:lnTo>
                <a:lnTo>
                  <a:pt x="328" y="1006"/>
                </a:lnTo>
                <a:lnTo>
                  <a:pt x="328" y="1018"/>
                </a:lnTo>
                <a:lnTo>
                  <a:pt x="356" y="1065"/>
                </a:lnTo>
                <a:lnTo>
                  <a:pt x="364" y="1064"/>
                </a:lnTo>
                <a:lnTo>
                  <a:pt x="366" y="1057"/>
                </a:lnTo>
                <a:lnTo>
                  <a:pt x="372" y="1057"/>
                </a:lnTo>
                <a:lnTo>
                  <a:pt x="375" y="1059"/>
                </a:lnTo>
                <a:lnTo>
                  <a:pt x="390" y="1025"/>
                </a:lnTo>
                <a:lnTo>
                  <a:pt x="407" y="1020"/>
                </a:lnTo>
                <a:lnTo>
                  <a:pt x="433" y="1021"/>
                </a:lnTo>
                <a:lnTo>
                  <a:pt x="449" y="1029"/>
                </a:lnTo>
                <a:lnTo>
                  <a:pt x="466" y="1044"/>
                </a:lnTo>
                <a:lnTo>
                  <a:pt x="489" y="1036"/>
                </a:lnTo>
                <a:lnTo>
                  <a:pt x="477" y="997"/>
                </a:lnTo>
                <a:lnTo>
                  <a:pt x="477" y="978"/>
                </a:lnTo>
                <a:lnTo>
                  <a:pt x="489" y="966"/>
                </a:lnTo>
                <a:lnTo>
                  <a:pt x="539" y="954"/>
                </a:lnTo>
                <a:lnTo>
                  <a:pt x="542" y="950"/>
                </a:lnTo>
                <a:lnTo>
                  <a:pt x="523" y="935"/>
                </a:lnTo>
                <a:lnTo>
                  <a:pt x="523" y="928"/>
                </a:lnTo>
                <a:lnTo>
                  <a:pt x="529" y="923"/>
                </a:lnTo>
                <a:lnTo>
                  <a:pt x="535" y="910"/>
                </a:lnTo>
                <a:lnTo>
                  <a:pt x="542" y="900"/>
                </a:lnTo>
                <a:lnTo>
                  <a:pt x="539" y="895"/>
                </a:lnTo>
                <a:lnTo>
                  <a:pt x="538" y="888"/>
                </a:lnTo>
                <a:lnTo>
                  <a:pt x="538" y="883"/>
                </a:lnTo>
                <a:lnTo>
                  <a:pt x="543" y="849"/>
                </a:lnTo>
                <a:lnTo>
                  <a:pt x="543" y="818"/>
                </a:lnTo>
                <a:lnTo>
                  <a:pt x="563" y="799"/>
                </a:lnTo>
                <a:lnTo>
                  <a:pt x="576" y="767"/>
                </a:lnTo>
                <a:lnTo>
                  <a:pt x="579" y="756"/>
                </a:lnTo>
                <a:lnTo>
                  <a:pt x="601" y="715"/>
                </a:lnTo>
                <a:lnTo>
                  <a:pt x="597" y="677"/>
                </a:lnTo>
                <a:lnTo>
                  <a:pt x="576" y="644"/>
                </a:lnTo>
                <a:lnTo>
                  <a:pt x="583" y="618"/>
                </a:lnTo>
                <a:lnTo>
                  <a:pt x="579" y="601"/>
                </a:lnTo>
                <a:lnTo>
                  <a:pt x="587" y="595"/>
                </a:lnTo>
                <a:lnTo>
                  <a:pt x="550" y="143"/>
                </a:lnTo>
                <a:lnTo>
                  <a:pt x="543" y="137"/>
                </a:lnTo>
                <a:lnTo>
                  <a:pt x="539" y="127"/>
                </a:lnTo>
                <a:lnTo>
                  <a:pt x="524" y="86"/>
                </a:lnTo>
                <a:lnTo>
                  <a:pt x="519" y="73"/>
                </a:lnTo>
                <a:lnTo>
                  <a:pt x="511" y="59"/>
                </a:lnTo>
                <a:lnTo>
                  <a:pt x="492" y="33"/>
                </a:lnTo>
                <a:lnTo>
                  <a:pt x="492"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7" name="5863452.375512.37544.12525.255">
            <a:extLst>
              <a:ext uri="{FF2B5EF4-FFF2-40B4-BE49-F238E27FC236}">
                <a16:creationId xmlns:a16="http://schemas.microsoft.com/office/drawing/2014/main" id="{5554CAFA-479A-FA5A-2EA2-3F4379C03D48}"/>
              </a:ext>
            </a:extLst>
          </p:cNvPr>
          <p:cNvSpPr>
            <a:spLocks/>
          </p:cNvSpPr>
          <p:nvPr>
            <p:custDataLst>
              <p:tags r:id="rId35"/>
            </p:custDataLst>
          </p:nvPr>
        </p:nvSpPr>
        <p:spPr bwMode="auto">
          <a:xfrm>
            <a:off x="7717019" y="3929219"/>
            <a:ext cx="169067" cy="282925"/>
          </a:xfrm>
          <a:custGeom>
            <a:avLst/>
            <a:gdLst/>
            <a:ahLst/>
            <a:cxnLst>
              <a:cxn ang="0">
                <a:pos x="490" y="0"/>
              </a:cxn>
              <a:cxn ang="0">
                <a:pos x="169" y="20"/>
              </a:cxn>
              <a:cxn ang="0">
                <a:pos x="169" y="35"/>
              </a:cxn>
              <a:cxn ang="0">
                <a:pos x="141" y="59"/>
              </a:cxn>
              <a:cxn ang="0">
                <a:pos x="133" y="88"/>
              </a:cxn>
              <a:cxn ang="0">
                <a:pos x="134" y="119"/>
              </a:cxn>
              <a:cxn ang="0">
                <a:pos x="131" y="133"/>
              </a:cxn>
              <a:cxn ang="0">
                <a:pos x="102" y="152"/>
              </a:cxn>
              <a:cxn ang="0">
                <a:pos x="82" y="182"/>
              </a:cxn>
              <a:cxn ang="0">
                <a:pos x="74" y="188"/>
              </a:cxn>
              <a:cxn ang="0">
                <a:pos x="74" y="212"/>
              </a:cxn>
              <a:cxn ang="0">
                <a:pos x="56" y="228"/>
              </a:cxn>
              <a:cxn ang="0">
                <a:pos x="56" y="248"/>
              </a:cxn>
              <a:cxn ang="0">
                <a:pos x="51" y="271"/>
              </a:cxn>
              <a:cxn ang="0">
                <a:pos x="35" y="295"/>
              </a:cxn>
              <a:cxn ang="0">
                <a:pos x="41" y="325"/>
              </a:cxn>
              <a:cxn ang="0">
                <a:pos x="53" y="337"/>
              </a:cxn>
              <a:cxn ang="0">
                <a:pos x="55" y="358"/>
              </a:cxn>
              <a:cxn ang="0">
                <a:pos x="63" y="366"/>
              </a:cxn>
              <a:cxn ang="0">
                <a:pos x="63" y="373"/>
              </a:cxn>
              <a:cxn ang="0">
                <a:pos x="52" y="377"/>
              </a:cxn>
              <a:cxn ang="0">
                <a:pos x="51" y="399"/>
              </a:cxn>
              <a:cxn ang="0">
                <a:pos x="51" y="409"/>
              </a:cxn>
              <a:cxn ang="0">
                <a:pos x="51" y="420"/>
              </a:cxn>
              <a:cxn ang="0">
                <a:pos x="74" y="458"/>
              </a:cxn>
              <a:cxn ang="0">
                <a:pos x="74" y="497"/>
              </a:cxn>
              <a:cxn ang="0">
                <a:pos x="83" y="518"/>
              </a:cxn>
              <a:cxn ang="0">
                <a:pos x="92" y="532"/>
              </a:cxn>
              <a:cxn ang="0">
                <a:pos x="94" y="548"/>
              </a:cxn>
              <a:cxn ang="0">
                <a:pos x="74" y="557"/>
              </a:cxn>
              <a:cxn ang="0">
                <a:pos x="72" y="561"/>
              </a:cxn>
              <a:cxn ang="0">
                <a:pos x="56" y="602"/>
              </a:cxn>
              <a:cxn ang="0">
                <a:pos x="29" y="650"/>
              </a:cxn>
              <a:cxn ang="0">
                <a:pos x="4" y="729"/>
              </a:cxn>
              <a:cxn ang="0">
                <a:pos x="0" y="786"/>
              </a:cxn>
              <a:cxn ang="0">
                <a:pos x="298" y="773"/>
              </a:cxn>
              <a:cxn ang="0">
                <a:pos x="303" y="784"/>
              </a:cxn>
              <a:cxn ang="0">
                <a:pos x="297" y="814"/>
              </a:cxn>
              <a:cxn ang="0">
                <a:pos x="297" y="857"/>
              </a:cxn>
              <a:cxn ang="0">
                <a:pos x="330" y="889"/>
              </a:cxn>
              <a:cxn ang="0">
                <a:pos x="338" y="923"/>
              </a:cxn>
              <a:cxn ang="0">
                <a:pos x="361" y="924"/>
              </a:cxn>
              <a:cxn ang="0">
                <a:pos x="385" y="898"/>
              </a:cxn>
              <a:cxn ang="0">
                <a:pos x="460" y="876"/>
              </a:cxn>
              <a:cxn ang="0">
                <a:pos x="478" y="885"/>
              </a:cxn>
              <a:cxn ang="0">
                <a:pos x="505" y="876"/>
              </a:cxn>
              <a:cxn ang="0">
                <a:pos x="507" y="884"/>
              </a:cxn>
              <a:cxn ang="0">
                <a:pos x="525" y="888"/>
              </a:cxn>
              <a:cxn ang="0">
                <a:pos x="530" y="885"/>
              </a:cxn>
              <a:cxn ang="0">
                <a:pos x="494" y="596"/>
              </a:cxn>
              <a:cxn ang="0">
                <a:pos x="491" y="572"/>
              </a:cxn>
              <a:cxn ang="0">
                <a:pos x="506" y="17"/>
              </a:cxn>
              <a:cxn ang="0">
                <a:pos x="490" y="0"/>
              </a:cxn>
            </a:cxnLst>
            <a:rect l="0" t="0" r="r" b="b"/>
            <a:pathLst>
              <a:path w="530" h="924">
                <a:moveTo>
                  <a:pt x="490" y="0"/>
                </a:moveTo>
                <a:lnTo>
                  <a:pt x="169" y="20"/>
                </a:lnTo>
                <a:lnTo>
                  <a:pt x="169" y="35"/>
                </a:lnTo>
                <a:lnTo>
                  <a:pt x="141" y="59"/>
                </a:lnTo>
                <a:lnTo>
                  <a:pt x="133" y="88"/>
                </a:lnTo>
                <a:lnTo>
                  <a:pt x="134" y="119"/>
                </a:lnTo>
                <a:lnTo>
                  <a:pt x="131" y="133"/>
                </a:lnTo>
                <a:lnTo>
                  <a:pt x="102" y="152"/>
                </a:lnTo>
                <a:lnTo>
                  <a:pt x="82" y="182"/>
                </a:lnTo>
                <a:lnTo>
                  <a:pt x="74" y="188"/>
                </a:lnTo>
                <a:lnTo>
                  <a:pt x="74" y="212"/>
                </a:lnTo>
                <a:lnTo>
                  <a:pt x="56" y="228"/>
                </a:lnTo>
                <a:lnTo>
                  <a:pt x="56" y="248"/>
                </a:lnTo>
                <a:lnTo>
                  <a:pt x="51" y="271"/>
                </a:lnTo>
                <a:lnTo>
                  <a:pt x="35" y="295"/>
                </a:lnTo>
                <a:lnTo>
                  <a:pt x="41" y="325"/>
                </a:lnTo>
                <a:lnTo>
                  <a:pt x="53" y="337"/>
                </a:lnTo>
                <a:lnTo>
                  <a:pt x="55" y="358"/>
                </a:lnTo>
                <a:lnTo>
                  <a:pt x="63" y="366"/>
                </a:lnTo>
                <a:lnTo>
                  <a:pt x="63" y="373"/>
                </a:lnTo>
                <a:lnTo>
                  <a:pt x="52" y="377"/>
                </a:lnTo>
                <a:lnTo>
                  <a:pt x="51" y="399"/>
                </a:lnTo>
                <a:lnTo>
                  <a:pt x="51" y="409"/>
                </a:lnTo>
                <a:lnTo>
                  <a:pt x="51" y="420"/>
                </a:lnTo>
                <a:lnTo>
                  <a:pt x="74" y="458"/>
                </a:lnTo>
                <a:lnTo>
                  <a:pt x="74" y="497"/>
                </a:lnTo>
                <a:lnTo>
                  <a:pt x="83" y="518"/>
                </a:lnTo>
                <a:lnTo>
                  <a:pt x="92" y="532"/>
                </a:lnTo>
                <a:lnTo>
                  <a:pt x="94" y="548"/>
                </a:lnTo>
                <a:lnTo>
                  <a:pt x="74" y="557"/>
                </a:lnTo>
                <a:lnTo>
                  <a:pt x="72" y="561"/>
                </a:lnTo>
                <a:lnTo>
                  <a:pt x="56" y="602"/>
                </a:lnTo>
                <a:lnTo>
                  <a:pt x="29" y="650"/>
                </a:lnTo>
                <a:lnTo>
                  <a:pt x="4" y="729"/>
                </a:lnTo>
                <a:lnTo>
                  <a:pt x="0" y="786"/>
                </a:lnTo>
                <a:lnTo>
                  <a:pt x="298" y="773"/>
                </a:lnTo>
                <a:lnTo>
                  <a:pt x="303" y="784"/>
                </a:lnTo>
                <a:lnTo>
                  <a:pt x="297" y="814"/>
                </a:lnTo>
                <a:lnTo>
                  <a:pt x="297" y="857"/>
                </a:lnTo>
                <a:lnTo>
                  <a:pt x="330" y="889"/>
                </a:lnTo>
                <a:lnTo>
                  <a:pt x="338" y="923"/>
                </a:lnTo>
                <a:lnTo>
                  <a:pt x="361" y="924"/>
                </a:lnTo>
                <a:lnTo>
                  <a:pt x="385" y="898"/>
                </a:lnTo>
                <a:lnTo>
                  <a:pt x="460" y="876"/>
                </a:lnTo>
                <a:lnTo>
                  <a:pt x="478" y="885"/>
                </a:lnTo>
                <a:lnTo>
                  <a:pt x="505" y="876"/>
                </a:lnTo>
                <a:lnTo>
                  <a:pt x="507" y="884"/>
                </a:lnTo>
                <a:lnTo>
                  <a:pt x="525" y="888"/>
                </a:lnTo>
                <a:lnTo>
                  <a:pt x="530" y="885"/>
                </a:lnTo>
                <a:lnTo>
                  <a:pt x="494" y="596"/>
                </a:lnTo>
                <a:lnTo>
                  <a:pt x="491" y="572"/>
                </a:lnTo>
                <a:lnTo>
                  <a:pt x="506" y="17"/>
                </a:lnTo>
                <a:lnTo>
                  <a:pt x="490"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49" name="5864450.625535.7544.12527.8755">
            <a:extLst>
              <a:ext uri="{FF2B5EF4-FFF2-40B4-BE49-F238E27FC236}">
                <a16:creationId xmlns:a16="http://schemas.microsoft.com/office/drawing/2014/main" id="{C128D8F4-6EF5-BE5A-CE2C-11B4387CBD50}"/>
              </a:ext>
            </a:extLst>
          </p:cNvPr>
          <p:cNvSpPr>
            <a:spLocks/>
          </p:cNvSpPr>
          <p:nvPr>
            <p:custDataLst>
              <p:tags r:id="rId36"/>
            </p:custDataLst>
          </p:nvPr>
        </p:nvSpPr>
        <p:spPr bwMode="auto">
          <a:xfrm>
            <a:off x="7873534" y="3917875"/>
            <a:ext cx="186787" cy="282925"/>
          </a:xfrm>
          <a:custGeom>
            <a:avLst/>
            <a:gdLst/>
            <a:ahLst/>
            <a:cxnLst>
              <a:cxn ang="0">
                <a:pos x="0" y="36"/>
              </a:cxn>
              <a:cxn ang="0">
                <a:pos x="16" y="53"/>
              </a:cxn>
              <a:cxn ang="0">
                <a:pos x="1" y="608"/>
              </a:cxn>
              <a:cxn ang="0">
                <a:pos x="4" y="632"/>
              </a:cxn>
              <a:cxn ang="0">
                <a:pos x="40" y="921"/>
              </a:cxn>
              <a:cxn ang="0">
                <a:pos x="50" y="912"/>
              </a:cxn>
              <a:cxn ang="0">
                <a:pos x="60" y="908"/>
              </a:cxn>
              <a:cxn ang="0">
                <a:pos x="85" y="918"/>
              </a:cxn>
              <a:cxn ang="0">
                <a:pos x="89" y="903"/>
              </a:cxn>
              <a:cxn ang="0">
                <a:pos x="94" y="860"/>
              </a:cxn>
              <a:cxn ang="0">
                <a:pos x="106" y="831"/>
              </a:cxn>
              <a:cxn ang="0">
                <a:pos x="120" y="860"/>
              </a:cxn>
              <a:cxn ang="0">
                <a:pos x="117" y="873"/>
              </a:cxn>
              <a:cxn ang="0">
                <a:pos x="124" y="898"/>
              </a:cxn>
              <a:cxn ang="0">
                <a:pos x="145" y="924"/>
              </a:cxn>
              <a:cxn ang="0">
                <a:pos x="164" y="924"/>
              </a:cxn>
              <a:cxn ang="0">
                <a:pos x="173" y="924"/>
              </a:cxn>
              <a:cxn ang="0">
                <a:pos x="193" y="902"/>
              </a:cxn>
              <a:cxn ang="0">
                <a:pos x="200" y="899"/>
              </a:cxn>
              <a:cxn ang="0">
                <a:pos x="207" y="891"/>
              </a:cxn>
              <a:cxn ang="0">
                <a:pos x="207" y="883"/>
              </a:cxn>
              <a:cxn ang="0">
                <a:pos x="204" y="881"/>
              </a:cxn>
              <a:cxn ang="0">
                <a:pos x="195" y="878"/>
              </a:cxn>
              <a:cxn ang="0">
                <a:pos x="195" y="873"/>
              </a:cxn>
              <a:cxn ang="0">
                <a:pos x="204" y="854"/>
              </a:cxn>
              <a:cxn ang="0">
                <a:pos x="202" y="847"/>
              </a:cxn>
              <a:cxn ang="0">
                <a:pos x="187" y="838"/>
              </a:cxn>
              <a:cxn ang="0">
                <a:pos x="184" y="838"/>
              </a:cxn>
              <a:cxn ang="0">
                <a:pos x="173" y="827"/>
              </a:cxn>
              <a:cxn ang="0">
                <a:pos x="165" y="812"/>
              </a:cxn>
              <a:cxn ang="0">
                <a:pos x="164" y="801"/>
              </a:cxn>
              <a:cxn ang="0">
                <a:pos x="167" y="797"/>
              </a:cxn>
              <a:cxn ang="0">
                <a:pos x="167" y="795"/>
              </a:cxn>
              <a:cxn ang="0">
                <a:pos x="167" y="784"/>
              </a:cxn>
              <a:cxn ang="0">
                <a:pos x="582" y="740"/>
              </a:cxn>
              <a:cxn ang="0">
                <a:pos x="580" y="726"/>
              </a:cxn>
              <a:cxn ang="0">
                <a:pos x="560" y="701"/>
              </a:cxn>
              <a:cxn ang="0">
                <a:pos x="564" y="652"/>
              </a:cxn>
              <a:cxn ang="0">
                <a:pos x="543" y="608"/>
              </a:cxn>
              <a:cxn ang="0">
                <a:pos x="541" y="574"/>
              </a:cxn>
              <a:cxn ang="0">
                <a:pos x="556" y="554"/>
              </a:cxn>
              <a:cxn ang="0">
                <a:pos x="556" y="529"/>
              </a:cxn>
              <a:cxn ang="0">
                <a:pos x="568" y="509"/>
              </a:cxn>
              <a:cxn ang="0">
                <a:pos x="572" y="499"/>
              </a:cxn>
              <a:cxn ang="0">
                <a:pos x="557" y="484"/>
              </a:cxn>
              <a:cxn ang="0">
                <a:pos x="560" y="471"/>
              </a:cxn>
              <a:cxn ang="0">
                <a:pos x="552" y="454"/>
              </a:cxn>
              <a:cxn ang="0">
                <a:pos x="537" y="449"/>
              </a:cxn>
              <a:cxn ang="0">
                <a:pos x="533" y="436"/>
              </a:cxn>
              <a:cxn ang="0">
                <a:pos x="520" y="405"/>
              </a:cxn>
              <a:cxn ang="0">
                <a:pos x="512" y="394"/>
              </a:cxn>
              <a:cxn ang="0">
                <a:pos x="400" y="0"/>
              </a:cxn>
              <a:cxn ang="0">
                <a:pos x="0" y="36"/>
              </a:cxn>
            </a:cxnLst>
            <a:rect l="0" t="0" r="r" b="b"/>
            <a:pathLst>
              <a:path w="582" h="924">
                <a:moveTo>
                  <a:pt x="0" y="36"/>
                </a:moveTo>
                <a:lnTo>
                  <a:pt x="16" y="53"/>
                </a:lnTo>
                <a:lnTo>
                  <a:pt x="1" y="608"/>
                </a:lnTo>
                <a:lnTo>
                  <a:pt x="4" y="632"/>
                </a:lnTo>
                <a:lnTo>
                  <a:pt x="40" y="921"/>
                </a:lnTo>
                <a:lnTo>
                  <a:pt x="50" y="912"/>
                </a:lnTo>
                <a:lnTo>
                  <a:pt x="60" y="908"/>
                </a:lnTo>
                <a:lnTo>
                  <a:pt x="85" y="918"/>
                </a:lnTo>
                <a:lnTo>
                  <a:pt x="89" y="903"/>
                </a:lnTo>
                <a:lnTo>
                  <a:pt x="94" y="860"/>
                </a:lnTo>
                <a:lnTo>
                  <a:pt x="106" y="831"/>
                </a:lnTo>
                <a:lnTo>
                  <a:pt x="120" y="860"/>
                </a:lnTo>
                <a:lnTo>
                  <a:pt x="117" y="873"/>
                </a:lnTo>
                <a:lnTo>
                  <a:pt x="124" y="898"/>
                </a:lnTo>
                <a:lnTo>
                  <a:pt x="145" y="924"/>
                </a:lnTo>
                <a:lnTo>
                  <a:pt x="164" y="924"/>
                </a:lnTo>
                <a:lnTo>
                  <a:pt x="173" y="924"/>
                </a:lnTo>
                <a:lnTo>
                  <a:pt x="193" y="902"/>
                </a:lnTo>
                <a:lnTo>
                  <a:pt x="200" y="899"/>
                </a:lnTo>
                <a:lnTo>
                  <a:pt x="207" y="891"/>
                </a:lnTo>
                <a:lnTo>
                  <a:pt x="207" y="883"/>
                </a:lnTo>
                <a:lnTo>
                  <a:pt x="204" y="881"/>
                </a:lnTo>
                <a:lnTo>
                  <a:pt x="195" y="878"/>
                </a:lnTo>
                <a:lnTo>
                  <a:pt x="195" y="873"/>
                </a:lnTo>
                <a:lnTo>
                  <a:pt x="204" y="854"/>
                </a:lnTo>
                <a:lnTo>
                  <a:pt x="202" y="847"/>
                </a:lnTo>
                <a:lnTo>
                  <a:pt x="187" y="838"/>
                </a:lnTo>
                <a:lnTo>
                  <a:pt x="184" y="838"/>
                </a:lnTo>
                <a:lnTo>
                  <a:pt x="173" y="827"/>
                </a:lnTo>
                <a:lnTo>
                  <a:pt x="165" y="812"/>
                </a:lnTo>
                <a:lnTo>
                  <a:pt x="164" y="801"/>
                </a:lnTo>
                <a:lnTo>
                  <a:pt x="167" y="797"/>
                </a:lnTo>
                <a:lnTo>
                  <a:pt x="167" y="795"/>
                </a:lnTo>
                <a:lnTo>
                  <a:pt x="167" y="784"/>
                </a:lnTo>
                <a:lnTo>
                  <a:pt x="582" y="740"/>
                </a:lnTo>
                <a:lnTo>
                  <a:pt x="580" y="726"/>
                </a:lnTo>
                <a:lnTo>
                  <a:pt x="560" y="701"/>
                </a:lnTo>
                <a:lnTo>
                  <a:pt x="564" y="652"/>
                </a:lnTo>
                <a:lnTo>
                  <a:pt x="543" y="608"/>
                </a:lnTo>
                <a:lnTo>
                  <a:pt x="541" y="574"/>
                </a:lnTo>
                <a:lnTo>
                  <a:pt x="556" y="554"/>
                </a:lnTo>
                <a:lnTo>
                  <a:pt x="556" y="529"/>
                </a:lnTo>
                <a:lnTo>
                  <a:pt x="568" y="509"/>
                </a:lnTo>
                <a:lnTo>
                  <a:pt x="572" y="499"/>
                </a:lnTo>
                <a:lnTo>
                  <a:pt x="557" y="484"/>
                </a:lnTo>
                <a:lnTo>
                  <a:pt x="560" y="471"/>
                </a:lnTo>
                <a:lnTo>
                  <a:pt x="552" y="454"/>
                </a:lnTo>
                <a:lnTo>
                  <a:pt x="537" y="449"/>
                </a:lnTo>
                <a:lnTo>
                  <a:pt x="533" y="436"/>
                </a:lnTo>
                <a:lnTo>
                  <a:pt x="520" y="405"/>
                </a:lnTo>
                <a:lnTo>
                  <a:pt x="512" y="394"/>
                </a:lnTo>
                <a:lnTo>
                  <a:pt x="400" y="0"/>
                </a:lnTo>
                <a:lnTo>
                  <a:pt x="0" y="36"/>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50" name="5865448.25554.87540.62539.3755">
            <a:extLst>
              <a:ext uri="{FF2B5EF4-FFF2-40B4-BE49-F238E27FC236}">
                <a16:creationId xmlns:a16="http://schemas.microsoft.com/office/drawing/2014/main" id="{FC665CA2-4B02-1E8F-D679-D97B8C090410}"/>
              </a:ext>
            </a:extLst>
          </p:cNvPr>
          <p:cNvSpPr>
            <a:spLocks/>
          </p:cNvSpPr>
          <p:nvPr>
            <p:custDataLst>
              <p:tags r:id="rId37"/>
            </p:custDataLst>
          </p:nvPr>
        </p:nvSpPr>
        <p:spPr bwMode="auto">
          <a:xfrm>
            <a:off x="8001260" y="3902984"/>
            <a:ext cx="263568" cy="260234"/>
          </a:xfrm>
          <a:custGeom>
            <a:avLst/>
            <a:gdLst/>
            <a:ahLst/>
            <a:cxnLst>
              <a:cxn ang="0">
                <a:pos x="112" y="444"/>
              </a:cxn>
              <a:cxn ang="0">
                <a:pos x="133" y="486"/>
              </a:cxn>
              <a:cxn ang="0">
                <a:pos x="152" y="504"/>
              </a:cxn>
              <a:cxn ang="0">
                <a:pos x="157" y="534"/>
              </a:cxn>
              <a:cxn ang="0">
                <a:pos x="168" y="559"/>
              </a:cxn>
              <a:cxn ang="0">
                <a:pos x="156" y="604"/>
              </a:cxn>
              <a:cxn ang="0">
                <a:pos x="143" y="658"/>
              </a:cxn>
              <a:cxn ang="0">
                <a:pos x="160" y="751"/>
              </a:cxn>
              <a:cxn ang="0">
                <a:pos x="182" y="790"/>
              </a:cxn>
              <a:cxn ang="0">
                <a:pos x="199" y="815"/>
              </a:cxn>
              <a:cxn ang="0">
                <a:pos x="211" y="846"/>
              </a:cxn>
              <a:cxn ang="0">
                <a:pos x="649" y="837"/>
              </a:cxn>
              <a:cxn ang="0">
                <a:pos x="677" y="850"/>
              </a:cxn>
              <a:cxn ang="0">
                <a:pos x="668" y="784"/>
              </a:cxn>
              <a:cxn ang="0">
                <a:pos x="673" y="763"/>
              </a:cxn>
              <a:cxn ang="0">
                <a:pos x="718" y="767"/>
              </a:cxn>
              <a:cxn ang="0">
                <a:pos x="759" y="763"/>
              </a:cxn>
              <a:cxn ang="0">
                <a:pos x="751" y="718"/>
              </a:cxn>
              <a:cxn ang="0">
                <a:pos x="754" y="677"/>
              </a:cxn>
              <a:cxn ang="0">
                <a:pos x="778" y="585"/>
              </a:cxn>
              <a:cxn ang="0">
                <a:pos x="804" y="533"/>
              </a:cxn>
              <a:cxn ang="0">
                <a:pos x="822" y="518"/>
              </a:cxn>
              <a:cxn ang="0">
                <a:pos x="812" y="504"/>
              </a:cxn>
              <a:cxn ang="0">
                <a:pos x="806" y="501"/>
              </a:cxn>
              <a:cxn ang="0">
                <a:pos x="778" y="497"/>
              </a:cxn>
              <a:cxn ang="0">
                <a:pos x="761" y="444"/>
              </a:cxn>
              <a:cxn ang="0">
                <a:pos x="722" y="411"/>
              </a:cxn>
              <a:cxn ang="0">
                <a:pos x="695" y="353"/>
              </a:cxn>
              <a:cxn ang="0">
                <a:pos x="672" y="330"/>
              </a:cxn>
              <a:cxn ang="0">
                <a:pos x="630" y="297"/>
              </a:cxn>
              <a:cxn ang="0">
                <a:pos x="610" y="275"/>
              </a:cxn>
              <a:cxn ang="0">
                <a:pos x="594" y="248"/>
              </a:cxn>
              <a:cxn ang="0">
                <a:pos x="519" y="195"/>
              </a:cxn>
              <a:cxn ang="0">
                <a:pos x="492" y="174"/>
              </a:cxn>
              <a:cxn ang="0">
                <a:pos x="458" y="126"/>
              </a:cxn>
              <a:cxn ang="0">
                <a:pos x="440" y="99"/>
              </a:cxn>
              <a:cxn ang="0">
                <a:pos x="363" y="75"/>
              </a:cxn>
              <a:cxn ang="0">
                <a:pos x="364" y="29"/>
              </a:cxn>
              <a:cxn ang="0">
                <a:pos x="384" y="9"/>
              </a:cxn>
              <a:cxn ang="0">
                <a:pos x="384" y="0"/>
              </a:cxn>
              <a:cxn ang="0">
                <a:pos x="0" y="50"/>
              </a:cxn>
            </a:cxnLst>
            <a:rect l="0" t="0" r="r" b="b"/>
            <a:pathLst>
              <a:path w="824" h="850">
                <a:moveTo>
                  <a:pt x="0" y="50"/>
                </a:moveTo>
                <a:lnTo>
                  <a:pt x="112" y="444"/>
                </a:lnTo>
                <a:lnTo>
                  <a:pt x="120" y="455"/>
                </a:lnTo>
                <a:lnTo>
                  <a:pt x="133" y="486"/>
                </a:lnTo>
                <a:lnTo>
                  <a:pt x="137" y="499"/>
                </a:lnTo>
                <a:lnTo>
                  <a:pt x="152" y="504"/>
                </a:lnTo>
                <a:lnTo>
                  <a:pt x="160" y="521"/>
                </a:lnTo>
                <a:lnTo>
                  <a:pt x="157" y="534"/>
                </a:lnTo>
                <a:lnTo>
                  <a:pt x="172" y="549"/>
                </a:lnTo>
                <a:lnTo>
                  <a:pt x="168" y="559"/>
                </a:lnTo>
                <a:lnTo>
                  <a:pt x="156" y="579"/>
                </a:lnTo>
                <a:lnTo>
                  <a:pt x="156" y="604"/>
                </a:lnTo>
                <a:lnTo>
                  <a:pt x="141" y="624"/>
                </a:lnTo>
                <a:lnTo>
                  <a:pt x="143" y="658"/>
                </a:lnTo>
                <a:lnTo>
                  <a:pt x="164" y="702"/>
                </a:lnTo>
                <a:lnTo>
                  <a:pt x="160" y="751"/>
                </a:lnTo>
                <a:lnTo>
                  <a:pt x="180" y="776"/>
                </a:lnTo>
                <a:lnTo>
                  <a:pt x="182" y="790"/>
                </a:lnTo>
                <a:lnTo>
                  <a:pt x="182" y="796"/>
                </a:lnTo>
                <a:lnTo>
                  <a:pt x="199" y="815"/>
                </a:lnTo>
                <a:lnTo>
                  <a:pt x="198" y="827"/>
                </a:lnTo>
                <a:lnTo>
                  <a:pt x="211" y="846"/>
                </a:lnTo>
                <a:lnTo>
                  <a:pt x="638" y="815"/>
                </a:lnTo>
                <a:lnTo>
                  <a:pt x="649" y="837"/>
                </a:lnTo>
                <a:lnTo>
                  <a:pt x="656" y="847"/>
                </a:lnTo>
                <a:lnTo>
                  <a:pt x="677" y="850"/>
                </a:lnTo>
                <a:lnTo>
                  <a:pt x="680" y="827"/>
                </a:lnTo>
                <a:lnTo>
                  <a:pt x="668" y="784"/>
                </a:lnTo>
                <a:lnTo>
                  <a:pt x="669" y="768"/>
                </a:lnTo>
                <a:lnTo>
                  <a:pt x="673" y="763"/>
                </a:lnTo>
                <a:lnTo>
                  <a:pt x="689" y="753"/>
                </a:lnTo>
                <a:lnTo>
                  <a:pt x="718" y="767"/>
                </a:lnTo>
                <a:lnTo>
                  <a:pt x="749" y="768"/>
                </a:lnTo>
                <a:lnTo>
                  <a:pt x="759" y="763"/>
                </a:lnTo>
                <a:lnTo>
                  <a:pt x="754" y="735"/>
                </a:lnTo>
                <a:lnTo>
                  <a:pt x="751" y="718"/>
                </a:lnTo>
                <a:lnTo>
                  <a:pt x="751" y="698"/>
                </a:lnTo>
                <a:lnTo>
                  <a:pt x="754" y="677"/>
                </a:lnTo>
                <a:lnTo>
                  <a:pt x="777" y="619"/>
                </a:lnTo>
                <a:lnTo>
                  <a:pt x="778" y="585"/>
                </a:lnTo>
                <a:lnTo>
                  <a:pt x="789" y="559"/>
                </a:lnTo>
                <a:lnTo>
                  <a:pt x="804" y="533"/>
                </a:lnTo>
                <a:lnTo>
                  <a:pt x="814" y="522"/>
                </a:lnTo>
                <a:lnTo>
                  <a:pt x="822" y="518"/>
                </a:lnTo>
                <a:lnTo>
                  <a:pt x="824" y="505"/>
                </a:lnTo>
                <a:lnTo>
                  <a:pt x="812" y="504"/>
                </a:lnTo>
                <a:lnTo>
                  <a:pt x="812" y="501"/>
                </a:lnTo>
                <a:lnTo>
                  <a:pt x="806" y="501"/>
                </a:lnTo>
                <a:lnTo>
                  <a:pt x="783" y="501"/>
                </a:lnTo>
                <a:lnTo>
                  <a:pt x="778" y="497"/>
                </a:lnTo>
                <a:lnTo>
                  <a:pt x="775" y="486"/>
                </a:lnTo>
                <a:lnTo>
                  <a:pt x="761" y="444"/>
                </a:lnTo>
                <a:lnTo>
                  <a:pt x="747" y="419"/>
                </a:lnTo>
                <a:lnTo>
                  <a:pt x="722" y="411"/>
                </a:lnTo>
                <a:lnTo>
                  <a:pt x="710" y="371"/>
                </a:lnTo>
                <a:lnTo>
                  <a:pt x="695" y="353"/>
                </a:lnTo>
                <a:lnTo>
                  <a:pt x="689" y="334"/>
                </a:lnTo>
                <a:lnTo>
                  <a:pt x="672" y="330"/>
                </a:lnTo>
                <a:lnTo>
                  <a:pt x="646" y="318"/>
                </a:lnTo>
                <a:lnTo>
                  <a:pt x="630" y="297"/>
                </a:lnTo>
                <a:lnTo>
                  <a:pt x="612" y="287"/>
                </a:lnTo>
                <a:lnTo>
                  <a:pt x="610" y="275"/>
                </a:lnTo>
                <a:lnTo>
                  <a:pt x="598" y="255"/>
                </a:lnTo>
                <a:lnTo>
                  <a:pt x="594" y="248"/>
                </a:lnTo>
                <a:lnTo>
                  <a:pt x="570" y="240"/>
                </a:lnTo>
                <a:lnTo>
                  <a:pt x="519" y="195"/>
                </a:lnTo>
                <a:lnTo>
                  <a:pt x="501" y="191"/>
                </a:lnTo>
                <a:lnTo>
                  <a:pt x="492" y="174"/>
                </a:lnTo>
                <a:lnTo>
                  <a:pt x="474" y="156"/>
                </a:lnTo>
                <a:lnTo>
                  <a:pt x="458" y="126"/>
                </a:lnTo>
                <a:lnTo>
                  <a:pt x="442" y="109"/>
                </a:lnTo>
                <a:lnTo>
                  <a:pt x="440" y="99"/>
                </a:lnTo>
                <a:lnTo>
                  <a:pt x="405" y="90"/>
                </a:lnTo>
                <a:lnTo>
                  <a:pt x="363" y="75"/>
                </a:lnTo>
                <a:lnTo>
                  <a:pt x="352" y="59"/>
                </a:lnTo>
                <a:lnTo>
                  <a:pt x="364" y="29"/>
                </a:lnTo>
                <a:lnTo>
                  <a:pt x="378" y="21"/>
                </a:lnTo>
                <a:lnTo>
                  <a:pt x="384" y="9"/>
                </a:lnTo>
                <a:lnTo>
                  <a:pt x="384" y="3"/>
                </a:lnTo>
                <a:lnTo>
                  <a:pt x="384" y="0"/>
                </a:lnTo>
                <a:lnTo>
                  <a:pt x="157" y="32"/>
                </a:lnTo>
                <a:lnTo>
                  <a:pt x="0" y="5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52" name="5866432.625520.37520.7559.255">
            <a:extLst>
              <a:ext uri="{FF2B5EF4-FFF2-40B4-BE49-F238E27FC236}">
                <a16:creationId xmlns:a16="http://schemas.microsoft.com/office/drawing/2014/main" id="{1D21C0C1-41EF-3D08-D9E0-B506D75EC740}"/>
              </a:ext>
            </a:extLst>
          </p:cNvPr>
          <p:cNvSpPr>
            <a:spLocks/>
          </p:cNvSpPr>
          <p:nvPr>
            <p:custDataLst>
              <p:tags r:id="rId38"/>
            </p:custDataLst>
          </p:nvPr>
        </p:nvSpPr>
        <p:spPr bwMode="auto">
          <a:xfrm>
            <a:off x="7770914" y="3803003"/>
            <a:ext cx="396460" cy="132599"/>
          </a:xfrm>
          <a:custGeom>
            <a:avLst/>
            <a:gdLst/>
            <a:ahLst/>
            <a:cxnLst>
              <a:cxn ang="0">
                <a:pos x="1240" y="0"/>
              </a:cxn>
              <a:cxn ang="0">
                <a:pos x="993" y="34"/>
              </a:cxn>
              <a:cxn ang="0">
                <a:pos x="978" y="39"/>
              </a:cxn>
              <a:cxn ang="0">
                <a:pos x="352" y="97"/>
              </a:cxn>
              <a:cxn ang="0">
                <a:pos x="338" y="90"/>
              </a:cxn>
              <a:cxn ang="0">
                <a:pos x="313" y="93"/>
              </a:cxn>
              <a:cxn ang="0">
                <a:pos x="321" y="106"/>
              </a:cxn>
              <a:cxn ang="0">
                <a:pos x="321" y="122"/>
              </a:cxn>
              <a:cxn ang="0">
                <a:pos x="101" y="141"/>
              </a:cxn>
              <a:cxn ang="0">
                <a:pos x="90" y="168"/>
              </a:cxn>
              <a:cxn ang="0">
                <a:pos x="85" y="202"/>
              </a:cxn>
              <a:cxn ang="0">
                <a:pos x="86" y="211"/>
              </a:cxn>
              <a:cxn ang="0">
                <a:pos x="79" y="238"/>
              </a:cxn>
              <a:cxn ang="0">
                <a:pos x="71" y="250"/>
              </a:cxn>
              <a:cxn ang="0">
                <a:pos x="74" y="257"/>
              </a:cxn>
              <a:cxn ang="0">
                <a:pos x="70" y="273"/>
              </a:cxn>
              <a:cxn ang="0">
                <a:pos x="51" y="294"/>
              </a:cxn>
              <a:cxn ang="0">
                <a:pos x="46" y="333"/>
              </a:cxn>
              <a:cxn ang="0">
                <a:pos x="23" y="359"/>
              </a:cxn>
              <a:cxn ang="0">
                <a:pos x="27" y="387"/>
              </a:cxn>
              <a:cxn ang="0">
                <a:pos x="23" y="416"/>
              </a:cxn>
              <a:cxn ang="0">
                <a:pos x="17" y="418"/>
              </a:cxn>
              <a:cxn ang="0">
                <a:pos x="0" y="434"/>
              </a:cxn>
              <a:cxn ang="0">
                <a:pos x="321" y="414"/>
              </a:cxn>
              <a:cxn ang="0">
                <a:pos x="721" y="378"/>
              </a:cxn>
              <a:cxn ang="0">
                <a:pos x="878" y="360"/>
              </a:cxn>
              <a:cxn ang="0">
                <a:pos x="881" y="317"/>
              </a:cxn>
              <a:cxn ang="0">
                <a:pos x="896" y="317"/>
              </a:cxn>
              <a:cxn ang="0">
                <a:pos x="899" y="312"/>
              </a:cxn>
              <a:cxn ang="0">
                <a:pos x="911" y="300"/>
              </a:cxn>
              <a:cxn ang="0">
                <a:pos x="912" y="290"/>
              </a:cxn>
              <a:cxn ang="0">
                <a:pos x="911" y="284"/>
              </a:cxn>
              <a:cxn ang="0">
                <a:pos x="917" y="271"/>
              </a:cxn>
              <a:cxn ang="0">
                <a:pos x="932" y="257"/>
              </a:cxn>
              <a:cxn ang="0">
                <a:pos x="962" y="245"/>
              </a:cxn>
              <a:cxn ang="0">
                <a:pos x="994" y="232"/>
              </a:cxn>
              <a:cxn ang="0">
                <a:pos x="1026" y="203"/>
              </a:cxn>
              <a:cxn ang="0">
                <a:pos x="1045" y="198"/>
              </a:cxn>
              <a:cxn ang="0">
                <a:pos x="1068" y="175"/>
              </a:cxn>
              <a:cxn ang="0">
                <a:pos x="1073" y="156"/>
              </a:cxn>
              <a:cxn ang="0">
                <a:pos x="1077" y="155"/>
              </a:cxn>
              <a:cxn ang="0">
                <a:pos x="1084" y="156"/>
              </a:cxn>
              <a:cxn ang="0">
                <a:pos x="1088" y="148"/>
              </a:cxn>
              <a:cxn ang="0">
                <a:pos x="1093" y="145"/>
              </a:cxn>
              <a:cxn ang="0">
                <a:pos x="1105" y="133"/>
              </a:cxn>
              <a:cxn ang="0">
                <a:pos x="1110" y="134"/>
              </a:cxn>
              <a:cxn ang="0">
                <a:pos x="1122" y="141"/>
              </a:cxn>
              <a:cxn ang="0">
                <a:pos x="1128" y="134"/>
              </a:cxn>
              <a:cxn ang="0">
                <a:pos x="1130" y="129"/>
              </a:cxn>
              <a:cxn ang="0">
                <a:pos x="1150" y="117"/>
              </a:cxn>
              <a:cxn ang="0">
                <a:pos x="1163" y="109"/>
              </a:cxn>
              <a:cxn ang="0">
                <a:pos x="1190" y="108"/>
              </a:cxn>
              <a:cxn ang="0">
                <a:pos x="1213" y="63"/>
              </a:cxn>
              <a:cxn ang="0">
                <a:pos x="1234" y="51"/>
              </a:cxn>
              <a:cxn ang="0">
                <a:pos x="1236" y="38"/>
              </a:cxn>
              <a:cxn ang="0">
                <a:pos x="1240" y="30"/>
              </a:cxn>
              <a:cxn ang="0">
                <a:pos x="1237" y="15"/>
              </a:cxn>
              <a:cxn ang="0">
                <a:pos x="1240" y="0"/>
              </a:cxn>
            </a:cxnLst>
            <a:rect l="0" t="0" r="r" b="b"/>
            <a:pathLst>
              <a:path w="1240" h="434">
                <a:moveTo>
                  <a:pt x="1240" y="0"/>
                </a:moveTo>
                <a:lnTo>
                  <a:pt x="993" y="34"/>
                </a:lnTo>
                <a:lnTo>
                  <a:pt x="978" y="39"/>
                </a:lnTo>
                <a:lnTo>
                  <a:pt x="352" y="97"/>
                </a:lnTo>
                <a:lnTo>
                  <a:pt x="338" y="90"/>
                </a:lnTo>
                <a:lnTo>
                  <a:pt x="313" y="93"/>
                </a:lnTo>
                <a:lnTo>
                  <a:pt x="321" y="106"/>
                </a:lnTo>
                <a:lnTo>
                  <a:pt x="321" y="122"/>
                </a:lnTo>
                <a:lnTo>
                  <a:pt x="101" y="141"/>
                </a:lnTo>
                <a:lnTo>
                  <a:pt x="90" y="168"/>
                </a:lnTo>
                <a:lnTo>
                  <a:pt x="85" y="202"/>
                </a:lnTo>
                <a:lnTo>
                  <a:pt x="86" y="211"/>
                </a:lnTo>
                <a:lnTo>
                  <a:pt x="79" y="238"/>
                </a:lnTo>
                <a:lnTo>
                  <a:pt x="71" y="250"/>
                </a:lnTo>
                <a:lnTo>
                  <a:pt x="74" y="257"/>
                </a:lnTo>
                <a:lnTo>
                  <a:pt x="70" y="273"/>
                </a:lnTo>
                <a:lnTo>
                  <a:pt x="51" y="294"/>
                </a:lnTo>
                <a:lnTo>
                  <a:pt x="46" y="333"/>
                </a:lnTo>
                <a:lnTo>
                  <a:pt x="23" y="359"/>
                </a:lnTo>
                <a:lnTo>
                  <a:pt x="27" y="387"/>
                </a:lnTo>
                <a:lnTo>
                  <a:pt x="23" y="416"/>
                </a:lnTo>
                <a:lnTo>
                  <a:pt x="17" y="418"/>
                </a:lnTo>
                <a:lnTo>
                  <a:pt x="0" y="434"/>
                </a:lnTo>
                <a:lnTo>
                  <a:pt x="321" y="414"/>
                </a:lnTo>
                <a:lnTo>
                  <a:pt x="721" y="378"/>
                </a:lnTo>
                <a:lnTo>
                  <a:pt x="878" y="360"/>
                </a:lnTo>
                <a:lnTo>
                  <a:pt x="881" y="317"/>
                </a:lnTo>
                <a:lnTo>
                  <a:pt x="896" y="317"/>
                </a:lnTo>
                <a:lnTo>
                  <a:pt x="899" y="312"/>
                </a:lnTo>
                <a:lnTo>
                  <a:pt x="911" y="300"/>
                </a:lnTo>
                <a:lnTo>
                  <a:pt x="912" y="290"/>
                </a:lnTo>
                <a:lnTo>
                  <a:pt x="911" y="284"/>
                </a:lnTo>
                <a:lnTo>
                  <a:pt x="917" y="271"/>
                </a:lnTo>
                <a:lnTo>
                  <a:pt x="932" y="257"/>
                </a:lnTo>
                <a:lnTo>
                  <a:pt x="962" y="245"/>
                </a:lnTo>
                <a:lnTo>
                  <a:pt x="994" y="232"/>
                </a:lnTo>
                <a:lnTo>
                  <a:pt x="1026" y="203"/>
                </a:lnTo>
                <a:lnTo>
                  <a:pt x="1045" y="198"/>
                </a:lnTo>
                <a:lnTo>
                  <a:pt x="1068" y="175"/>
                </a:lnTo>
                <a:lnTo>
                  <a:pt x="1073" y="156"/>
                </a:lnTo>
                <a:lnTo>
                  <a:pt x="1077" y="155"/>
                </a:lnTo>
                <a:lnTo>
                  <a:pt x="1084" y="156"/>
                </a:lnTo>
                <a:lnTo>
                  <a:pt x="1088" y="148"/>
                </a:lnTo>
                <a:lnTo>
                  <a:pt x="1093" y="145"/>
                </a:lnTo>
                <a:lnTo>
                  <a:pt x="1105" y="133"/>
                </a:lnTo>
                <a:lnTo>
                  <a:pt x="1110" y="134"/>
                </a:lnTo>
                <a:lnTo>
                  <a:pt x="1122" y="141"/>
                </a:lnTo>
                <a:lnTo>
                  <a:pt x="1128" y="134"/>
                </a:lnTo>
                <a:lnTo>
                  <a:pt x="1130" y="129"/>
                </a:lnTo>
                <a:lnTo>
                  <a:pt x="1150" y="117"/>
                </a:lnTo>
                <a:lnTo>
                  <a:pt x="1163" y="109"/>
                </a:lnTo>
                <a:lnTo>
                  <a:pt x="1190" y="108"/>
                </a:lnTo>
                <a:lnTo>
                  <a:pt x="1213" y="63"/>
                </a:lnTo>
                <a:lnTo>
                  <a:pt x="1234" y="51"/>
                </a:lnTo>
                <a:lnTo>
                  <a:pt x="1236" y="38"/>
                </a:lnTo>
                <a:lnTo>
                  <a:pt x="1240" y="30"/>
                </a:lnTo>
                <a:lnTo>
                  <a:pt x="1237" y="15"/>
                </a:lnTo>
                <a:lnTo>
                  <a:pt x="1240"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54" name="5867412.25525.2527.12552.8755">
            <a:extLst>
              <a:ext uri="{FF2B5EF4-FFF2-40B4-BE49-F238E27FC236}">
                <a16:creationId xmlns:a16="http://schemas.microsoft.com/office/drawing/2014/main" id="{C48E2227-B32F-3022-DCAD-CEFDD9BB7944}"/>
              </a:ext>
            </a:extLst>
          </p:cNvPr>
          <p:cNvSpPr>
            <a:spLocks/>
          </p:cNvSpPr>
          <p:nvPr>
            <p:custDataLst>
              <p:tags r:id="rId39"/>
            </p:custDataLst>
          </p:nvPr>
        </p:nvSpPr>
        <p:spPr bwMode="auto">
          <a:xfrm>
            <a:off x="7803398" y="3671821"/>
            <a:ext cx="353639" cy="174434"/>
          </a:xfrm>
          <a:custGeom>
            <a:avLst/>
            <a:gdLst/>
            <a:ahLst/>
            <a:cxnLst>
              <a:cxn ang="0">
                <a:pos x="220" y="548"/>
              </a:cxn>
              <a:cxn ang="0">
                <a:pos x="212" y="519"/>
              </a:cxn>
              <a:cxn ang="0">
                <a:pos x="251" y="523"/>
              </a:cxn>
              <a:cxn ang="0">
                <a:pos x="892" y="460"/>
              </a:cxn>
              <a:cxn ang="0">
                <a:pos x="951" y="425"/>
              </a:cxn>
              <a:cxn ang="0">
                <a:pos x="987" y="387"/>
              </a:cxn>
              <a:cxn ang="0">
                <a:pos x="996" y="364"/>
              </a:cxn>
              <a:cxn ang="0">
                <a:pos x="1010" y="341"/>
              </a:cxn>
              <a:cxn ang="0">
                <a:pos x="1101" y="264"/>
              </a:cxn>
              <a:cxn ang="0">
                <a:pos x="1096" y="249"/>
              </a:cxn>
              <a:cxn ang="0">
                <a:pos x="1084" y="239"/>
              </a:cxn>
              <a:cxn ang="0">
                <a:pos x="1062" y="227"/>
              </a:cxn>
              <a:cxn ang="0">
                <a:pos x="1049" y="225"/>
              </a:cxn>
              <a:cxn ang="0">
                <a:pos x="1002" y="156"/>
              </a:cxn>
              <a:cxn ang="0">
                <a:pos x="1000" y="135"/>
              </a:cxn>
              <a:cxn ang="0">
                <a:pos x="996" y="90"/>
              </a:cxn>
              <a:cxn ang="0">
                <a:pos x="975" y="76"/>
              </a:cxn>
              <a:cxn ang="0">
                <a:pos x="941" y="50"/>
              </a:cxn>
              <a:cxn ang="0">
                <a:pos x="913" y="50"/>
              </a:cxn>
              <a:cxn ang="0">
                <a:pos x="902" y="61"/>
              </a:cxn>
              <a:cxn ang="0">
                <a:pos x="877" y="73"/>
              </a:cxn>
              <a:cxn ang="0">
                <a:pos x="843" y="59"/>
              </a:cxn>
              <a:cxn ang="0">
                <a:pos x="795" y="57"/>
              </a:cxn>
              <a:cxn ang="0">
                <a:pos x="740" y="50"/>
              </a:cxn>
              <a:cxn ang="0">
                <a:pos x="700" y="0"/>
              </a:cxn>
              <a:cxn ang="0">
                <a:pos x="677" y="8"/>
              </a:cxn>
              <a:cxn ang="0">
                <a:pos x="650" y="0"/>
              </a:cxn>
              <a:cxn ang="0">
                <a:pos x="644" y="24"/>
              </a:cxn>
              <a:cxn ang="0">
                <a:pos x="647" y="73"/>
              </a:cxn>
              <a:cxn ang="0">
                <a:pos x="608" y="90"/>
              </a:cxn>
              <a:cxn ang="0">
                <a:pos x="572" y="93"/>
              </a:cxn>
              <a:cxn ang="0">
                <a:pos x="516" y="203"/>
              </a:cxn>
              <a:cxn ang="0">
                <a:pos x="464" y="235"/>
              </a:cxn>
              <a:cxn ang="0">
                <a:pos x="440" y="215"/>
              </a:cxn>
              <a:cxn ang="0">
                <a:pos x="420" y="266"/>
              </a:cxn>
              <a:cxn ang="0">
                <a:pos x="391" y="266"/>
              </a:cxn>
              <a:cxn ang="0">
                <a:pos x="353" y="261"/>
              </a:cxn>
              <a:cxn ang="0">
                <a:pos x="337" y="292"/>
              </a:cxn>
              <a:cxn ang="0">
                <a:pos x="290" y="269"/>
              </a:cxn>
              <a:cxn ang="0">
                <a:pos x="221" y="278"/>
              </a:cxn>
              <a:cxn ang="0">
                <a:pos x="220" y="298"/>
              </a:cxn>
              <a:cxn ang="0">
                <a:pos x="200" y="300"/>
              </a:cxn>
              <a:cxn ang="0">
                <a:pos x="196" y="315"/>
              </a:cxn>
              <a:cxn ang="0">
                <a:pos x="184" y="333"/>
              </a:cxn>
              <a:cxn ang="0">
                <a:pos x="203" y="355"/>
              </a:cxn>
              <a:cxn ang="0">
                <a:pos x="150" y="371"/>
              </a:cxn>
              <a:cxn ang="0">
                <a:pos x="138" y="402"/>
              </a:cxn>
              <a:cxn ang="0">
                <a:pos x="127" y="449"/>
              </a:cxn>
              <a:cxn ang="0">
                <a:pos x="94" y="426"/>
              </a:cxn>
              <a:cxn ang="0">
                <a:pos x="51" y="430"/>
              </a:cxn>
              <a:cxn ang="0">
                <a:pos x="40" y="469"/>
              </a:cxn>
              <a:cxn ang="0">
                <a:pos x="55" y="477"/>
              </a:cxn>
              <a:cxn ang="0">
                <a:pos x="45" y="543"/>
              </a:cxn>
              <a:cxn ang="0">
                <a:pos x="28" y="544"/>
              </a:cxn>
              <a:cxn ang="0">
                <a:pos x="0" y="567"/>
              </a:cxn>
            </a:cxnLst>
            <a:rect l="0" t="0" r="r" b="b"/>
            <a:pathLst>
              <a:path w="1105" h="567">
                <a:moveTo>
                  <a:pt x="0" y="567"/>
                </a:moveTo>
                <a:lnTo>
                  <a:pt x="220" y="548"/>
                </a:lnTo>
                <a:lnTo>
                  <a:pt x="220" y="532"/>
                </a:lnTo>
                <a:lnTo>
                  <a:pt x="212" y="519"/>
                </a:lnTo>
                <a:lnTo>
                  <a:pt x="237" y="516"/>
                </a:lnTo>
                <a:lnTo>
                  <a:pt x="251" y="523"/>
                </a:lnTo>
                <a:lnTo>
                  <a:pt x="877" y="465"/>
                </a:lnTo>
                <a:lnTo>
                  <a:pt x="892" y="460"/>
                </a:lnTo>
                <a:lnTo>
                  <a:pt x="902" y="445"/>
                </a:lnTo>
                <a:lnTo>
                  <a:pt x="951" y="425"/>
                </a:lnTo>
                <a:lnTo>
                  <a:pt x="962" y="409"/>
                </a:lnTo>
                <a:lnTo>
                  <a:pt x="987" y="387"/>
                </a:lnTo>
                <a:lnTo>
                  <a:pt x="991" y="371"/>
                </a:lnTo>
                <a:lnTo>
                  <a:pt x="996" y="364"/>
                </a:lnTo>
                <a:lnTo>
                  <a:pt x="1010" y="355"/>
                </a:lnTo>
                <a:lnTo>
                  <a:pt x="1010" y="341"/>
                </a:lnTo>
                <a:lnTo>
                  <a:pt x="1025" y="328"/>
                </a:lnTo>
                <a:lnTo>
                  <a:pt x="1101" y="264"/>
                </a:lnTo>
                <a:lnTo>
                  <a:pt x="1105" y="249"/>
                </a:lnTo>
                <a:lnTo>
                  <a:pt x="1096" y="249"/>
                </a:lnTo>
                <a:lnTo>
                  <a:pt x="1086" y="239"/>
                </a:lnTo>
                <a:lnTo>
                  <a:pt x="1084" y="239"/>
                </a:lnTo>
                <a:lnTo>
                  <a:pt x="1078" y="230"/>
                </a:lnTo>
                <a:lnTo>
                  <a:pt x="1062" y="227"/>
                </a:lnTo>
                <a:lnTo>
                  <a:pt x="1057" y="229"/>
                </a:lnTo>
                <a:lnTo>
                  <a:pt x="1049" y="225"/>
                </a:lnTo>
                <a:lnTo>
                  <a:pt x="1029" y="196"/>
                </a:lnTo>
                <a:lnTo>
                  <a:pt x="1002" y="156"/>
                </a:lnTo>
                <a:lnTo>
                  <a:pt x="998" y="143"/>
                </a:lnTo>
                <a:lnTo>
                  <a:pt x="1000" y="135"/>
                </a:lnTo>
                <a:lnTo>
                  <a:pt x="1000" y="114"/>
                </a:lnTo>
                <a:lnTo>
                  <a:pt x="996" y="90"/>
                </a:lnTo>
                <a:lnTo>
                  <a:pt x="987" y="89"/>
                </a:lnTo>
                <a:lnTo>
                  <a:pt x="975" y="76"/>
                </a:lnTo>
                <a:lnTo>
                  <a:pt x="955" y="72"/>
                </a:lnTo>
                <a:lnTo>
                  <a:pt x="941" y="50"/>
                </a:lnTo>
                <a:lnTo>
                  <a:pt x="936" y="35"/>
                </a:lnTo>
                <a:lnTo>
                  <a:pt x="913" y="50"/>
                </a:lnTo>
                <a:lnTo>
                  <a:pt x="909" y="57"/>
                </a:lnTo>
                <a:lnTo>
                  <a:pt x="902" y="61"/>
                </a:lnTo>
                <a:lnTo>
                  <a:pt x="901" y="67"/>
                </a:lnTo>
                <a:lnTo>
                  <a:pt x="877" y="73"/>
                </a:lnTo>
                <a:lnTo>
                  <a:pt x="851" y="58"/>
                </a:lnTo>
                <a:lnTo>
                  <a:pt x="843" y="59"/>
                </a:lnTo>
                <a:lnTo>
                  <a:pt x="831" y="78"/>
                </a:lnTo>
                <a:lnTo>
                  <a:pt x="795" y="57"/>
                </a:lnTo>
                <a:lnTo>
                  <a:pt x="763" y="57"/>
                </a:lnTo>
                <a:lnTo>
                  <a:pt x="740" y="50"/>
                </a:lnTo>
                <a:lnTo>
                  <a:pt x="732" y="23"/>
                </a:lnTo>
                <a:lnTo>
                  <a:pt x="700" y="0"/>
                </a:lnTo>
                <a:lnTo>
                  <a:pt x="682" y="8"/>
                </a:lnTo>
                <a:lnTo>
                  <a:pt x="677" y="8"/>
                </a:lnTo>
                <a:lnTo>
                  <a:pt x="659" y="0"/>
                </a:lnTo>
                <a:lnTo>
                  <a:pt x="650" y="0"/>
                </a:lnTo>
                <a:lnTo>
                  <a:pt x="644" y="15"/>
                </a:lnTo>
                <a:lnTo>
                  <a:pt x="644" y="24"/>
                </a:lnTo>
                <a:lnTo>
                  <a:pt x="655" y="57"/>
                </a:lnTo>
                <a:lnTo>
                  <a:pt x="647" y="73"/>
                </a:lnTo>
                <a:lnTo>
                  <a:pt x="634" y="77"/>
                </a:lnTo>
                <a:lnTo>
                  <a:pt x="608" y="90"/>
                </a:lnTo>
                <a:lnTo>
                  <a:pt x="584" y="89"/>
                </a:lnTo>
                <a:lnTo>
                  <a:pt x="572" y="93"/>
                </a:lnTo>
                <a:lnTo>
                  <a:pt x="572" y="120"/>
                </a:lnTo>
                <a:lnTo>
                  <a:pt x="516" y="203"/>
                </a:lnTo>
                <a:lnTo>
                  <a:pt x="505" y="230"/>
                </a:lnTo>
                <a:lnTo>
                  <a:pt x="464" y="235"/>
                </a:lnTo>
                <a:lnTo>
                  <a:pt x="447" y="217"/>
                </a:lnTo>
                <a:lnTo>
                  <a:pt x="440" y="215"/>
                </a:lnTo>
                <a:lnTo>
                  <a:pt x="430" y="227"/>
                </a:lnTo>
                <a:lnTo>
                  <a:pt x="420" y="266"/>
                </a:lnTo>
                <a:lnTo>
                  <a:pt x="407" y="274"/>
                </a:lnTo>
                <a:lnTo>
                  <a:pt x="391" y="266"/>
                </a:lnTo>
                <a:lnTo>
                  <a:pt x="384" y="254"/>
                </a:lnTo>
                <a:lnTo>
                  <a:pt x="353" y="261"/>
                </a:lnTo>
                <a:lnTo>
                  <a:pt x="344" y="288"/>
                </a:lnTo>
                <a:lnTo>
                  <a:pt x="337" y="292"/>
                </a:lnTo>
                <a:lnTo>
                  <a:pt x="332" y="288"/>
                </a:lnTo>
                <a:lnTo>
                  <a:pt x="290" y="269"/>
                </a:lnTo>
                <a:lnTo>
                  <a:pt x="252" y="280"/>
                </a:lnTo>
                <a:lnTo>
                  <a:pt x="221" y="278"/>
                </a:lnTo>
                <a:lnTo>
                  <a:pt x="219" y="292"/>
                </a:lnTo>
                <a:lnTo>
                  <a:pt x="220" y="298"/>
                </a:lnTo>
                <a:lnTo>
                  <a:pt x="208" y="301"/>
                </a:lnTo>
                <a:lnTo>
                  <a:pt x="200" y="300"/>
                </a:lnTo>
                <a:lnTo>
                  <a:pt x="203" y="305"/>
                </a:lnTo>
                <a:lnTo>
                  <a:pt x="196" y="315"/>
                </a:lnTo>
                <a:lnTo>
                  <a:pt x="190" y="328"/>
                </a:lnTo>
                <a:lnTo>
                  <a:pt x="184" y="333"/>
                </a:lnTo>
                <a:lnTo>
                  <a:pt x="184" y="340"/>
                </a:lnTo>
                <a:lnTo>
                  <a:pt x="203" y="355"/>
                </a:lnTo>
                <a:lnTo>
                  <a:pt x="200" y="359"/>
                </a:lnTo>
                <a:lnTo>
                  <a:pt x="150" y="371"/>
                </a:lnTo>
                <a:lnTo>
                  <a:pt x="138" y="383"/>
                </a:lnTo>
                <a:lnTo>
                  <a:pt x="138" y="402"/>
                </a:lnTo>
                <a:lnTo>
                  <a:pt x="150" y="441"/>
                </a:lnTo>
                <a:lnTo>
                  <a:pt x="127" y="449"/>
                </a:lnTo>
                <a:lnTo>
                  <a:pt x="110" y="434"/>
                </a:lnTo>
                <a:lnTo>
                  <a:pt x="94" y="426"/>
                </a:lnTo>
                <a:lnTo>
                  <a:pt x="68" y="425"/>
                </a:lnTo>
                <a:lnTo>
                  <a:pt x="51" y="430"/>
                </a:lnTo>
                <a:lnTo>
                  <a:pt x="36" y="464"/>
                </a:lnTo>
                <a:lnTo>
                  <a:pt x="40" y="469"/>
                </a:lnTo>
                <a:lnTo>
                  <a:pt x="49" y="470"/>
                </a:lnTo>
                <a:lnTo>
                  <a:pt x="55" y="477"/>
                </a:lnTo>
                <a:lnTo>
                  <a:pt x="60" y="492"/>
                </a:lnTo>
                <a:lnTo>
                  <a:pt x="45" y="543"/>
                </a:lnTo>
                <a:lnTo>
                  <a:pt x="33" y="548"/>
                </a:lnTo>
                <a:lnTo>
                  <a:pt x="28" y="544"/>
                </a:lnTo>
                <a:lnTo>
                  <a:pt x="9" y="555"/>
                </a:lnTo>
                <a:lnTo>
                  <a:pt x="0" y="567"/>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56" name="5868388.375534.7538.2521.8755">
            <a:extLst>
              <a:ext uri="{FF2B5EF4-FFF2-40B4-BE49-F238E27FC236}">
                <a16:creationId xmlns:a16="http://schemas.microsoft.com/office/drawing/2014/main" id="{10E999CB-A92B-A5DF-E6D0-12FF41845B38}"/>
              </a:ext>
            </a:extLst>
          </p:cNvPr>
          <p:cNvSpPr>
            <a:spLocks/>
          </p:cNvSpPr>
          <p:nvPr>
            <p:custDataLst>
              <p:tags r:id="rId40"/>
            </p:custDataLst>
          </p:nvPr>
        </p:nvSpPr>
        <p:spPr bwMode="auto">
          <a:xfrm>
            <a:off x="7866891" y="3519368"/>
            <a:ext cx="146920" cy="245344"/>
          </a:xfrm>
          <a:custGeom>
            <a:avLst/>
            <a:gdLst/>
            <a:ahLst/>
            <a:cxnLst>
              <a:cxn ang="0">
                <a:pos x="12" y="47"/>
              </a:cxn>
              <a:cxn ang="0">
                <a:pos x="49" y="499"/>
              </a:cxn>
              <a:cxn ang="0">
                <a:pos x="41" y="505"/>
              </a:cxn>
              <a:cxn ang="0">
                <a:pos x="45" y="522"/>
              </a:cxn>
              <a:cxn ang="0">
                <a:pos x="38" y="548"/>
              </a:cxn>
              <a:cxn ang="0">
                <a:pos x="59" y="581"/>
              </a:cxn>
              <a:cxn ang="0">
                <a:pos x="63" y="619"/>
              </a:cxn>
              <a:cxn ang="0">
                <a:pos x="41" y="660"/>
              </a:cxn>
              <a:cxn ang="0">
                <a:pos x="38" y="671"/>
              </a:cxn>
              <a:cxn ang="0">
                <a:pos x="25" y="703"/>
              </a:cxn>
              <a:cxn ang="0">
                <a:pos x="5" y="722"/>
              </a:cxn>
              <a:cxn ang="0">
                <a:pos x="5" y="753"/>
              </a:cxn>
              <a:cxn ang="0">
                <a:pos x="0" y="787"/>
              </a:cxn>
              <a:cxn ang="0">
                <a:pos x="0" y="792"/>
              </a:cxn>
              <a:cxn ang="0">
                <a:pos x="1" y="799"/>
              </a:cxn>
              <a:cxn ang="0">
                <a:pos x="9" y="800"/>
              </a:cxn>
              <a:cxn ang="0">
                <a:pos x="21" y="797"/>
              </a:cxn>
              <a:cxn ang="0">
                <a:pos x="20" y="791"/>
              </a:cxn>
              <a:cxn ang="0">
                <a:pos x="22" y="777"/>
              </a:cxn>
              <a:cxn ang="0">
                <a:pos x="53" y="779"/>
              </a:cxn>
              <a:cxn ang="0">
                <a:pos x="91" y="768"/>
              </a:cxn>
              <a:cxn ang="0">
                <a:pos x="133" y="787"/>
              </a:cxn>
              <a:cxn ang="0">
                <a:pos x="138" y="791"/>
              </a:cxn>
              <a:cxn ang="0">
                <a:pos x="145" y="787"/>
              </a:cxn>
              <a:cxn ang="0">
                <a:pos x="154" y="760"/>
              </a:cxn>
              <a:cxn ang="0">
                <a:pos x="185" y="753"/>
              </a:cxn>
              <a:cxn ang="0">
                <a:pos x="192" y="765"/>
              </a:cxn>
              <a:cxn ang="0">
                <a:pos x="208" y="773"/>
              </a:cxn>
              <a:cxn ang="0">
                <a:pos x="221" y="765"/>
              </a:cxn>
              <a:cxn ang="0">
                <a:pos x="231" y="726"/>
              </a:cxn>
              <a:cxn ang="0">
                <a:pos x="241" y="714"/>
              </a:cxn>
              <a:cxn ang="0">
                <a:pos x="248" y="716"/>
              </a:cxn>
              <a:cxn ang="0">
                <a:pos x="265" y="734"/>
              </a:cxn>
              <a:cxn ang="0">
                <a:pos x="306" y="729"/>
              </a:cxn>
              <a:cxn ang="0">
                <a:pos x="317" y="702"/>
              </a:cxn>
              <a:cxn ang="0">
                <a:pos x="373" y="619"/>
              </a:cxn>
              <a:cxn ang="0">
                <a:pos x="373" y="592"/>
              </a:cxn>
              <a:cxn ang="0">
                <a:pos x="385" y="588"/>
              </a:cxn>
              <a:cxn ang="0">
                <a:pos x="409" y="589"/>
              </a:cxn>
              <a:cxn ang="0">
                <a:pos x="435" y="576"/>
              </a:cxn>
              <a:cxn ang="0">
                <a:pos x="448" y="572"/>
              </a:cxn>
              <a:cxn ang="0">
                <a:pos x="456" y="556"/>
              </a:cxn>
              <a:cxn ang="0">
                <a:pos x="445" y="523"/>
              </a:cxn>
              <a:cxn ang="0">
                <a:pos x="445" y="514"/>
              </a:cxn>
              <a:cxn ang="0">
                <a:pos x="451" y="499"/>
              </a:cxn>
              <a:cxn ang="0">
                <a:pos x="392" y="9"/>
              </a:cxn>
              <a:cxn ang="0">
                <a:pos x="390" y="0"/>
              </a:cxn>
              <a:cxn ang="0">
                <a:pos x="103" y="35"/>
              </a:cxn>
              <a:cxn ang="0">
                <a:pos x="94" y="41"/>
              </a:cxn>
              <a:cxn ang="0">
                <a:pos x="71" y="47"/>
              </a:cxn>
              <a:cxn ang="0">
                <a:pos x="59" y="57"/>
              </a:cxn>
              <a:cxn ang="0">
                <a:pos x="28" y="63"/>
              </a:cxn>
              <a:cxn ang="0">
                <a:pos x="12" y="47"/>
              </a:cxn>
            </a:cxnLst>
            <a:rect l="0" t="0" r="r" b="b"/>
            <a:pathLst>
              <a:path w="456" h="800">
                <a:moveTo>
                  <a:pt x="12" y="47"/>
                </a:moveTo>
                <a:lnTo>
                  <a:pt x="49" y="499"/>
                </a:lnTo>
                <a:lnTo>
                  <a:pt x="41" y="505"/>
                </a:lnTo>
                <a:lnTo>
                  <a:pt x="45" y="522"/>
                </a:lnTo>
                <a:lnTo>
                  <a:pt x="38" y="548"/>
                </a:lnTo>
                <a:lnTo>
                  <a:pt x="59" y="581"/>
                </a:lnTo>
                <a:lnTo>
                  <a:pt x="63" y="619"/>
                </a:lnTo>
                <a:lnTo>
                  <a:pt x="41" y="660"/>
                </a:lnTo>
                <a:lnTo>
                  <a:pt x="38" y="671"/>
                </a:lnTo>
                <a:lnTo>
                  <a:pt x="25" y="703"/>
                </a:lnTo>
                <a:lnTo>
                  <a:pt x="5" y="722"/>
                </a:lnTo>
                <a:lnTo>
                  <a:pt x="5" y="753"/>
                </a:lnTo>
                <a:lnTo>
                  <a:pt x="0" y="787"/>
                </a:lnTo>
                <a:lnTo>
                  <a:pt x="0" y="792"/>
                </a:lnTo>
                <a:lnTo>
                  <a:pt x="1" y="799"/>
                </a:lnTo>
                <a:lnTo>
                  <a:pt x="9" y="800"/>
                </a:lnTo>
                <a:lnTo>
                  <a:pt x="21" y="797"/>
                </a:lnTo>
                <a:lnTo>
                  <a:pt x="20" y="791"/>
                </a:lnTo>
                <a:lnTo>
                  <a:pt x="22" y="777"/>
                </a:lnTo>
                <a:lnTo>
                  <a:pt x="53" y="779"/>
                </a:lnTo>
                <a:lnTo>
                  <a:pt x="91" y="768"/>
                </a:lnTo>
                <a:lnTo>
                  <a:pt x="133" y="787"/>
                </a:lnTo>
                <a:lnTo>
                  <a:pt x="138" y="791"/>
                </a:lnTo>
                <a:lnTo>
                  <a:pt x="145" y="787"/>
                </a:lnTo>
                <a:lnTo>
                  <a:pt x="154" y="760"/>
                </a:lnTo>
                <a:lnTo>
                  <a:pt x="185" y="753"/>
                </a:lnTo>
                <a:lnTo>
                  <a:pt x="192" y="765"/>
                </a:lnTo>
                <a:lnTo>
                  <a:pt x="208" y="773"/>
                </a:lnTo>
                <a:lnTo>
                  <a:pt x="221" y="765"/>
                </a:lnTo>
                <a:lnTo>
                  <a:pt x="231" y="726"/>
                </a:lnTo>
                <a:lnTo>
                  <a:pt x="241" y="714"/>
                </a:lnTo>
                <a:lnTo>
                  <a:pt x="248" y="716"/>
                </a:lnTo>
                <a:lnTo>
                  <a:pt x="265" y="734"/>
                </a:lnTo>
                <a:lnTo>
                  <a:pt x="306" y="729"/>
                </a:lnTo>
                <a:lnTo>
                  <a:pt x="317" y="702"/>
                </a:lnTo>
                <a:lnTo>
                  <a:pt x="373" y="619"/>
                </a:lnTo>
                <a:lnTo>
                  <a:pt x="373" y="592"/>
                </a:lnTo>
                <a:lnTo>
                  <a:pt x="385" y="588"/>
                </a:lnTo>
                <a:lnTo>
                  <a:pt x="409" y="589"/>
                </a:lnTo>
                <a:lnTo>
                  <a:pt x="435" y="576"/>
                </a:lnTo>
                <a:lnTo>
                  <a:pt x="448" y="572"/>
                </a:lnTo>
                <a:lnTo>
                  <a:pt x="456" y="556"/>
                </a:lnTo>
                <a:lnTo>
                  <a:pt x="445" y="523"/>
                </a:lnTo>
                <a:lnTo>
                  <a:pt x="445" y="514"/>
                </a:lnTo>
                <a:lnTo>
                  <a:pt x="451" y="499"/>
                </a:lnTo>
                <a:lnTo>
                  <a:pt x="392" y="9"/>
                </a:lnTo>
                <a:lnTo>
                  <a:pt x="390" y="0"/>
                </a:lnTo>
                <a:lnTo>
                  <a:pt x="103" y="35"/>
                </a:lnTo>
                <a:lnTo>
                  <a:pt x="94" y="41"/>
                </a:lnTo>
                <a:lnTo>
                  <a:pt x="71" y="47"/>
                </a:lnTo>
                <a:lnTo>
                  <a:pt x="59" y="57"/>
                </a:lnTo>
                <a:lnTo>
                  <a:pt x="28" y="63"/>
                </a:lnTo>
                <a:lnTo>
                  <a:pt x="12" y="47"/>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58" name="5869382.875553.533.62530.255">
            <a:extLst>
              <a:ext uri="{FF2B5EF4-FFF2-40B4-BE49-F238E27FC236}">
                <a16:creationId xmlns:a16="http://schemas.microsoft.com/office/drawing/2014/main" id="{ACF44CA7-EC81-3177-4A5A-EA28B822D650}"/>
              </a:ext>
            </a:extLst>
          </p:cNvPr>
          <p:cNvSpPr>
            <a:spLocks/>
          </p:cNvSpPr>
          <p:nvPr>
            <p:custDataLst>
              <p:tags r:id="rId41"/>
            </p:custDataLst>
          </p:nvPr>
        </p:nvSpPr>
        <p:spPr bwMode="auto">
          <a:xfrm>
            <a:off x="7992400" y="3483913"/>
            <a:ext cx="202290" cy="215563"/>
          </a:xfrm>
          <a:custGeom>
            <a:avLst/>
            <a:gdLst/>
            <a:ahLst/>
            <a:cxnLst>
              <a:cxn ang="0">
                <a:pos x="59" y="615"/>
              </a:cxn>
              <a:cxn ang="0">
                <a:pos x="86" y="623"/>
              </a:cxn>
              <a:cxn ang="0">
                <a:pos x="109" y="615"/>
              </a:cxn>
              <a:cxn ang="0">
                <a:pos x="149" y="665"/>
              </a:cxn>
              <a:cxn ang="0">
                <a:pos x="204" y="672"/>
              </a:cxn>
              <a:cxn ang="0">
                <a:pos x="252" y="674"/>
              </a:cxn>
              <a:cxn ang="0">
                <a:pos x="286" y="688"/>
              </a:cxn>
              <a:cxn ang="0">
                <a:pos x="311" y="676"/>
              </a:cxn>
              <a:cxn ang="0">
                <a:pos x="322" y="665"/>
              </a:cxn>
              <a:cxn ang="0">
                <a:pos x="350" y="665"/>
              </a:cxn>
              <a:cxn ang="0">
                <a:pos x="384" y="691"/>
              </a:cxn>
              <a:cxn ang="0">
                <a:pos x="405" y="705"/>
              </a:cxn>
              <a:cxn ang="0">
                <a:pos x="434" y="677"/>
              </a:cxn>
              <a:cxn ang="0">
                <a:pos x="452" y="650"/>
              </a:cxn>
              <a:cxn ang="0">
                <a:pos x="463" y="586"/>
              </a:cxn>
              <a:cxn ang="0">
                <a:pos x="487" y="607"/>
              </a:cxn>
              <a:cxn ang="0">
                <a:pos x="498" y="566"/>
              </a:cxn>
              <a:cxn ang="0">
                <a:pos x="530" y="519"/>
              </a:cxn>
              <a:cxn ang="0">
                <a:pos x="538" y="494"/>
              </a:cxn>
              <a:cxn ang="0">
                <a:pos x="569" y="493"/>
              </a:cxn>
              <a:cxn ang="0">
                <a:pos x="598" y="457"/>
              </a:cxn>
              <a:cxn ang="0">
                <a:pos x="623" y="435"/>
              </a:cxn>
              <a:cxn ang="0">
                <a:pos x="619" y="407"/>
              </a:cxn>
              <a:cxn ang="0">
                <a:pos x="623" y="374"/>
              </a:cxn>
              <a:cxn ang="0">
                <a:pos x="606" y="290"/>
              </a:cxn>
              <a:cxn ang="0">
                <a:pos x="620" y="257"/>
              </a:cxn>
              <a:cxn ang="0">
                <a:pos x="632" y="245"/>
              </a:cxn>
              <a:cxn ang="0">
                <a:pos x="516" y="36"/>
              </a:cxn>
              <a:cxn ang="0">
                <a:pos x="473" y="65"/>
              </a:cxn>
              <a:cxn ang="0">
                <a:pos x="419" y="117"/>
              </a:cxn>
              <a:cxn ang="0">
                <a:pos x="387" y="116"/>
              </a:cxn>
              <a:cxn ang="0">
                <a:pos x="334" y="147"/>
              </a:cxn>
              <a:cxn ang="0">
                <a:pos x="301" y="134"/>
              </a:cxn>
              <a:cxn ang="0">
                <a:pos x="282" y="136"/>
              </a:cxn>
              <a:cxn ang="0">
                <a:pos x="283" y="125"/>
              </a:cxn>
              <a:cxn ang="0">
                <a:pos x="213" y="106"/>
              </a:cxn>
              <a:cxn ang="0">
                <a:pos x="188" y="109"/>
              </a:cxn>
              <a:cxn ang="0">
                <a:pos x="0" y="125"/>
              </a:cxn>
            </a:cxnLst>
            <a:rect l="0" t="0" r="r" b="b"/>
            <a:pathLst>
              <a:path w="632" h="705">
                <a:moveTo>
                  <a:pt x="0" y="125"/>
                </a:moveTo>
                <a:lnTo>
                  <a:pt x="59" y="615"/>
                </a:lnTo>
                <a:lnTo>
                  <a:pt x="68" y="615"/>
                </a:lnTo>
                <a:lnTo>
                  <a:pt x="86" y="623"/>
                </a:lnTo>
                <a:lnTo>
                  <a:pt x="91" y="623"/>
                </a:lnTo>
                <a:lnTo>
                  <a:pt x="109" y="615"/>
                </a:lnTo>
                <a:lnTo>
                  <a:pt x="141" y="638"/>
                </a:lnTo>
                <a:lnTo>
                  <a:pt x="149" y="665"/>
                </a:lnTo>
                <a:lnTo>
                  <a:pt x="172" y="672"/>
                </a:lnTo>
                <a:lnTo>
                  <a:pt x="204" y="672"/>
                </a:lnTo>
                <a:lnTo>
                  <a:pt x="240" y="693"/>
                </a:lnTo>
                <a:lnTo>
                  <a:pt x="252" y="674"/>
                </a:lnTo>
                <a:lnTo>
                  <a:pt x="260" y="673"/>
                </a:lnTo>
                <a:lnTo>
                  <a:pt x="286" y="688"/>
                </a:lnTo>
                <a:lnTo>
                  <a:pt x="310" y="682"/>
                </a:lnTo>
                <a:lnTo>
                  <a:pt x="311" y="676"/>
                </a:lnTo>
                <a:lnTo>
                  <a:pt x="318" y="672"/>
                </a:lnTo>
                <a:lnTo>
                  <a:pt x="322" y="665"/>
                </a:lnTo>
                <a:lnTo>
                  <a:pt x="345" y="650"/>
                </a:lnTo>
                <a:lnTo>
                  <a:pt x="350" y="665"/>
                </a:lnTo>
                <a:lnTo>
                  <a:pt x="364" y="687"/>
                </a:lnTo>
                <a:lnTo>
                  <a:pt x="384" y="691"/>
                </a:lnTo>
                <a:lnTo>
                  <a:pt x="396" y="704"/>
                </a:lnTo>
                <a:lnTo>
                  <a:pt x="405" y="705"/>
                </a:lnTo>
                <a:lnTo>
                  <a:pt x="424" y="705"/>
                </a:lnTo>
                <a:lnTo>
                  <a:pt x="434" y="677"/>
                </a:lnTo>
                <a:lnTo>
                  <a:pt x="446" y="672"/>
                </a:lnTo>
                <a:lnTo>
                  <a:pt x="452" y="650"/>
                </a:lnTo>
                <a:lnTo>
                  <a:pt x="446" y="629"/>
                </a:lnTo>
                <a:lnTo>
                  <a:pt x="463" y="586"/>
                </a:lnTo>
                <a:lnTo>
                  <a:pt x="473" y="586"/>
                </a:lnTo>
                <a:lnTo>
                  <a:pt x="487" y="607"/>
                </a:lnTo>
                <a:lnTo>
                  <a:pt x="503" y="587"/>
                </a:lnTo>
                <a:lnTo>
                  <a:pt x="498" y="566"/>
                </a:lnTo>
                <a:lnTo>
                  <a:pt x="513" y="532"/>
                </a:lnTo>
                <a:lnTo>
                  <a:pt x="530" y="519"/>
                </a:lnTo>
                <a:lnTo>
                  <a:pt x="530" y="509"/>
                </a:lnTo>
                <a:lnTo>
                  <a:pt x="538" y="494"/>
                </a:lnTo>
                <a:lnTo>
                  <a:pt x="548" y="497"/>
                </a:lnTo>
                <a:lnTo>
                  <a:pt x="569" y="493"/>
                </a:lnTo>
                <a:lnTo>
                  <a:pt x="569" y="489"/>
                </a:lnTo>
                <a:lnTo>
                  <a:pt x="598" y="457"/>
                </a:lnTo>
                <a:lnTo>
                  <a:pt x="606" y="454"/>
                </a:lnTo>
                <a:lnTo>
                  <a:pt x="623" y="435"/>
                </a:lnTo>
                <a:lnTo>
                  <a:pt x="622" y="415"/>
                </a:lnTo>
                <a:lnTo>
                  <a:pt x="619" y="407"/>
                </a:lnTo>
                <a:lnTo>
                  <a:pt x="619" y="388"/>
                </a:lnTo>
                <a:lnTo>
                  <a:pt x="623" y="374"/>
                </a:lnTo>
                <a:lnTo>
                  <a:pt x="632" y="304"/>
                </a:lnTo>
                <a:lnTo>
                  <a:pt x="606" y="290"/>
                </a:lnTo>
                <a:lnTo>
                  <a:pt x="624" y="273"/>
                </a:lnTo>
                <a:lnTo>
                  <a:pt x="620" y="257"/>
                </a:lnTo>
                <a:lnTo>
                  <a:pt x="626" y="245"/>
                </a:lnTo>
                <a:lnTo>
                  <a:pt x="632" y="245"/>
                </a:lnTo>
                <a:lnTo>
                  <a:pt x="587" y="0"/>
                </a:lnTo>
                <a:lnTo>
                  <a:pt x="516" y="36"/>
                </a:lnTo>
                <a:lnTo>
                  <a:pt x="487" y="53"/>
                </a:lnTo>
                <a:lnTo>
                  <a:pt x="473" y="65"/>
                </a:lnTo>
                <a:lnTo>
                  <a:pt x="434" y="109"/>
                </a:lnTo>
                <a:lnTo>
                  <a:pt x="419" y="117"/>
                </a:lnTo>
                <a:lnTo>
                  <a:pt x="411" y="116"/>
                </a:lnTo>
                <a:lnTo>
                  <a:pt x="387" y="116"/>
                </a:lnTo>
                <a:lnTo>
                  <a:pt x="375" y="118"/>
                </a:lnTo>
                <a:lnTo>
                  <a:pt x="334" y="147"/>
                </a:lnTo>
                <a:lnTo>
                  <a:pt x="322" y="144"/>
                </a:lnTo>
                <a:lnTo>
                  <a:pt x="301" y="134"/>
                </a:lnTo>
                <a:lnTo>
                  <a:pt x="294" y="140"/>
                </a:lnTo>
                <a:lnTo>
                  <a:pt x="282" y="136"/>
                </a:lnTo>
                <a:lnTo>
                  <a:pt x="290" y="126"/>
                </a:lnTo>
                <a:lnTo>
                  <a:pt x="283" y="125"/>
                </a:lnTo>
                <a:lnTo>
                  <a:pt x="264" y="120"/>
                </a:lnTo>
                <a:lnTo>
                  <a:pt x="213" y="106"/>
                </a:lnTo>
                <a:lnTo>
                  <a:pt x="207" y="98"/>
                </a:lnTo>
                <a:lnTo>
                  <a:pt x="188" y="109"/>
                </a:lnTo>
                <a:lnTo>
                  <a:pt x="188" y="97"/>
                </a:lnTo>
                <a:lnTo>
                  <a:pt x="0" y="125"/>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60" name="5871484.25543.62549.62565.3755">
            <a:extLst>
              <a:ext uri="{FF2B5EF4-FFF2-40B4-BE49-F238E27FC236}">
                <a16:creationId xmlns:a16="http://schemas.microsoft.com/office/drawing/2014/main" id="{7B68199F-2A65-2265-0B84-747515BF3082}"/>
              </a:ext>
            </a:extLst>
          </p:cNvPr>
          <p:cNvSpPr>
            <a:spLocks/>
          </p:cNvSpPr>
          <p:nvPr>
            <p:custDataLst>
              <p:tags r:id="rId42"/>
            </p:custDataLst>
          </p:nvPr>
        </p:nvSpPr>
        <p:spPr bwMode="auto">
          <a:xfrm>
            <a:off x="7926692" y="4133435"/>
            <a:ext cx="436327" cy="318380"/>
          </a:xfrm>
          <a:custGeom>
            <a:avLst/>
            <a:gdLst/>
            <a:ahLst/>
            <a:cxnLst>
              <a:cxn ang="0">
                <a:pos x="3" y="92"/>
              </a:cxn>
              <a:cxn ang="0">
                <a:pos x="1" y="109"/>
              </a:cxn>
              <a:cxn ang="0">
                <a:pos x="23" y="135"/>
              </a:cxn>
              <a:cxn ang="0">
                <a:pos x="31" y="170"/>
              </a:cxn>
              <a:cxn ang="0">
                <a:pos x="43" y="180"/>
              </a:cxn>
              <a:cxn ang="0">
                <a:pos x="36" y="209"/>
              </a:cxn>
              <a:cxn ang="0">
                <a:pos x="68" y="199"/>
              </a:cxn>
              <a:cxn ang="0">
                <a:pos x="89" y="170"/>
              </a:cxn>
              <a:cxn ang="0">
                <a:pos x="115" y="167"/>
              </a:cxn>
              <a:cxn ang="0">
                <a:pos x="95" y="194"/>
              </a:cxn>
              <a:cxn ang="0">
                <a:pos x="204" y="157"/>
              </a:cxn>
              <a:cxn ang="0">
                <a:pos x="201" y="176"/>
              </a:cxn>
              <a:cxn ang="0">
                <a:pos x="274" y="195"/>
              </a:cxn>
              <a:cxn ang="0">
                <a:pos x="313" y="205"/>
              </a:cxn>
              <a:cxn ang="0">
                <a:pos x="348" y="215"/>
              </a:cxn>
              <a:cxn ang="0">
                <a:pos x="348" y="225"/>
              </a:cxn>
              <a:cxn ang="0">
                <a:pos x="396" y="269"/>
              </a:cxn>
              <a:cxn ang="0">
                <a:pos x="384" y="284"/>
              </a:cxn>
              <a:cxn ang="0">
                <a:pos x="379" y="294"/>
              </a:cxn>
              <a:cxn ang="0">
                <a:pos x="454" y="269"/>
              </a:cxn>
              <a:cxn ang="0">
                <a:pos x="552" y="231"/>
              </a:cxn>
              <a:cxn ang="0">
                <a:pos x="555" y="196"/>
              </a:cxn>
              <a:cxn ang="0">
                <a:pos x="680" y="237"/>
              </a:cxn>
              <a:cxn ang="0">
                <a:pos x="763" y="316"/>
              </a:cxn>
              <a:cxn ang="0">
                <a:pos x="822" y="340"/>
              </a:cxn>
              <a:cxn ang="0">
                <a:pos x="853" y="394"/>
              </a:cxn>
              <a:cxn ang="0">
                <a:pos x="848" y="532"/>
              </a:cxn>
              <a:cxn ang="0">
                <a:pos x="885" y="606"/>
              </a:cxn>
              <a:cxn ang="0">
                <a:pos x="874" y="558"/>
              </a:cxn>
              <a:cxn ang="0">
                <a:pos x="905" y="575"/>
              </a:cxn>
              <a:cxn ang="0">
                <a:pos x="923" y="559"/>
              </a:cxn>
              <a:cxn ang="0">
                <a:pos x="920" y="589"/>
              </a:cxn>
              <a:cxn ang="0">
                <a:pos x="892" y="638"/>
              </a:cxn>
              <a:cxn ang="0">
                <a:pos x="920" y="680"/>
              </a:cxn>
              <a:cxn ang="0">
                <a:pos x="990" y="759"/>
              </a:cxn>
              <a:cxn ang="0">
                <a:pos x="1013" y="773"/>
              </a:cxn>
              <a:cxn ang="0">
                <a:pos x="1042" y="818"/>
              </a:cxn>
              <a:cxn ang="0">
                <a:pos x="1099" y="918"/>
              </a:cxn>
              <a:cxn ang="0">
                <a:pos x="1197" y="989"/>
              </a:cxn>
              <a:cxn ang="0">
                <a:pos x="1236" y="1008"/>
              </a:cxn>
              <a:cxn ang="0">
                <a:pos x="1222" y="1016"/>
              </a:cxn>
              <a:cxn ang="0">
                <a:pos x="1214" y="1032"/>
              </a:cxn>
              <a:cxn ang="0">
                <a:pos x="1252" y="1035"/>
              </a:cxn>
              <a:cxn ang="0">
                <a:pos x="1346" y="981"/>
              </a:cxn>
              <a:cxn ang="0">
                <a:pos x="1342" y="922"/>
              </a:cxn>
              <a:cxn ang="0">
                <a:pos x="1355" y="821"/>
              </a:cxn>
              <a:cxn ang="0">
                <a:pos x="1340" y="684"/>
              </a:cxn>
              <a:cxn ang="0">
                <a:pos x="1259" y="538"/>
              </a:cxn>
              <a:cxn ang="0">
                <a:pos x="1221" y="470"/>
              </a:cxn>
              <a:cxn ang="0">
                <a:pos x="1221" y="422"/>
              </a:cxn>
              <a:cxn ang="0">
                <a:pos x="1148" y="327"/>
              </a:cxn>
              <a:cxn ang="0">
                <a:pos x="1099" y="262"/>
              </a:cxn>
              <a:cxn ang="0">
                <a:pos x="1021" y="94"/>
              </a:cxn>
              <a:cxn ang="0">
                <a:pos x="1009" y="69"/>
              </a:cxn>
              <a:cxn ang="0">
                <a:pos x="985" y="15"/>
              </a:cxn>
              <a:cxn ang="0">
                <a:pos x="909" y="10"/>
              </a:cxn>
              <a:cxn ang="0">
                <a:pos x="916" y="74"/>
              </a:cxn>
              <a:cxn ang="0">
                <a:pos x="885" y="84"/>
              </a:cxn>
              <a:cxn ang="0">
                <a:pos x="434" y="74"/>
              </a:cxn>
              <a:cxn ang="0">
                <a:pos x="418" y="37"/>
              </a:cxn>
            </a:cxnLst>
            <a:rect l="0" t="0" r="r" b="b"/>
            <a:pathLst>
              <a:path w="1370" h="1040">
                <a:moveTo>
                  <a:pt x="418" y="37"/>
                </a:moveTo>
                <a:lnTo>
                  <a:pt x="3" y="81"/>
                </a:lnTo>
                <a:lnTo>
                  <a:pt x="3" y="92"/>
                </a:lnTo>
                <a:lnTo>
                  <a:pt x="3" y="94"/>
                </a:lnTo>
                <a:lnTo>
                  <a:pt x="0" y="98"/>
                </a:lnTo>
                <a:lnTo>
                  <a:pt x="1" y="109"/>
                </a:lnTo>
                <a:lnTo>
                  <a:pt x="9" y="124"/>
                </a:lnTo>
                <a:lnTo>
                  <a:pt x="20" y="135"/>
                </a:lnTo>
                <a:lnTo>
                  <a:pt x="23" y="135"/>
                </a:lnTo>
                <a:lnTo>
                  <a:pt x="38" y="144"/>
                </a:lnTo>
                <a:lnTo>
                  <a:pt x="40" y="151"/>
                </a:lnTo>
                <a:lnTo>
                  <a:pt x="31" y="170"/>
                </a:lnTo>
                <a:lnTo>
                  <a:pt x="31" y="175"/>
                </a:lnTo>
                <a:lnTo>
                  <a:pt x="40" y="178"/>
                </a:lnTo>
                <a:lnTo>
                  <a:pt x="43" y="180"/>
                </a:lnTo>
                <a:lnTo>
                  <a:pt x="43" y="188"/>
                </a:lnTo>
                <a:lnTo>
                  <a:pt x="36" y="196"/>
                </a:lnTo>
                <a:lnTo>
                  <a:pt x="36" y="209"/>
                </a:lnTo>
                <a:lnTo>
                  <a:pt x="40" y="214"/>
                </a:lnTo>
                <a:lnTo>
                  <a:pt x="60" y="205"/>
                </a:lnTo>
                <a:lnTo>
                  <a:pt x="68" y="199"/>
                </a:lnTo>
                <a:lnTo>
                  <a:pt x="76" y="175"/>
                </a:lnTo>
                <a:lnTo>
                  <a:pt x="80" y="164"/>
                </a:lnTo>
                <a:lnTo>
                  <a:pt x="89" y="170"/>
                </a:lnTo>
                <a:lnTo>
                  <a:pt x="99" y="170"/>
                </a:lnTo>
                <a:lnTo>
                  <a:pt x="105" y="164"/>
                </a:lnTo>
                <a:lnTo>
                  <a:pt x="115" y="167"/>
                </a:lnTo>
                <a:lnTo>
                  <a:pt x="111" y="175"/>
                </a:lnTo>
                <a:lnTo>
                  <a:pt x="91" y="188"/>
                </a:lnTo>
                <a:lnTo>
                  <a:pt x="95" y="194"/>
                </a:lnTo>
                <a:lnTo>
                  <a:pt x="111" y="182"/>
                </a:lnTo>
                <a:lnTo>
                  <a:pt x="132" y="180"/>
                </a:lnTo>
                <a:lnTo>
                  <a:pt x="204" y="157"/>
                </a:lnTo>
                <a:lnTo>
                  <a:pt x="215" y="157"/>
                </a:lnTo>
                <a:lnTo>
                  <a:pt x="215" y="162"/>
                </a:lnTo>
                <a:lnTo>
                  <a:pt x="201" y="176"/>
                </a:lnTo>
                <a:lnTo>
                  <a:pt x="207" y="178"/>
                </a:lnTo>
                <a:lnTo>
                  <a:pt x="244" y="179"/>
                </a:lnTo>
                <a:lnTo>
                  <a:pt x="274" y="195"/>
                </a:lnTo>
                <a:lnTo>
                  <a:pt x="305" y="215"/>
                </a:lnTo>
                <a:lnTo>
                  <a:pt x="314" y="217"/>
                </a:lnTo>
                <a:lnTo>
                  <a:pt x="313" y="205"/>
                </a:lnTo>
                <a:lnTo>
                  <a:pt x="325" y="199"/>
                </a:lnTo>
                <a:lnTo>
                  <a:pt x="334" y="209"/>
                </a:lnTo>
                <a:lnTo>
                  <a:pt x="348" y="215"/>
                </a:lnTo>
                <a:lnTo>
                  <a:pt x="352" y="218"/>
                </a:lnTo>
                <a:lnTo>
                  <a:pt x="353" y="221"/>
                </a:lnTo>
                <a:lnTo>
                  <a:pt x="348" y="225"/>
                </a:lnTo>
                <a:lnTo>
                  <a:pt x="349" y="230"/>
                </a:lnTo>
                <a:lnTo>
                  <a:pt x="393" y="258"/>
                </a:lnTo>
                <a:lnTo>
                  <a:pt x="396" y="269"/>
                </a:lnTo>
                <a:lnTo>
                  <a:pt x="395" y="281"/>
                </a:lnTo>
                <a:lnTo>
                  <a:pt x="393" y="290"/>
                </a:lnTo>
                <a:lnTo>
                  <a:pt x="384" y="284"/>
                </a:lnTo>
                <a:lnTo>
                  <a:pt x="383" y="276"/>
                </a:lnTo>
                <a:lnTo>
                  <a:pt x="377" y="284"/>
                </a:lnTo>
                <a:lnTo>
                  <a:pt x="379" y="294"/>
                </a:lnTo>
                <a:lnTo>
                  <a:pt x="392" y="294"/>
                </a:lnTo>
                <a:lnTo>
                  <a:pt x="450" y="278"/>
                </a:lnTo>
                <a:lnTo>
                  <a:pt x="454" y="269"/>
                </a:lnTo>
                <a:lnTo>
                  <a:pt x="473" y="268"/>
                </a:lnTo>
                <a:lnTo>
                  <a:pt x="520" y="231"/>
                </a:lnTo>
                <a:lnTo>
                  <a:pt x="552" y="231"/>
                </a:lnTo>
                <a:lnTo>
                  <a:pt x="552" y="226"/>
                </a:lnTo>
                <a:lnTo>
                  <a:pt x="541" y="221"/>
                </a:lnTo>
                <a:lnTo>
                  <a:pt x="555" y="196"/>
                </a:lnTo>
                <a:lnTo>
                  <a:pt x="603" y="190"/>
                </a:lnTo>
                <a:lnTo>
                  <a:pt x="678" y="230"/>
                </a:lnTo>
                <a:lnTo>
                  <a:pt x="680" y="237"/>
                </a:lnTo>
                <a:lnTo>
                  <a:pt x="701" y="254"/>
                </a:lnTo>
                <a:lnTo>
                  <a:pt x="717" y="278"/>
                </a:lnTo>
                <a:lnTo>
                  <a:pt x="763" y="316"/>
                </a:lnTo>
                <a:lnTo>
                  <a:pt x="770" y="327"/>
                </a:lnTo>
                <a:lnTo>
                  <a:pt x="782" y="340"/>
                </a:lnTo>
                <a:lnTo>
                  <a:pt x="822" y="340"/>
                </a:lnTo>
                <a:lnTo>
                  <a:pt x="848" y="375"/>
                </a:lnTo>
                <a:lnTo>
                  <a:pt x="854" y="383"/>
                </a:lnTo>
                <a:lnTo>
                  <a:pt x="853" y="394"/>
                </a:lnTo>
                <a:lnTo>
                  <a:pt x="865" y="438"/>
                </a:lnTo>
                <a:lnTo>
                  <a:pt x="861" y="483"/>
                </a:lnTo>
                <a:lnTo>
                  <a:pt x="848" y="532"/>
                </a:lnTo>
                <a:lnTo>
                  <a:pt x="850" y="575"/>
                </a:lnTo>
                <a:lnTo>
                  <a:pt x="854" y="585"/>
                </a:lnTo>
                <a:lnTo>
                  <a:pt x="885" y="606"/>
                </a:lnTo>
                <a:lnTo>
                  <a:pt x="892" y="590"/>
                </a:lnTo>
                <a:lnTo>
                  <a:pt x="885" y="582"/>
                </a:lnTo>
                <a:lnTo>
                  <a:pt x="874" y="558"/>
                </a:lnTo>
                <a:lnTo>
                  <a:pt x="874" y="554"/>
                </a:lnTo>
                <a:lnTo>
                  <a:pt x="893" y="552"/>
                </a:lnTo>
                <a:lnTo>
                  <a:pt x="905" y="575"/>
                </a:lnTo>
                <a:lnTo>
                  <a:pt x="913" y="575"/>
                </a:lnTo>
                <a:lnTo>
                  <a:pt x="915" y="563"/>
                </a:lnTo>
                <a:lnTo>
                  <a:pt x="923" y="559"/>
                </a:lnTo>
                <a:lnTo>
                  <a:pt x="931" y="567"/>
                </a:lnTo>
                <a:lnTo>
                  <a:pt x="929" y="577"/>
                </a:lnTo>
                <a:lnTo>
                  <a:pt x="920" y="589"/>
                </a:lnTo>
                <a:lnTo>
                  <a:pt x="913" y="601"/>
                </a:lnTo>
                <a:lnTo>
                  <a:pt x="904" y="634"/>
                </a:lnTo>
                <a:lnTo>
                  <a:pt x="892" y="638"/>
                </a:lnTo>
                <a:lnTo>
                  <a:pt x="892" y="653"/>
                </a:lnTo>
                <a:lnTo>
                  <a:pt x="904" y="663"/>
                </a:lnTo>
                <a:lnTo>
                  <a:pt x="920" y="680"/>
                </a:lnTo>
                <a:lnTo>
                  <a:pt x="946" y="736"/>
                </a:lnTo>
                <a:lnTo>
                  <a:pt x="987" y="759"/>
                </a:lnTo>
                <a:lnTo>
                  <a:pt x="990" y="759"/>
                </a:lnTo>
                <a:lnTo>
                  <a:pt x="990" y="744"/>
                </a:lnTo>
                <a:lnTo>
                  <a:pt x="999" y="744"/>
                </a:lnTo>
                <a:lnTo>
                  <a:pt x="1013" y="773"/>
                </a:lnTo>
                <a:lnTo>
                  <a:pt x="1014" y="783"/>
                </a:lnTo>
                <a:lnTo>
                  <a:pt x="1026" y="813"/>
                </a:lnTo>
                <a:lnTo>
                  <a:pt x="1042" y="818"/>
                </a:lnTo>
                <a:lnTo>
                  <a:pt x="1060" y="826"/>
                </a:lnTo>
                <a:lnTo>
                  <a:pt x="1089" y="908"/>
                </a:lnTo>
                <a:lnTo>
                  <a:pt x="1099" y="918"/>
                </a:lnTo>
                <a:lnTo>
                  <a:pt x="1136" y="922"/>
                </a:lnTo>
                <a:lnTo>
                  <a:pt x="1152" y="930"/>
                </a:lnTo>
                <a:lnTo>
                  <a:pt x="1197" y="989"/>
                </a:lnTo>
                <a:lnTo>
                  <a:pt x="1218" y="1001"/>
                </a:lnTo>
                <a:lnTo>
                  <a:pt x="1224" y="1001"/>
                </a:lnTo>
                <a:lnTo>
                  <a:pt x="1236" y="1008"/>
                </a:lnTo>
                <a:lnTo>
                  <a:pt x="1241" y="1016"/>
                </a:lnTo>
                <a:lnTo>
                  <a:pt x="1230" y="1022"/>
                </a:lnTo>
                <a:lnTo>
                  <a:pt x="1222" y="1016"/>
                </a:lnTo>
                <a:lnTo>
                  <a:pt x="1220" y="1016"/>
                </a:lnTo>
                <a:lnTo>
                  <a:pt x="1217" y="1022"/>
                </a:lnTo>
                <a:lnTo>
                  <a:pt x="1214" y="1032"/>
                </a:lnTo>
                <a:lnTo>
                  <a:pt x="1218" y="1037"/>
                </a:lnTo>
                <a:lnTo>
                  <a:pt x="1241" y="1040"/>
                </a:lnTo>
                <a:lnTo>
                  <a:pt x="1252" y="1035"/>
                </a:lnTo>
                <a:lnTo>
                  <a:pt x="1269" y="1033"/>
                </a:lnTo>
                <a:lnTo>
                  <a:pt x="1334" y="1005"/>
                </a:lnTo>
                <a:lnTo>
                  <a:pt x="1346" y="981"/>
                </a:lnTo>
                <a:lnTo>
                  <a:pt x="1350" y="973"/>
                </a:lnTo>
                <a:lnTo>
                  <a:pt x="1340" y="932"/>
                </a:lnTo>
                <a:lnTo>
                  <a:pt x="1342" y="922"/>
                </a:lnTo>
                <a:lnTo>
                  <a:pt x="1358" y="890"/>
                </a:lnTo>
                <a:lnTo>
                  <a:pt x="1370" y="896"/>
                </a:lnTo>
                <a:lnTo>
                  <a:pt x="1355" y="821"/>
                </a:lnTo>
                <a:lnTo>
                  <a:pt x="1359" y="795"/>
                </a:lnTo>
                <a:lnTo>
                  <a:pt x="1357" y="731"/>
                </a:lnTo>
                <a:lnTo>
                  <a:pt x="1340" y="684"/>
                </a:lnTo>
                <a:lnTo>
                  <a:pt x="1334" y="663"/>
                </a:lnTo>
                <a:lnTo>
                  <a:pt x="1287" y="605"/>
                </a:lnTo>
                <a:lnTo>
                  <a:pt x="1259" y="538"/>
                </a:lnTo>
                <a:lnTo>
                  <a:pt x="1222" y="491"/>
                </a:lnTo>
                <a:lnTo>
                  <a:pt x="1224" y="483"/>
                </a:lnTo>
                <a:lnTo>
                  <a:pt x="1221" y="470"/>
                </a:lnTo>
                <a:lnTo>
                  <a:pt x="1209" y="448"/>
                </a:lnTo>
                <a:lnTo>
                  <a:pt x="1209" y="438"/>
                </a:lnTo>
                <a:lnTo>
                  <a:pt x="1221" y="422"/>
                </a:lnTo>
                <a:lnTo>
                  <a:pt x="1221" y="411"/>
                </a:lnTo>
                <a:lnTo>
                  <a:pt x="1175" y="351"/>
                </a:lnTo>
                <a:lnTo>
                  <a:pt x="1148" y="327"/>
                </a:lnTo>
                <a:lnTo>
                  <a:pt x="1128" y="316"/>
                </a:lnTo>
                <a:lnTo>
                  <a:pt x="1123" y="307"/>
                </a:lnTo>
                <a:lnTo>
                  <a:pt x="1099" y="262"/>
                </a:lnTo>
                <a:lnTo>
                  <a:pt x="1058" y="195"/>
                </a:lnTo>
                <a:lnTo>
                  <a:pt x="1048" y="148"/>
                </a:lnTo>
                <a:lnTo>
                  <a:pt x="1021" y="94"/>
                </a:lnTo>
                <a:lnTo>
                  <a:pt x="1021" y="82"/>
                </a:lnTo>
                <a:lnTo>
                  <a:pt x="1013" y="74"/>
                </a:lnTo>
                <a:lnTo>
                  <a:pt x="1009" y="69"/>
                </a:lnTo>
                <a:lnTo>
                  <a:pt x="998" y="23"/>
                </a:lnTo>
                <a:lnTo>
                  <a:pt x="995" y="10"/>
                </a:lnTo>
                <a:lnTo>
                  <a:pt x="985" y="15"/>
                </a:lnTo>
                <a:lnTo>
                  <a:pt x="954" y="14"/>
                </a:lnTo>
                <a:lnTo>
                  <a:pt x="925" y="0"/>
                </a:lnTo>
                <a:lnTo>
                  <a:pt x="909" y="10"/>
                </a:lnTo>
                <a:lnTo>
                  <a:pt x="905" y="15"/>
                </a:lnTo>
                <a:lnTo>
                  <a:pt x="904" y="31"/>
                </a:lnTo>
                <a:lnTo>
                  <a:pt x="916" y="74"/>
                </a:lnTo>
                <a:lnTo>
                  <a:pt x="913" y="97"/>
                </a:lnTo>
                <a:lnTo>
                  <a:pt x="892" y="94"/>
                </a:lnTo>
                <a:lnTo>
                  <a:pt x="885" y="84"/>
                </a:lnTo>
                <a:lnTo>
                  <a:pt x="874" y="62"/>
                </a:lnTo>
                <a:lnTo>
                  <a:pt x="447" y="93"/>
                </a:lnTo>
                <a:lnTo>
                  <a:pt x="434" y="74"/>
                </a:lnTo>
                <a:lnTo>
                  <a:pt x="435" y="62"/>
                </a:lnTo>
                <a:lnTo>
                  <a:pt x="418" y="43"/>
                </a:lnTo>
                <a:lnTo>
                  <a:pt x="418" y="37"/>
                </a:lnTo>
                <a:close/>
              </a:path>
            </a:pathLst>
          </a:custGeom>
          <a:solidFill>
            <a:srgbClr val="0D469D"/>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62" name="5872444.5571.7527.62536.8755">
            <a:extLst>
              <a:ext uri="{FF2B5EF4-FFF2-40B4-BE49-F238E27FC236}">
                <a16:creationId xmlns:a16="http://schemas.microsoft.com/office/drawing/2014/main" id="{77DC621C-DADA-CC21-BF50-7CBF9738C53C}"/>
              </a:ext>
            </a:extLst>
          </p:cNvPr>
          <p:cNvSpPr>
            <a:spLocks/>
          </p:cNvSpPr>
          <p:nvPr>
            <p:custDataLst>
              <p:tags r:id="rId43"/>
            </p:custDataLst>
          </p:nvPr>
        </p:nvSpPr>
        <p:spPr bwMode="auto">
          <a:xfrm>
            <a:off x="8114216" y="3878874"/>
            <a:ext cx="247326" cy="176562"/>
          </a:xfrm>
          <a:custGeom>
            <a:avLst/>
            <a:gdLst/>
            <a:ahLst/>
            <a:cxnLst>
              <a:cxn ang="0">
                <a:pos x="454" y="579"/>
              </a:cxn>
              <a:cxn ang="0">
                <a:pos x="426" y="575"/>
              </a:cxn>
              <a:cxn ang="0">
                <a:pos x="409" y="522"/>
              </a:cxn>
              <a:cxn ang="0">
                <a:pos x="370" y="489"/>
              </a:cxn>
              <a:cxn ang="0">
                <a:pos x="343" y="431"/>
              </a:cxn>
              <a:cxn ang="0">
                <a:pos x="320" y="408"/>
              </a:cxn>
              <a:cxn ang="0">
                <a:pos x="278" y="375"/>
              </a:cxn>
              <a:cxn ang="0">
                <a:pos x="258" y="353"/>
              </a:cxn>
              <a:cxn ang="0">
                <a:pos x="242" y="326"/>
              </a:cxn>
              <a:cxn ang="0">
                <a:pos x="167" y="273"/>
              </a:cxn>
              <a:cxn ang="0">
                <a:pos x="140" y="252"/>
              </a:cxn>
              <a:cxn ang="0">
                <a:pos x="106" y="204"/>
              </a:cxn>
              <a:cxn ang="0">
                <a:pos x="88" y="177"/>
              </a:cxn>
              <a:cxn ang="0">
                <a:pos x="11" y="153"/>
              </a:cxn>
              <a:cxn ang="0">
                <a:pos x="12" y="107"/>
              </a:cxn>
              <a:cxn ang="0">
                <a:pos x="32" y="87"/>
              </a:cxn>
              <a:cxn ang="0">
                <a:pos x="32" y="78"/>
              </a:cxn>
              <a:cxn ang="0">
                <a:pos x="89" y="55"/>
              </a:cxn>
              <a:cxn ang="0">
                <a:pos x="129" y="27"/>
              </a:cxn>
              <a:cxn ang="0">
                <a:pos x="140" y="21"/>
              </a:cxn>
              <a:cxn ang="0">
                <a:pos x="345" y="3"/>
              </a:cxn>
              <a:cxn ang="0">
                <a:pos x="347" y="19"/>
              </a:cxn>
              <a:cxn ang="0">
                <a:pos x="391" y="34"/>
              </a:cxn>
              <a:cxn ang="0">
                <a:pos x="568" y="36"/>
              </a:cxn>
              <a:cxn ang="0">
                <a:pos x="762" y="183"/>
              </a:cxn>
              <a:cxn ang="0">
                <a:pos x="736" y="211"/>
              </a:cxn>
              <a:cxn ang="0">
                <a:pos x="700" y="267"/>
              </a:cxn>
              <a:cxn ang="0">
                <a:pos x="692" y="305"/>
              </a:cxn>
              <a:cxn ang="0">
                <a:pos x="691" y="328"/>
              </a:cxn>
              <a:cxn ang="0">
                <a:pos x="669" y="338"/>
              </a:cxn>
              <a:cxn ang="0">
                <a:pos x="653" y="364"/>
              </a:cxn>
              <a:cxn ang="0">
                <a:pos x="633" y="389"/>
              </a:cxn>
              <a:cxn ang="0">
                <a:pos x="593" y="428"/>
              </a:cxn>
              <a:cxn ang="0">
                <a:pos x="562" y="451"/>
              </a:cxn>
              <a:cxn ang="0">
                <a:pos x="539" y="473"/>
              </a:cxn>
              <a:cxn ang="0">
                <a:pos x="515" y="483"/>
              </a:cxn>
              <a:cxn ang="0">
                <a:pos x="515" y="493"/>
              </a:cxn>
              <a:cxn ang="0">
                <a:pos x="508" y="509"/>
              </a:cxn>
              <a:cxn ang="0">
                <a:pos x="481" y="522"/>
              </a:cxn>
              <a:cxn ang="0">
                <a:pos x="478" y="530"/>
              </a:cxn>
              <a:cxn ang="0">
                <a:pos x="485" y="535"/>
              </a:cxn>
              <a:cxn ang="0">
                <a:pos x="487" y="545"/>
              </a:cxn>
              <a:cxn ang="0">
                <a:pos x="465" y="565"/>
              </a:cxn>
              <a:cxn ang="0">
                <a:pos x="460" y="579"/>
              </a:cxn>
            </a:cxnLst>
            <a:rect l="0" t="0" r="r" b="b"/>
            <a:pathLst>
              <a:path w="771" h="579">
                <a:moveTo>
                  <a:pt x="460" y="579"/>
                </a:moveTo>
                <a:lnTo>
                  <a:pt x="454" y="579"/>
                </a:lnTo>
                <a:lnTo>
                  <a:pt x="431" y="579"/>
                </a:lnTo>
                <a:lnTo>
                  <a:pt x="426" y="575"/>
                </a:lnTo>
                <a:lnTo>
                  <a:pt x="423" y="564"/>
                </a:lnTo>
                <a:lnTo>
                  <a:pt x="409" y="522"/>
                </a:lnTo>
                <a:lnTo>
                  <a:pt x="395" y="497"/>
                </a:lnTo>
                <a:lnTo>
                  <a:pt x="370" y="489"/>
                </a:lnTo>
                <a:lnTo>
                  <a:pt x="358" y="449"/>
                </a:lnTo>
                <a:lnTo>
                  <a:pt x="343" y="431"/>
                </a:lnTo>
                <a:lnTo>
                  <a:pt x="337" y="412"/>
                </a:lnTo>
                <a:lnTo>
                  <a:pt x="320" y="408"/>
                </a:lnTo>
                <a:lnTo>
                  <a:pt x="294" y="396"/>
                </a:lnTo>
                <a:lnTo>
                  <a:pt x="278" y="375"/>
                </a:lnTo>
                <a:lnTo>
                  <a:pt x="260" y="365"/>
                </a:lnTo>
                <a:lnTo>
                  <a:pt x="258" y="353"/>
                </a:lnTo>
                <a:lnTo>
                  <a:pt x="246" y="333"/>
                </a:lnTo>
                <a:lnTo>
                  <a:pt x="242" y="326"/>
                </a:lnTo>
                <a:lnTo>
                  <a:pt x="218" y="318"/>
                </a:lnTo>
                <a:lnTo>
                  <a:pt x="167" y="273"/>
                </a:lnTo>
                <a:lnTo>
                  <a:pt x="149" y="269"/>
                </a:lnTo>
                <a:lnTo>
                  <a:pt x="140" y="252"/>
                </a:lnTo>
                <a:lnTo>
                  <a:pt x="122" y="234"/>
                </a:lnTo>
                <a:lnTo>
                  <a:pt x="106" y="204"/>
                </a:lnTo>
                <a:lnTo>
                  <a:pt x="90" y="187"/>
                </a:lnTo>
                <a:lnTo>
                  <a:pt x="88" y="177"/>
                </a:lnTo>
                <a:lnTo>
                  <a:pt x="53" y="168"/>
                </a:lnTo>
                <a:lnTo>
                  <a:pt x="11" y="153"/>
                </a:lnTo>
                <a:lnTo>
                  <a:pt x="0" y="137"/>
                </a:lnTo>
                <a:lnTo>
                  <a:pt x="12" y="107"/>
                </a:lnTo>
                <a:lnTo>
                  <a:pt x="26" y="99"/>
                </a:lnTo>
                <a:lnTo>
                  <a:pt x="32" y="87"/>
                </a:lnTo>
                <a:lnTo>
                  <a:pt x="32" y="81"/>
                </a:lnTo>
                <a:lnTo>
                  <a:pt x="32" y="78"/>
                </a:lnTo>
                <a:lnTo>
                  <a:pt x="75" y="55"/>
                </a:lnTo>
                <a:lnTo>
                  <a:pt x="89" y="55"/>
                </a:lnTo>
                <a:lnTo>
                  <a:pt x="90" y="46"/>
                </a:lnTo>
                <a:lnTo>
                  <a:pt x="129" y="27"/>
                </a:lnTo>
                <a:lnTo>
                  <a:pt x="133" y="21"/>
                </a:lnTo>
                <a:lnTo>
                  <a:pt x="140" y="21"/>
                </a:lnTo>
                <a:lnTo>
                  <a:pt x="343" y="0"/>
                </a:lnTo>
                <a:lnTo>
                  <a:pt x="345" y="3"/>
                </a:lnTo>
                <a:lnTo>
                  <a:pt x="343" y="13"/>
                </a:lnTo>
                <a:lnTo>
                  <a:pt x="347" y="19"/>
                </a:lnTo>
                <a:lnTo>
                  <a:pt x="363" y="13"/>
                </a:lnTo>
                <a:lnTo>
                  <a:pt x="391" y="34"/>
                </a:lnTo>
                <a:lnTo>
                  <a:pt x="398" y="58"/>
                </a:lnTo>
                <a:lnTo>
                  <a:pt x="568" y="36"/>
                </a:lnTo>
                <a:lnTo>
                  <a:pt x="771" y="177"/>
                </a:lnTo>
                <a:lnTo>
                  <a:pt x="762" y="183"/>
                </a:lnTo>
                <a:lnTo>
                  <a:pt x="746" y="193"/>
                </a:lnTo>
                <a:lnTo>
                  <a:pt x="736" y="211"/>
                </a:lnTo>
                <a:lnTo>
                  <a:pt x="712" y="235"/>
                </a:lnTo>
                <a:lnTo>
                  <a:pt x="700" y="267"/>
                </a:lnTo>
                <a:lnTo>
                  <a:pt x="692" y="285"/>
                </a:lnTo>
                <a:lnTo>
                  <a:pt x="692" y="305"/>
                </a:lnTo>
                <a:lnTo>
                  <a:pt x="692" y="324"/>
                </a:lnTo>
                <a:lnTo>
                  <a:pt x="691" y="328"/>
                </a:lnTo>
                <a:lnTo>
                  <a:pt x="684" y="337"/>
                </a:lnTo>
                <a:lnTo>
                  <a:pt x="669" y="338"/>
                </a:lnTo>
                <a:lnTo>
                  <a:pt x="661" y="352"/>
                </a:lnTo>
                <a:lnTo>
                  <a:pt x="653" y="364"/>
                </a:lnTo>
                <a:lnTo>
                  <a:pt x="640" y="376"/>
                </a:lnTo>
                <a:lnTo>
                  <a:pt x="633" y="389"/>
                </a:lnTo>
                <a:lnTo>
                  <a:pt x="607" y="410"/>
                </a:lnTo>
                <a:lnTo>
                  <a:pt x="593" y="428"/>
                </a:lnTo>
                <a:lnTo>
                  <a:pt x="577" y="439"/>
                </a:lnTo>
                <a:lnTo>
                  <a:pt x="562" y="451"/>
                </a:lnTo>
                <a:lnTo>
                  <a:pt x="551" y="462"/>
                </a:lnTo>
                <a:lnTo>
                  <a:pt x="539" y="473"/>
                </a:lnTo>
                <a:lnTo>
                  <a:pt x="524" y="481"/>
                </a:lnTo>
                <a:lnTo>
                  <a:pt x="515" y="483"/>
                </a:lnTo>
                <a:lnTo>
                  <a:pt x="515" y="489"/>
                </a:lnTo>
                <a:lnTo>
                  <a:pt x="515" y="493"/>
                </a:lnTo>
                <a:lnTo>
                  <a:pt x="512" y="497"/>
                </a:lnTo>
                <a:lnTo>
                  <a:pt x="508" y="509"/>
                </a:lnTo>
                <a:lnTo>
                  <a:pt x="492" y="522"/>
                </a:lnTo>
                <a:lnTo>
                  <a:pt x="481" y="522"/>
                </a:lnTo>
                <a:lnTo>
                  <a:pt x="480" y="529"/>
                </a:lnTo>
                <a:lnTo>
                  <a:pt x="478" y="530"/>
                </a:lnTo>
                <a:lnTo>
                  <a:pt x="480" y="533"/>
                </a:lnTo>
                <a:lnTo>
                  <a:pt x="485" y="535"/>
                </a:lnTo>
                <a:lnTo>
                  <a:pt x="488" y="539"/>
                </a:lnTo>
                <a:lnTo>
                  <a:pt x="487" y="545"/>
                </a:lnTo>
                <a:lnTo>
                  <a:pt x="480" y="551"/>
                </a:lnTo>
                <a:lnTo>
                  <a:pt x="465" y="565"/>
                </a:lnTo>
                <a:lnTo>
                  <a:pt x="460" y="577"/>
                </a:lnTo>
                <a:lnTo>
                  <a:pt x="460" y="57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2" name="5874425.5562.37527.563.255">
            <a:extLst>
              <a:ext uri="{FF2B5EF4-FFF2-40B4-BE49-F238E27FC236}">
                <a16:creationId xmlns:a16="http://schemas.microsoft.com/office/drawing/2014/main" id="{52C936F9-A923-9B87-BF73-C958B715D7E3}"/>
              </a:ext>
            </a:extLst>
          </p:cNvPr>
          <p:cNvSpPr>
            <a:spLocks/>
          </p:cNvSpPr>
          <p:nvPr>
            <p:custDataLst>
              <p:tags r:id="rId44"/>
            </p:custDataLst>
          </p:nvPr>
        </p:nvSpPr>
        <p:spPr bwMode="auto">
          <a:xfrm>
            <a:off x="8051462" y="3756912"/>
            <a:ext cx="423776" cy="176562"/>
          </a:xfrm>
          <a:custGeom>
            <a:avLst/>
            <a:gdLst/>
            <a:ahLst/>
            <a:cxnLst>
              <a:cxn ang="0">
                <a:pos x="18" y="466"/>
              </a:cxn>
              <a:cxn ang="0">
                <a:pos x="34" y="439"/>
              </a:cxn>
              <a:cxn ang="0">
                <a:pos x="54" y="406"/>
              </a:cxn>
              <a:cxn ang="0">
                <a:pos x="148" y="352"/>
              </a:cxn>
              <a:cxn ang="0">
                <a:pos x="195" y="305"/>
              </a:cxn>
              <a:cxn ang="0">
                <a:pos x="210" y="297"/>
              </a:cxn>
              <a:cxn ang="0">
                <a:pos x="232" y="283"/>
              </a:cxn>
              <a:cxn ang="0">
                <a:pos x="252" y="278"/>
              </a:cxn>
              <a:cxn ang="0">
                <a:pos x="312" y="257"/>
              </a:cxn>
              <a:cxn ang="0">
                <a:pos x="358" y="187"/>
              </a:cxn>
              <a:cxn ang="0">
                <a:pos x="362" y="149"/>
              </a:cxn>
              <a:cxn ang="0">
                <a:pos x="401" y="148"/>
              </a:cxn>
              <a:cxn ang="0">
                <a:pos x="468" y="140"/>
              </a:cxn>
              <a:cxn ang="0">
                <a:pos x="1252" y="8"/>
              </a:cxn>
              <a:cxn ang="0">
                <a:pos x="1274" y="23"/>
              </a:cxn>
              <a:cxn ang="0">
                <a:pos x="1289" y="56"/>
              </a:cxn>
              <a:cxn ang="0">
                <a:pos x="1283" y="63"/>
              </a:cxn>
              <a:cxn ang="0">
                <a:pos x="1262" y="59"/>
              </a:cxn>
              <a:cxn ang="0">
                <a:pos x="1255" y="64"/>
              </a:cxn>
              <a:cxn ang="0">
                <a:pos x="1209" y="94"/>
              </a:cxn>
              <a:cxn ang="0">
                <a:pos x="1173" y="126"/>
              </a:cxn>
              <a:cxn ang="0">
                <a:pos x="1180" y="130"/>
              </a:cxn>
              <a:cxn ang="0">
                <a:pos x="1239" y="103"/>
              </a:cxn>
              <a:cxn ang="0">
                <a:pos x="1265" y="122"/>
              </a:cxn>
              <a:cxn ang="0">
                <a:pos x="1283" y="129"/>
              </a:cxn>
              <a:cxn ang="0">
                <a:pos x="1308" y="106"/>
              </a:cxn>
              <a:cxn ang="0">
                <a:pos x="1322" y="164"/>
              </a:cxn>
              <a:cxn ang="0">
                <a:pos x="1295" y="193"/>
              </a:cxn>
              <a:cxn ang="0">
                <a:pos x="1274" y="215"/>
              </a:cxn>
              <a:cxn ang="0">
                <a:pos x="1226" y="218"/>
              </a:cxn>
              <a:cxn ang="0">
                <a:pos x="1215" y="212"/>
              </a:cxn>
              <a:cxn ang="0">
                <a:pos x="1204" y="200"/>
              </a:cxn>
              <a:cxn ang="0">
                <a:pos x="1200" y="234"/>
              </a:cxn>
              <a:cxn ang="0">
                <a:pos x="1215" y="242"/>
              </a:cxn>
              <a:cxn ang="0">
                <a:pos x="1224" y="278"/>
              </a:cxn>
              <a:cxn ang="0">
                <a:pos x="1173" y="305"/>
              </a:cxn>
              <a:cxn ang="0">
                <a:pos x="1169" y="321"/>
              </a:cxn>
              <a:cxn ang="0">
                <a:pos x="1242" y="298"/>
              </a:cxn>
              <a:cxn ang="0">
                <a:pos x="1267" y="300"/>
              </a:cxn>
              <a:cxn ang="0">
                <a:pos x="1205" y="353"/>
              </a:cxn>
              <a:cxn ang="0">
                <a:pos x="1142" y="412"/>
              </a:cxn>
              <a:cxn ang="0">
                <a:pos x="1130" y="419"/>
              </a:cxn>
              <a:cxn ang="0">
                <a:pos x="1066" y="497"/>
              </a:cxn>
              <a:cxn ang="0">
                <a:pos x="1035" y="559"/>
              </a:cxn>
              <a:cxn ang="0">
                <a:pos x="763" y="435"/>
              </a:cxn>
              <a:cxn ang="0">
                <a:pos x="558" y="412"/>
              </a:cxn>
              <a:cxn ang="0">
                <a:pos x="540" y="402"/>
              </a:cxn>
              <a:cxn ang="0">
                <a:pos x="328" y="420"/>
              </a:cxn>
              <a:cxn ang="0">
                <a:pos x="284" y="454"/>
              </a:cxn>
              <a:cxn ang="0">
                <a:pos x="0" y="509"/>
              </a:cxn>
            </a:cxnLst>
            <a:rect l="0" t="0" r="r" b="b"/>
            <a:pathLst>
              <a:path w="1322" h="576">
                <a:moveTo>
                  <a:pt x="0" y="509"/>
                </a:moveTo>
                <a:lnTo>
                  <a:pt x="3" y="466"/>
                </a:lnTo>
                <a:lnTo>
                  <a:pt x="18" y="466"/>
                </a:lnTo>
                <a:lnTo>
                  <a:pt x="21" y="461"/>
                </a:lnTo>
                <a:lnTo>
                  <a:pt x="33" y="449"/>
                </a:lnTo>
                <a:lnTo>
                  <a:pt x="34" y="439"/>
                </a:lnTo>
                <a:lnTo>
                  <a:pt x="33" y="433"/>
                </a:lnTo>
                <a:lnTo>
                  <a:pt x="39" y="420"/>
                </a:lnTo>
                <a:lnTo>
                  <a:pt x="54" y="406"/>
                </a:lnTo>
                <a:lnTo>
                  <a:pt x="84" y="394"/>
                </a:lnTo>
                <a:lnTo>
                  <a:pt x="116" y="381"/>
                </a:lnTo>
                <a:lnTo>
                  <a:pt x="148" y="352"/>
                </a:lnTo>
                <a:lnTo>
                  <a:pt x="167" y="347"/>
                </a:lnTo>
                <a:lnTo>
                  <a:pt x="190" y="324"/>
                </a:lnTo>
                <a:lnTo>
                  <a:pt x="195" y="305"/>
                </a:lnTo>
                <a:lnTo>
                  <a:pt x="199" y="304"/>
                </a:lnTo>
                <a:lnTo>
                  <a:pt x="206" y="305"/>
                </a:lnTo>
                <a:lnTo>
                  <a:pt x="210" y="297"/>
                </a:lnTo>
                <a:lnTo>
                  <a:pt x="215" y="294"/>
                </a:lnTo>
                <a:lnTo>
                  <a:pt x="227" y="282"/>
                </a:lnTo>
                <a:lnTo>
                  <a:pt x="232" y="283"/>
                </a:lnTo>
                <a:lnTo>
                  <a:pt x="244" y="290"/>
                </a:lnTo>
                <a:lnTo>
                  <a:pt x="250" y="283"/>
                </a:lnTo>
                <a:lnTo>
                  <a:pt x="252" y="278"/>
                </a:lnTo>
                <a:lnTo>
                  <a:pt x="272" y="266"/>
                </a:lnTo>
                <a:lnTo>
                  <a:pt x="285" y="258"/>
                </a:lnTo>
                <a:lnTo>
                  <a:pt x="312" y="257"/>
                </a:lnTo>
                <a:lnTo>
                  <a:pt x="335" y="212"/>
                </a:lnTo>
                <a:lnTo>
                  <a:pt x="356" y="200"/>
                </a:lnTo>
                <a:lnTo>
                  <a:pt x="358" y="187"/>
                </a:lnTo>
                <a:lnTo>
                  <a:pt x="362" y="179"/>
                </a:lnTo>
                <a:lnTo>
                  <a:pt x="359" y="164"/>
                </a:lnTo>
                <a:lnTo>
                  <a:pt x="362" y="149"/>
                </a:lnTo>
                <a:lnTo>
                  <a:pt x="362" y="148"/>
                </a:lnTo>
                <a:lnTo>
                  <a:pt x="402" y="138"/>
                </a:lnTo>
                <a:lnTo>
                  <a:pt x="401" y="148"/>
                </a:lnTo>
                <a:lnTo>
                  <a:pt x="440" y="145"/>
                </a:lnTo>
                <a:lnTo>
                  <a:pt x="460" y="136"/>
                </a:lnTo>
                <a:lnTo>
                  <a:pt x="468" y="140"/>
                </a:lnTo>
                <a:lnTo>
                  <a:pt x="864" y="73"/>
                </a:lnTo>
                <a:lnTo>
                  <a:pt x="1242" y="0"/>
                </a:lnTo>
                <a:lnTo>
                  <a:pt x="1252" y="8"/>
                </a:lnTo>
                <a:lnTo>
                  <a:pt x="1255" y="12"/>
                </a:lnTo>
                <a:lnTo>
                  <a:pt x="1265" y="19"/>
                </a:lnTo>
                <a:lnTo>
                  <a:pt x="1274" y="23"/>
                </a:lnTo>
                <a:lnTo>
                  <a:pt x="1278" y="31"/>
                </a:lnTo>
                <a:lnTo>
                  <a:pt x="1283" y="38"/>
                </a:lnTo>
                <a:lnTo>
                  <a:pt x="1289" y="56"/>
                </a:lnTo>
                <a:lnTo>
                  <a:pt x="1287" y="63"/>
                </a:lnTo>
                <a:lnTo>
                  <a:pt x="1289" y="63"/>
                </a:lnTo>
                <a:lnTo>
                  <a:pt x="1283" y="63"/>
                </a:lnTo>
                <a:lnTo>
                  <a:pt x="1283" y="59"/>
                </a:lnTo>
                <a:lnTo>
                  <a:pt x="1271" y="59"/>
                </a:lnTo>
                <a:lnTo>
                  <a:pt x="1262" y="59"/>
                </a:lnTo>
                <a:lnTo>
                  <a:pt x="1256" y="59"/>
                </a:lnTo>
                <a:lnTo>
                  <a:pt x="1251" y="59"/>
                </a:lnTo>
                <a:lnTo>
                  <a:pt x="1255" y="64"/>
                </a:lnTo>
                <a:lnTo>
                  <a:pt x="1254" y="70"/>
                </a:lnTo>
                <a:lnTo>
                  <a:pt x="1216" y="85"/>
                </a:lnTo>
                <a:lnTo>
                  <a:pt x="1209" y="94"/>
                </a:lnTo>
                <a:lnTo>
                  <a:pt x="1197" y="107"/>
                </a:lnTo>
                <a:lnTo>
                  <a:pt x="1176" y="110"/>
                </a:lnTo>
                <a:lnTo>
                  <a:pt x="1173" y="126"/>
                </a:lnTo>
                <a:lnTo>
                  <a:pt x="1173" y="130"/>
                </a:lnTo>
                <a:lnTo>
                  <a:pt x="1176" y="132"/>
                </a:lnTo>
                <a:lnTo>
                  <a:pt x="1180" y="130"/>
                </a:lnTo>
                <a:lnTo>
                  <a:pt x="1204" y="120"/>
                </a:lnTo>
                <a:lnTo>
                  <a:pt x="1227" y="111"/>
                </a:lnTo>
                <a:lnTo>
                  <a:pt x="1239" y="103"/>
                </a:lnTo>
                <a:lnTo>
                  <a:pt x="1265" y="106"/>
                </a:lnTo>
                <a:lnTo>
                  <a:pt x="1267" y="107"/>
                </a:lnTo>
                <a:lnTo>
                  <a:pt x="1265" y="122"/>
                </a:lnTo>
                <a:lnTo>
                  <a:pt x="1267" y="129"/>
                </a:lnTo>
                <a:lnTo>
                  <a:pt x="1275" y="132"/>
                </a:lnTo>
                <a:lnTo>
                  <a:pt x="1283" y="129"/>
                </a:lnTo>
                <a:lnTo>
                  <a:pt x="1285" y="122"/>
                </a:lnTo>
                <a:lnTo>
                  <a:pt x="1294" y="106"/>
                </a:lnTo>
                <a:lnTo>
                  <a:pt x="1308" y="106"/>
                </a:lnTo>
                <a:lnTo>
                  <a:pt x="1317" y="124"/>
                </a:lnTo>
                <a:lnTo>
                  <a:pt x="1318" y="152"/>
                </a:lnTo>
                <a:lnTo>
                  <a:pt x="1322" y="164"/>
                </a:lnTo>
                <a:lnTo>
                  <a:pt x="1322" y="167"/>
                </a:lnTo>
                <a:lnTo>
                  <a:pt x="1305" y="184"/>
                </a:lnTo>
                <a:lnTo>
                  <a:pt x="1295" y="193"/>
                </a:lnTo>
                <a:lnTo>
                  <a:pt x="1293" y="201"/>
                </a:lnTo>
                <a:lnTo>
                  <a:pt x="1283" y="214"/>
                </a:lnTo>
                <a:lnTo>
                  <a:pt x="1274" y="215"/>
                </a:lnTo>
                <a:lnTo>
                  <a:pt x="1259" y="227"/>
                </a:lnTo>
                <a:lnTo>
                  <a:pt x="1235" y="227"/>
                </a:lnTo>
                <a:lnTo>
                  <a:pt x="1226" y="218"/>
                </a:lnTo>
                <a:lnTo>
                  <a:pt x="1224" y="227"/>
                </a:lnTo>
                <a:lnTo>
                  <a:pt x="1222" y="227"/>
                </a:lnTo>
                <a:lnTo>
                  <a:pt x="1215" y="212"/>
                </a:lnTo>
                <a:lnTo>
                  <a:pt x="1215" y="208"/>
                </a:lnTo>
                <a:lnTo>
                  <a:pt x="1209" y="201"/>
                </a:lnTo>
                <a:lnTo>
                  <a:pt x="1204" y="200"/>
                </a:lnTo>
                <a:lnTo>
                  <a:pt x="1200" y="208"/>
                </a:lnTo>
                <a:lnTo>
                  <a:pt x="1204" y="227"/>
                </a:lnTo>
                <a:lnTo>
                  <a:pt x="1200" y="234"/>
                </a:lnTo>
                <a:lnTo>
                  <a:pt x="1199" y="230"/>
                </a:lnTo>
                <a:lnTo>
                  <a:pt x="1204" y="239"/>
                </a:lnTo>
                <a:lnTo>
                  <a:pt x="1215" y="242"/>
                </a:lnTo>
                <a:lnTo>
                  <a:pt x="1226" y="257"/>
                </a:lnTo>
                <a:lnTo>
                  <a:pt x="1216" y="267"/>
                </a:lnTo>
                <a:lnTo>
                  <a:pt x="1224" y="278"/>
                </a:lnTo>
                <a:lnTo>
                  <a:pt x="1196" y="313"/>
                </a:lnTo>
                <a:lnTo>
                  <a:pt x="1184" y="314"/>
                </a:lnTo>
                <a:lnTo>
                  <a:pt x="1173" y="305"/>
                </a:lnTo>
                <a:lnTo>
                  <a:pt x="1161" y="305"/>
                </a:lnTo>
                <a:lnTo>
                  <a:pt x="1157" y="314"/>
                </a:lnTo>
                <a:lnTo>
                  <a:pt x="1169" y="321"/>
                </a:lnTo>
                <a:lnTo>
                  <a:pt x="1199" y="320"/>
                </a:lnTo>
                <a:lnTo>
                  <a:pt x="1216" y="314"/>
                </a:lnTo>
                <a:lnTo>
                  <a:pt x="1242" y="298"/>
                </a:lnTo>
                <a:lnTo>
                  <a:pt x="1244" y="290"/>
                </a:lnTo>
                <a:lnTo>
                  <a:pt x="1256" y="293"/>
                </a:lnTo>
                <a:lnTo>
                  <a:pt x="1267" y="300"/>
                </a:lnTo>
                <a:lnTo>
                  <a:pt x="1256" y="324"/>
                </a:lnTo>
                <a:lnTo>
                  <a:pt x="1232" y="351"/>
                </a:lnTo>
                <a:lnTo>
                  <a:pt x="1205" y="353"/>
                </a:lnTo>
                <a:lnTo>
                  <a:pt x="1197" y="360"/>
                </a:lnTo>
                <a:lnTo>
                  <a:pt x="1165" y="364"/>
                </a:lnTo>
                <a:lnTo>
                  <a:pt x="1142" y="412"/>
                </a:lnTo>
                <a:lnTo>
                  <a:pt x="1129" y="412"/>
                </a:lnTo>
                <a:lnTo>
                  <a:pt x="1129" y="418"/>
                </a:lnTo>
                <a:lnTo>
                  <a:pt x="1130" y="419"/>
                </a:lnTo>
                <a:lnTo>
                  <a:pt x="1102" y="439"/>
                </a:lnTo>
                <a:lnTo>
                  <a:pt x="1082" y="458"/>
                </a:lnTo>
                <a:lnTo>
                  <a:pt x="1066" y="497"/>
                </a:lnTo>
                <a:lnTo>
                  <a:pt x="1060" y="540"/>
                </a:lnTo>
                <a:lnTo>
                  <a:pt x="1055" y="557"/>
                </a:lnTo>
                <a:lnTo>
                  <a:pt x="1035" y="559"/>
                </a:lnTo>
                <a:lnTo>
                  <a:pt x="972" y="567"/>
                </a:lnTo>
                <a:lnTo>
                  <a:pt x="966" y="576"/>
                </a:lnTo>
                <a:lnTo>
                  <a:pt x="763" y="435"/>
                </a:lnTo>
                <a:lnTo>
                  <a:pt x="593" y="457"/>
                </a:lnTo>
                <a:lnTo>
                  <a:pt x="586" y="433"/>
                </a:lnTo>
                <a:lnTo>
                  <a:pt x="558" y="412"/>
                </a:lnTo>
                <a:lnTo>
                  <a:pt x="542" y="418"/>
                </a:lnTo>
                <a:lnTo>
                  <a:pt x="538" y="412"/>
                </a:lnTo>
                <a:lnTo>
                  <a:pt x="540" y="402"/>
                </a:lnTo>
                <a:lnTo>
                  <a:pt x="538" y="399"/>
                </a:lnTo>
                <a:lnTo>
                  <a:pt x="335" y="420"/>
                </a:lnTo>
                <a:lnTo>
                  <a:pt x="328" y="420"/>
                </a:lnTo>
                <a:lnTo>
                  <a:pt x="324" y="426"/>
                </a:lnTo>
                <a:lnTo>
                  <a:pt x="285" y="445"/>
                </a:lnTo>
                <a:lnTo>
                  <a:pt x="284" y="454"/>
                </a:lnTo>
                <a:lnTo>
                  <a:pt x="270" y="454"/>
                </a:lnTo>
                <a:lnTo>
                  <a:pt x="227" y="477"/>
                </a:lnTo>
                <a:lnTo>
                  <a:pt x="0" y="509"/>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3" name="5875396.375592.12516.125335">
            <a:extLst>
              <a:ext uri="{FF2B5EF4-FFF2-40B4-BE49-F238E27FC236}">
                <a16:creationId xmlns:a16="http://schemas.microsoft.com/office/drawing/2014/main" id="{2F004516-2E80-E07E-4E88-CE3E7ECE17D9}"/>
              </a:ext>
            </a:extLst>
          </p:cNvPr>
          <p:cNvSpPr>
            <a:spLocks/>
          </p:cNvSpPr>
          <p:nvPr>
            <p:custDataLst>
              <p:tags r:id="rId45"/>
            </p:custDataLst>
          </p:nvPr>
        </p:nvSpPr>
        <p:spPr bwMode="auto">
          <a:xfrm>
            <a:off x="8250799" y="3569712"/>
            <a:ext cx="220747" cy="104235"/>
          </a:xfrm>
          <a:custGeom>
            <a:avLst/>
            <a:gdLst/>
            <a:ahLst/>
            <a:cxnLst>
              <a:cxn ang="0">
                <a:pos x="398" y="24"/>
              </a:cxn>
              <a:cxn ang="0">
                <a:pos x="25" y="201"/>
              </a:cxn>
              <a:cxn ang="0">
                <a:pos x="38" y="186"/>
              </a:cxn>
              <a:cxn ang="0">
                <a:pos x="84" y="146"/>
              </a:cxn>
              <a:cxn ang="0">
                <a:pos x="101" y="126"/>
              </a:cxn>
              <a:cxn ang="0">
                <a:pos x="116" y="114"/>
              </a:cxn>
              <a:cxn ang="0">
                <a:pos x="155" y="114"/>
              </a:cxn>
              <a:cxn ang="0">
                <a:pos x="207" y="80"/>
              </a:cxn>
              <a:cxn ang="0">
                <a:pos x="229" y="87"/>
              </a:cxn>
              <a:cxn ang="0">
                <a:pos x="248" y="99"/>
              </a:cxn>
              <a:cxn ang="0">
                <a:pos x="272" y="133"/>
              </a:cxn>
              <a:cxn ang="0">
                <a:pos x="300" y="137"/>
              </a:cxn>
              <a:cxn ang="0">
                <a:pos x="304" y="162"/>
              </a:cxn>
              <a:cxn ang="0">
                <a:pos x="348" y="178"/>
              </a:cxn>
              <a:cxn ang="0">
                <a:pos x="379" y="198"/>
              </a:cxn>
              <a:cxn ang="0">
                <a:pos x="391" y="223"/>
              </a:cxn>
              <a:cxn ang="0">
                <a:pos x="360" y="288"/>
              </a:cxn>
              <a:cxn ang="0">
                <a:pos x="382" y="310"/>
              </a:cxn>
              <a:cxn ang="0">
                <a:pos x="420" y="318"/>
              </a:cxn>
              <a:cxn ang="0">
                <a:pos x="433" y="317"/>
              </a:cxn>
              <a:cxn ang="0">
                <a:pos x="471" y="310"/>
              </a:cxn>
              <a:cxn ang="0">
                <a:pos x="520" y="330"/>
              </a:cxn>
              <a:cxn ang="0">
                <a:pos x="523" y="322"/>
              </a:cxn>
              <a:cxn ang="0">
                <a:pos x="504" y="292"/>
              </a:cxn>
              <a:cxn ang="0">
                <a:pos x="489" y="287"/>
              </a:cxn>
              <a:cxn ang="0">
                <a:pos x="493" y="282"/>
              </a:cxn>
              <a:cxn ang="0">
                <a:pos x="485" y="266"/>
              </a:cxn>
              <a:cxn ang="0">
                <a:pos x="460" y="210"/>
              </a:cxn>
              <a:cxn ang="0">
                <a:pos x="454" y="181"/>
              </a:cxn>
              <a:cxn ang="0">
                <a:pos x="460" y="134"/>
              </a:cxn>
              <a:cxn ang="0">
                <a:pos x="452" y="123"/>
              </a:cxn>
              <a:cxn ang="0">
                <a:pos x="460" y="106"/>
              </a:cxn>
              <a:cxn ang="0">
                <a:pos x="492" y="75"/>
              </a:cxn>
              <a:cxn ang="0">
                <a:pos x="501" y="44"/>
              </a:cxn>
              <a:cxn ang="0">
                <a:pos x="523" y="56"/>
              </a:cxn>
              <a:cxn ang="0">
                <a:pos x="504" y="91"/>
              </a:cxn>
              <a:cxn ang="0">
                <a:pos x="487" y="119"/>
              </a:cxn>
              <a:cxn ang="0">
                <a:pos x="507" y="137"/>
              </a:cxn>
              <a:cxn ang="0">
                <a:pos x="514" y="182"/>
              </a:cxn>
              <a:cxn ang="0">
                <a:pos x="496" y="201"/>
              </a:cxn>
              <a:cxn ang="0">
                <a:pos x="520" y="213"/>
              </a:cxn>
              <a:cxn ang="0">
                <a:pos x="520" y="241"/>
              </a:cxn>
              <a:cxn ang="0">
                <a:pos x="523" y="272"/>
              </a:cxn>
              <a:cxn ang="0">
                <a:pos x="554" y="287"/>
              </a:cxn>
              <a:cxn ang="0">
                <a:pos x="575" y="282"/>
              </a:cxn>
              <a:cxn ang="0">
                <a:pos x="577" y="295"/>
              </a:cxn>
              <a:cxn ang="0">
                <a:pos x="587" y="323"/>
              </a:cxn>
              <a:cxn ang="0">
                <a:pos x="613" y="331"/>
              </a:cxn>
              <a:cxn ang="0">
                <a:pos x="629" y="322"/>
              </a:cxn>
              <a:cxn ang="0">
                <a:pos x="673" y="299"/>
              </a:cxn>
              <a:cxn ang="0">
                <a:pos x="692" y="221"/>
              </a:cxn>
              <a:cxn ang="0">
                <a:pos x="594" y="237"/>
              </a:cxn>
            </a:cxnLst>
            <a:rect l="0" t="0" r="r" b="b"/>
            <a:pathLst>
              <a:path w="692" h="334">
                <a:moveTo>
                  <a:pt x="527" y="0"/>
                </a:moveTo>
                <a:lnTo>
                  <a:pt x="398" y="24"/>
                </a:lnTo>
                <a:lnTo>
                  <a:pt x="0" y="102"/>
                </a:lnTo>
                <a:lnTo>
                  <a:pt x="25" y="201"/>
                </a:lnTo>
                <a:lnTo>
                  <a:pt x="31" y="188"/>
                </a:lnTo>
                <a:lnTo>
                  <a:pt x="38" y="186"/>
                </a:lnTo>
                <a:lnTo>
                  <a:pt x="65" y="147"/>
                </a:lnTo>
                <a:lnTo>
                  <a:pt x="84" y="146"/>
                </a:lnTo>
                <a:lnTo>
                  <a:pt x="90" y="128"/>
                </a:lnTo>
                <a:lnTo>
                  <a:pt x="101" y="126"/>
                </a:lnTo>
                <a:lnTo>
                  <a:pt x="108" y="103"/>
                </a:lnTo>
                <a:lnTo>
                  <a:pt x="116" y="114"/>
                </a:lnTo>
                <a:lnTo>
                  <a:pt x="136" y="116"/>
                </a:lnTo>
                <a:lnTo>
                  <a:pt x="155" y="114"/>
                </a:lnTo>
                <a:lnTo>
                  <a:pt x="160" y="99"/>
                </a:lnTo>
                <a:lnTo>
                  <a:pt x="207" y="80"/>
                </a:lnTo>
                <a:lnTo>
                  <a:pt x="218" y="87"/>
                </a:lnTo>
                <a:lnTo>
                  <a:pt x="229" y="87"/>
                </a:lnTo>
                <a:lnTo>
                  <a:pt x="242" y="83"/>
                </a:lnTo>
                <a:lnTo>
                  <a:pt x="248" y="99"/>
                </a:lnTo>
                <a:lnTo>
                  <a:pt x="257" y="100"/>
                </a:lnTo>
                <a:lnTo>
                  <a:pt x="272" y="133"/>
                </a:lnTo>
                <a:lnTo>
                  <a:pt x="284" y="133"/>
                </a:lnTo>
                <a:lnTo>
                  <a:pt x="300" y="137"/>
                </a:lnTo>
                <a:lnTo>
                  <a:pt x="313" y="143"/>
                </a:lnTo>
                <a:lnTo>
                  <a:pt x="304" y="162"/>
                </a:lnTo>
                <a:lnTo>
                  <a:pt x="319" y="178"/>
                </a:lnTo>
                <a:lnTo>
                  <a:pt x="348" y="178"/>
                </a:lnTo>
                <a:lnTo>
                  <a:pt x="362" y="190"/>
                </a:lnTo>
                <a:lnTo>
                  <a:pt x="379" y="198"/>
                </a:lnTo>
                <a:lnTo>
                  <a:pt x="393" y="213"/>
                </a:lnTo>
                <a:lnTo>
                  <a:pt x="391" y="223"/>
                </a:lnTo>
                <a:lnTo>
                  <a:pt x="370" y="256"/>
                </a:lnTo>
                <a:lnTo>
                  <a:pt x="360" y="288"/>
                </a:lnTo>
                <a:lnTo>
                  <a:pt x="363" y="307"/>
                </a:lnTo>
                <a:lnTo>
                  <a:pt x="382" y="310"/>
                </a:lnTo>
                <a:lnTo>
                  <a:pt x="402" y="299"/>
                </a:lnTo>
                <a:lnTo>
                  <a:pt x="420" y="318"/>
                </a:lnTo>
                <a:lnTo>
                  <a:pt x="433" y="321"/>
                </a:lnTo>
                <a:lnTo>
                  <a:pt x="433" y="317"/>
                </a:lnTo>
                <a:lnTo>
                  <a:pt x="449" y="310"/>
                </a:lnTo>
                <a:lnTo>
                  <a:pt x="471" y="310"/>
                </a:lnTo>
                <a:lnTo>
                  <a:pt x="501" y="322"/>
                </a:lnTo>
                <a:lnTo>
                  <a:pt x="520" y="330"/>
                </a:lnTo>
                <a:lnTo>
                  <a:pt x="523" y="329"/>
                </a:lnTo>
                <a:lnTo>
                  <a:pt x="523" y="322"/>
                </a:lnTo>
                <a:lnTo>
                  <a:pt x="520" y="317"/>
                </a:lnTo>
                <a:lnTo>
                  <a:pt x="504" y="292"/>
                </a:lnTo>
                <a:lnTo>
                  <a:pt x="492" y="290"/>
                </a:lnTo>
                <a:lnTo>
                  <a:pt x="489" y="287"/>
                </a:lnTo>
                <a:lnTo>
                  <a:pt x="492" y="282"/>
                </a:lnTo>
                <a:lnTo>
                  <a:pt x="493" y="282"/>
                </a:lnTo>
                <a:lnTo>
                  <a:pt x="500" y="272"/>
                </a:lnTo>
                <a:lnTo>
                  <a:pt x="485" y="266"/>
                </a:lnTo>
                <a:lnTo>
                  <a:pt x="472" y="248"/>
                </a:lnTo>
                <a:lnTo>
                  <a:pt x="460" y="210"/>
                </a:lnTo>
                <a:lnTo>
                  <a:pt x="458" y="200"/>
                </a:lnTo>
                <a:lnTo>
                  <a:pt x="454" y="181"/>
                </a:lnTo>
                <a:lnTo>
                  <a:pt x="460" y="147"/>
                </a:lnTo>
                <a:lnTo>
                  <a:pt x="460" y="134"/>
                </a:lnTo>
                <a:lnTo>
                  <a:pt x="453" y="131"/>
                </a:lnTo>
                <a:lnTo>
                  <a:pt x="452" y="123"/>
                </a:lnTo>
                <a:lnTo>
                  <a:pt x="454" y="115"/>
                </a:lnTo>
                <a:lnTo>
                  <a:pt x="460" y="106"/>
                </a:lnTo>
                <a:lnTo>
                  <a:pt x="465" y="95"/>
                </a:lnTo>
                <a:lnTo>
                  <a:pt x="492" y="75"/>
                </a:lnTo>
                <a:lnTo>
                  <a:pt x="493" y="71"/>
                </a:lnTo>
                <a:lnTo>
                  <a:pt x="501" y="44"/>
                </a:lnTo>
                <a:lnTo>
                  <a:pt x="520" y="48"/>
                </a:lnTo>
                <a:lnTo>
                  <a:pt x="523" y="56"/>
                </a:lnTo>
                <a:lnTo>
                  <a:pt x="514" y="75"/>
                </a:lnTo>
                <a:lnTo>
                  <a:pt x="504" y="91"/>
                </a:lnTo>
                <a:lnTo>
                  <a:pt x="493" y="102"/>
                </a:lnTo>
                <a:lnTo>
                  <a:pt x="487" y="119"/>
                </a:lnTo>
                <a:lnTo>
                  <a:pt x="493" y="133"/>
                </a:lnTo>
                <a:lnTo>
                  <a:pt x="507" y="137"/>
                </a:lnTo>
                <a:lnTo>
                  <a:pt x="515" y="176"/>
                </a:lnTo>
                <a:lnTo>
                  <a:pt x="514" y="182"/>
                </a:lnTo>
                <a:lnTo>
                  <a:pt x="492" y="197"/>
                </a:lnTo>
                <a:lnTo>
                  <a:pt x="496" y="201"/>
                </a:lnTo>
                <a:lnTo>
                  <a:pt x="514" y="208"/>
                </a:lnTo>
                <a:lnTo>
                  <a:pt x="520" y="213"/>
                </a:lnTo>
                <a:lnTo>
                  <a:pt x="514" y="232"/>
                </a:lnTo>
                <a:lnTo>
                  <a:pt x="520" y="241"/>
                </a:lnTo>
                <a:lnTo>
                  <a:pt x="520" y="251"/>
                </a:lnTo>
                <a:lnTo>
                  <a:pt x="523" y="272"/>
                </a:lnTo>
                <a:lnTo>
                  <a:pt x="547" y="287"/>
                </a:lnTo>
                <a:lnTo>
                  <a:pt x="554" y="287"/>
                </a:lnTo>
                <a:lnTo>
                  <a:pt x="561" y="282"/>
                </a:lnTo>
                <a:lnTo>
                  <a:pt x="575" y="282"/>
                </a:lnTo>
                <a:lnTo>
                  <a:pt x="578" y="284"/>
                </a:lnTo>
                <a:lnTo>
                  <a:pt x="577" y="295"/>
                </a:lnTo>
                <a:lnTo>
                  <a:pt x="587" y="318"/>
                </a:lnTo>
                <a:lnTo>
                  <a:pt x="587" y="323"/>
                </a:lnTo>
                <a:lnTo>
                  <a:pt x="594" y="334"/>
                </a:lnTo>
                <a:lnTo>
                  <a:pt x="613" y="331"/>
                </a:lnTo>
                <a:lnTo>
                  <a:pt x="616" y="334"/>
                </a:lnTo>
                <a:lnTo>
                  <a:pt x="629" y="322"/>
                </a:lnTo>
                <a:lnTo>
                  <a:pt x="672" y="304"/>
                </a:lnTo>
                <a:lnTo>
                  <a:pt x="673" y="299"/>
                </a:lnTo>
                <a:lnTo>
                  <a:pt x="681" y="287"/>
                </a:lnTo>
                <a:lnTo>
                  <a:pt x="692" y="221"/>
                </a:lnTo>
                <a:lnTo>
                  <a:pt x="692" y="213"/>
                </a:lnTo>
                <a:lnTo>
                  <a:pt x="594" y="237"/>
                </a:lnTo>
                <a:lnTo>
                  <a:pt x="527" y="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4" name="5878380.7561921.8759.8755">
            <a:extLst>
              <a:ext uri="{FF2B5EF4-FFF2-40B4-BE49-F238E27FC236}">
                <a16:creationId xmlns:a16="http://schemas.microsoft.com/office/drawing/2014/main" id="{D0C7DDBA-0AE2-FA79-B1C5-9C337143BBC8}"/>
              </a:ext>
            </a:extLst>
          </p:cNvPr>
          <p:cNvSpPr>
            <a:spLocks/>
          </p:cNvSpPr>
          <p:nvPr>
            <p:custDataLst>
              <p:tags r:id="rId46"/>
            </p:custDataLst>
          </p:nvPr>
        </p:nvSpPr>
        <p:spPr bwMode="auto">
          <a:xfrm>
            <a:off x="8430203" y="3469732"/>
            <a:ext cx="65707" cy="140399"/>
          </a:xfrm>
          <a:custGeom>
            <a:avLst/>
            <a:gdLst/>
            <a:ahLst/>
            <a:cxnLst>
              <a:cxn ang="0">
                <a:pos x="0" y="339"/>
              </a:cxn>
              <a:cxn ang="0">
                <a:pos x="11" y="344"/>
              </a:cxn>
              <a:cxn ang="0">
                <a:pos x="30" y="374"/>
              </a:cxn>
              <a:cxn ang="0">
                <a:pos x="74" y="402"/>
              </a:cxn>
              <a:cxn ang="0">
                <a:pos x="106" y="410"/>
              </a:cxn>
              <a:cxn ang="0">
                <a:pos x="120" y="433"/>
              </a:cxn>
              <a:cxn ang="0">
                <a:pos x="128" y="458"/>
              </a:cxn>
              <a:cxn ang="0">
                <a:pos x="145" y="425"/>
              </a:cxn>
              <a:cxn ang="0">
                <a:pos x="163" y="378"/>
              </a:cxn>
              <a:cxn ang="0">
                <a:pos x="192" y="321"/>
              </a:cxn>
              <a:cxn ang="0">
                <a:pos x="207" y="284"/>
              </a:cxn>
              <a:cxn ang="0">
                <a:pos x="207" y="203"/>
              </a:cxn>
              <a:cxn ang="0">
                <a:pos x="191" y="139"/>
              </a:cxn>
              <a:cxn ang="0">
                <a:pos x="161" y="152"/>
              </a:cxn>
              <a:cxn ang="0">
                <a:pos x="149" y="143"/>
              </a:cxn>
              <a:cxn ang="0">
                <a:pos x="139" y="143"/>
              </a:cxn>
              <a:cxn ang="0">
                <a:pos x="151" y="112"/>
              </a:cxn>
              <a:cxn ang="0">
                <a:pos x="165" y="109"/>
              </a:cxn>
              <a:cxn ang="0">
                <a:pos x="170" y="78"/>
              </a:cxn>
              <a:cxn ang="0">
                <a:pos x="183" y="62"/>
              </a:cxn>
              <a:cxn ang="0">
                <a:pos x="50" y="0"/>
              </a:cxn>
              <a:cxn ang="0">
                <a:pos x="31" y="17"/>
              </a:cxn>
              <a:cxn ang="0">
                <a:pos x="26" y="56"/>
              </a:cxn>
              <a:cxn ang="0">
                <a:pos x="10" y="78"/>
              </a:cxn>
              <a:cxn ang="0">
                <a:pos x="19" y="93"/>
              </a:cxn>
              <a:cxn ang="0">
                <a:pos x="14" y="116"/>
              </a:cxn>
              <a:cxn ang="0">
                <a:pos x="15" y="155"/>
              </a:cxn>
              <a:cxn ang="0">
                <a:pos x="41" y="180"/>
              </a:cxn>
              <a:cxn ang="0">
                <a:pos x="59" y="190"/>
              </a:cxn>
              <a:cxn ang="0">
                <a:pos x="82" y="203"/>
              </a:cxn>
              <a:cxn ang="0">
                <a:pos x="100" y="223"/>
              </a:cxn>
              <a:cxn ang="0">
                <a:pos x="53" y="258"/>
              </a:cxn>
              <a:cxn ang="0">
                <a:pos x="14" y="305"/>
              </a:cxn>
            </a:cxnLst>
            <a:rect l="0" t="0" r="r" b="b"/>
            <a:pathLst>
              <a:path w="207" h="458">
                <a:moveTo>
                  <a:pt x="14" y="305"/>
                </a:moveTo>
                <a:lnTo>
                  <a:pt x="0" y="339"/>
                </a:lnTo>
                <a:lnTo>
                  <a:pt x="0" y="346"/>
                </a:lnTo>
                <a:lnTo>
                  <a:pt x="11" y="344"/>
                </a:lnTo>
                <a:lnTo>
                  <a:pt x="16" y="356"/>
                </a:lnTo>
                <a:lnTo>
                  <a:pt x="30" y="374"/>
                </a:lnTo>
                <a:lnTo>
                  <a:pt x="41" y="386"/>
                </a:lnTo>
                <a:lnTo>
                  <a:pt x="74" y="402"/>
                </a:lnTo>
                <a:lnTo>
                  <a:pt x="86" y="405"/>
                </a:lnTo>
                <a:lnTo>
                  <a:pt x="106" y="410"/>
                </a:lnTo>
                <a:lnTo>
                  <a:pt x="118" y="410"/>
                </a:lnTo>
                <a:lnTo>
                  <a:pt x="120" y="433"/>
                </a:lnTo>
                <a:lnTo>
                  <a:pt x="118" y="449"/>
                </a:lnTo>
                <a:lnTo>
                  <a:pt x="128" y="458"/>
                </a:lnTo>
                <a:lnTo>
                  <a:pt x="133" y="445"/>
                </a:lnTo>
                <a:lnTo>
                  <a:pt x="145" y="425"/>
                </a:lnTo>
                <a:lnTo>
                  <a:pt x="145" y="402"/>
                </a:lnTo>
                <a:lnTo>
                  <a:pt x="163" y="378"/>
                </a:lnTo>
                <a:lnTo>
                  <a:pt x="171" y="351"/>
                </a:lnTo>
                <a:lnTo>
                  <a:pt x="192" y="321"/>
                </a:lnTo>
                <a:lnTo>
                  <a:pt x="203" y="304"/>
                </a:lnTo>
                <a:lnTo>
                  <a:pt x="207" y="284"/>
                </a:lnTo>
                <a:lnTo>
                  <a:pt x="207" y="266"/>
                </a:lnTo>
                <a:lnTo>
                  <a:pt x="207" y="203"/>
                </a:lnTo>
                <a:lnTo>
                  <a:pt x="200" y="155"/>
                </a:lnTo>
                <a:lnTo>
                  <a:pt x="191" y="139"/>
                </a:lnTo>
                <a:lnTo>
                  <a:pt x="170" y="143"/>
                </a:lnTo>
                <a:lnTo>
                  <a:pt x="161" y="152"/>
                </a:lnTo>
                <a:lnTo>
                  <a:pt x="153" y="144"/>
                </a:lnTo>
                <a:lnTo>
                  <a:pt x="149" y="143"/>
                </a:lnTo>
                <a:lnTo>
                  <a:pt x="144" y="144"/>
                </a:lnTo>
                <a:lnTo>
                  <a:pt x="139" y="143"/>
                </a:lnTo>
                <a:lnTo>
                  <a:pt x="139" y="136"/>
                </a:lnTo>
                <a:lnTo>
                  <a:pt x="151" y="112"/>
                </a:lnTo>
                <a:lnTo>
                  <a:pt x="159" y="111"/>
                </a:lnTo>
                <a:lnTo>
                  <a:pt x="165" y="109"/>
                </a:lnTo>
                <a:lnTo>
                  <a:pt x="165" y="90"/>
                </a:lnTo>
                <a:lnTo>
                  <a:pt x="170" y="78"/>
                </a:lnTo>
                <a:lnTo>
                  <a:pt x="175" y="73"/>
                </a:lnTo>
                <a:lnTo>
                  <a:pt x="183" y="62"/>
                </a:lnTo>
                <a:lnTo>
                  <a:pt x="175" y="39"/>
                </a:lnTo>
                <a:lnTo>
                  <a:pt x="50" y="0"/>
                </a:lnTo>
                <a:lnTo>
                  <a:pt x="42" y="2"/>
                </a:lnTo>
                <a:lnTo>
                  <a:pt x="31" y="17"/>
                </a:lnTo>
                <a:lnTo>
                  <a:pt x="31" y="25"/>
                </a:lnTo>
                <a:lnTo>
                  <a:pt x="26" y="56"/>
                </a:lnTo>
                <a:lnTo>
                  <a:pt x="12" y="73"/>
                </a:lnTo>
                <a:lnTo>
                  <a:pt x="10" y="78"/>
                </a:lnTo>
                <a:lnTo>
                  <a:pt x="10" y="82"/>
                </a:lnTo>
                <a:lnTo>
                  <a:pt x="19" y="93"/>
                </a:lnTo>
                <a:lnTo>
                  <a:pt x="20" y="111"/>
                </a:lnTo>
                <a:lnTo>
                  <a:pt x="14" y="116"/>
                </a:lnTo>
                <a:lnTo>
                  <a:pt x="14" y="152"/>
                </a:lnTo>
                <a:lnTo>
                  <a:pt x="15" y="155"/>
                </a:lnTo>
                <a:lnTo>
                  <a:pt x="37" y="159"/>
                </a:lnTo>
                <a:lnTo>
                  <a:pt x="41" y="180"/>
                </a:lnTo>
                <a:lnTo>
                  <a:pt x="54" y="183"/>
                </a:lnTo>
                <a:lnTo>
                  <a:pt x="59" y="190"/>
                </a:lnTo>
                <a:lnTo>
                  <a:pt x="74" y="194"/>
                </a:lnTo>
                <a:lnTo>
                  <a:pt x="82" y="203"/>
                </a:lnTo>
                <a:lnTo>
                  <a:pt x="101" y="218"/>
                </a:lnTo>
                <a:lnTo>
                  <a:pt x="100" y="223"/>
                </a:lnTo>
                <a:lnTo>
                  <a:pt x="77" y="237"/>
                </a:lnTo>
                <a:lnTo>
                  <a:pt x="53" y="258"/>
                </a:lnTo>
                <a:lnTo>
                  <a:pt x="50" y="283"/>
                </a:lnTo>
                <a:lnTo>
                  <a:pt x="14" y="305"/>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5" name="5881360.875627.7512.2524.1255">
            <a:extLst>
              <a:ext uri="{FF2B5EF4-FFF2-40B4-BE49-F238E27FC236}">
                <a16:creationId xmlns:a16="http://schemas.microsoft.com/office/drawing/2014/main" id="{3EEEB060-2369-D178-0DA4-BACFC251D1FF}"/>
              </a:ext>
            </a:extLst>
          </p:cNvPr>
          <p:cNvSpPr>
            <a:spLocks/>
          </p:cNvSpPr>
          <p:nvPr>
            <p:custDataLst>
              <p:tags r:id="rId47"/>
            </p:custDataLst>
          </p:nvPr>
        </p:nvSpPr>
        <p:spPr bwMode="auto">
          <a:xfrm>
            <a:off x="8488526" y="3342805"/>
            <a:ext cx="161686" cy="78708"/>
          </a:xfrm>
          <a:custGeom>
            <a:avLst/>
            <a:gdLst/>
            <a:ahLst/>
            <a:cxnLst>
              <a:cxn ang="0">
                <a:pos x="108" y="89"/>
              </a:cxn>
              <a:cxn ang="0">
                <a:pos x="269" y="46"/>
              </a:cxn>
              <a:cxn ang="0">
                <a:pos x="274" y="46"/>
              </a:cxn>
              <a:cxn ang="0">
                <a:pos x="274" y="27"/>
              </a:cxn>
              <a:cxn ang="0">
                <a:pos x="304" y="4"/>
              </a:cxn>
              <a:cxn ang="0">
                <a:pos x="325" y="4"/>
              </a:cxn>
              <a:cxn ang="0">
                <a:pos x="348" y="43"/>
              </a:cxn>
              <a:cxn ang="0">
                <a:pos x="350" y="59"/>
              </a:cxn>
              <a:cxn ang="0">
                <a:pos x="333" y="82"/>
              </a:cxn>
              <a:cxn ang="0">
                <a:pos x="328" y="112"/>
              </a:cxn>
              <a:cxn ang="0">
                <a:pos x="366" y="121"/>
              </a:cxn>
              <a:cxn ang="0">
                <a:pos x="402" y="172"/>
              </a:cxn>
              <a:cxn ang="0">
                <a:pos x="454" y="187"/>
              </a:cxn>
              <a:cxn ang="0">
                <a:pos x="485" y="160"/>
              </a:cxn>
              <a:cxn ang="0">
                <a:pos x="468" y="141"/>
              </a:cxn>
              <a:cxn ang="0">
                <a:pos x="450" y="125"/>
              </a:cxn>
              <a:cxn ang="0">
                <a:pos x="470" y="125"/>
              </a:cxn>
              <a:cxn ang="0">
                <a:pos x="505" y="187"/>
              </a:cxn>
              <a:cxn ang="0">
                <a:pos x="491" y="194"/>
              </a:cxn>
              <a:cxn ang="0">
                <a:pos x="450" y="218"/>
              </a:cxn>
              <a:cxn ang="0">
                <a:pos x="418" y="238"/>
              </a:cxn>
              <a:cxn ang="0">
                <a:pos x="410" y="223"/>
              </a:cxn>
              <a:cxn ang="0">
                <a:pos x="399" y="208"/>
              </a:cxn>
              <a:cxn ang="0">
                <a:pos x="374" y="253"/>
              </a:cxn>
              <a:cxn ang="0">
                <a:pos x="358" y="250"/>
              </a:cxn>
              <a:cxn ang="0">
                <a:pos x="350" y="242"/>
              </a:cxn>
              <a:cxn ang="0">
                <a:pos x="337" y="230"/>
              </a:cxn>
              <a:cxn ang="0">
                <a:pos x="313" y="220"/>
              </a:cxn>
              <a:cxn ang="0">
                <a:pos x="292" y="196"/>
              </a:cxn>
              <a:cxn ang="0">
                <a:pos x="238" y="192"/>
              </a:cxn>
              <a:cxn ang="0">
                <a:pos x="108" y="231"/>
              </a:cxn>
              <a:cxn ang="0">
                <a:pos x="93" y="223"/>
              </a:cxn>
              <a:cxn ang="0">
                <a:pos x="0" y="242"/>
              </a:cxn>
            </a:cxnLst>
            <a:rect l="0" t="0" r="r" b="b"/>
            <a:pathLst>
              <a:path w="505" h="259">
                <a:moveTo>
                  <a:pt x="2" y="108"/>
                </a:moveTo>
                <a:lnTo>
                  <a:pt x="108" y="89"/>
                </a:lnTo>
                <a:lnTo>
                  <a:pt x="268" y="48"/>
                </a:lnTo>
                <a:lnTo>
                  <a:pt x="269" y="46"/>
                </a:lnTo>
                <a:lnTo>
                  <a:pt x="273" y="43"/>
                </a:lnTo>
                <a:lnTo>
                  <a:pt x="274" y="46"/>
                </a:lnTo>
                <a:lnTo>
                  <a:pt x="281" y="43"/>
                </a:lnTo>
                <a:lnTo>
                  <a:pt x="274" y="27"/>
                </a:lnTo>
                <a:lnTo>
                  <a:pt x="290" y="27"/>
                </a:lnTo>
                <a:lnTo>
                  <a:pt x="304" y="4"/>
                </a:lnTo>
                <a:lnTo>
                  <a:pt x="313" y="0"/>
                </a:lnTo>
                <a:lnTo>
                  <a:pt x="325" y="4"/>
                </a:lnTo>
                <a:lnTo>
                  <a:pt x="331" y="27"/>
                </a:lnTo>
                <a:lnTo>
                  <a:pt x="348" y="43"/>
                </a:lnTo>
                <a:lnTo>
                  <a:pt x="352" y="52"/>
                </a:lnTo>
                <a:lnTo>
                  <a:pt x="350" y="59"/>
                </a:lnTo>
                <a:lnTo>
                  <a:pt x="343" y="65"/>
                </a:lnTo>
                <a:lnTo>
                  <a:pt x="333" y="82"/>
                </a:lnTo>
                <a:lnTo>
                  <a:pt x="327" y="101"/>
                </a:lnTo>
                <a:lnTo>
                  <a:pt x="328" y="112"/>
                </a:lnTo>
                <a:lnTo>
                  <a:pt x="347" y="112"/>
                </a:lnTo>
                <a:lnTo>
                  <a:pt x="366" y="121"/>
                </a:lnTo>
                <a:lnTo>
                  <a:pt x="394" y="151"/>
                </a:lnTo>
                <a:lnTo>
                  <a:pt x="402" y="172"/>
                </a:lnTo>
                <a:lnTo>
                  <a:pt x="419" y="185"/>
                </a:lnTo>
                <a:lnTo>
                  <a:pt x="454" y="187"/>
                </a:lnTo>
                <a:lnTo>
                  <a:pt x="473" y="181"/>
                </a:lnTo>
                <a:lnTo>
                  <a:pt x="485" y="160"/>
                </a:lnTo>
                <a:lnTo>
                  <a:pt x="480" y="152"/>
                </a:lnTo>
                <a:lnTo>
                  <a:pt x="468" y="141"/>
                </a:lnTo>
                <a:lnTo>
                  <a:pt x="448" y="130"/>
                </a:lnTo>
                <a:lnTo>
                  <a:pt x="450" y="125"/>
                </a:lnTo>
                <a:lnTo>
                  <a:pt x="465" y="125"/>
                </a:lnTo>
                <a:lnTo>
                  <a:pt x="470" y="125"/>
                </a:lnTo>
                <a:lnTo>
                  <a:pt x="491" y="159"/>
                </a:lnTo>
                <a:lnTo>
                  <a:pt x="505" y="187"/>
                </a:lnTo>
                <a:lnTo>
                  <a:pt x="504" y="206"/>
                </a:lnTo>
                <a:lnTo>
                  <a:pt x="491" y="194"/>
                </a:lnTo>
                <a:lnTo>
                  <a:pt x="473" y="207"/>
                </a:lnTo>
                <a:lnTo>
                  <a:pt x="450" y="218"/>
                </a:lnTo>
                <a:lnTo>
                  <a:pt x="425" y="238"/>
                </a:lnTo>
                <a:lnTo>
                  <a:pt x="418" y="238"/>
                </a:lnTo>
                <a:lnTo>
                  <a:pt x="410" y="232"/>
                </a:lnTo>
                <a:lnTo>
                  <a:pt x="410" y="223"/>
                </a:lnTo>
                <a:lnTo>
                  <a:pt x="407" y="208"/>
                </a:lnTo>
                <a:lnTo>
                  <a:pt x="399" y="208"/>
                </a:lnTo>
                <a:lnTo>
                  <a:pt x="391" y="232"/>
                </a:lnTo>
                <a:lnTo>
                  <a:pt x="374" y="253"/>
                </a:lnTo>
                <a:lnTo>
                  <a:pt x="371" y="259"/>
                </a:lnTo>
                <a:lnTo>
                  <a:pt x="358" y="250"/>
                </a:lnTo>
                <a:lnTo>
                  <a:pt x="358" y="242"/>
                </a:lnTo>
                <a:lnTo>
                  <a:pt x="350" y="242"/>
                </a:lnTo>
                <a:lnTo>
                  <a:pt x="347" y="235"/>
                </a:lnTo>
                <a:lnTo>
                  <a:pt x="337" y="230"/>
                </a:lnTo>
                <a:lnTo>
                  <a:pt x="337" y="223"/>
                </a:lnTo>
                <a:lnTo>
                  <a:pt x="313" y="220"/>
                </a:lnTo>
                <a:lnTo>
                  <a:pt x="304" y="203"/>
                </a:lnTo>
                <a:lnTo>
                  <a:pt x="292" y="196"/>
                </a:lnTo>
                <a:lnTo>
                  <a:pt x="286" y="179"/>
                </a:lnTo>
                <a:lnTo>
                  <a:pt x="238" y="192"/>
                </a:lnTo>
                <a:lnTo>
                  <a:pt x="109" y="223"/>
                </a:lnTo>
                <a:lnTo>
                  <a:pt x="108" y="231"/>
                </a:lnTo>
                <a:lnTo>
                  <a:pt x="104" y="232"/>
                </a:lnTo>
                <a:lnTo>
                  <a:pt x="93" y="223"/>
                </a:lnTo>
                <a:lnTo>
                  <a:pt x="8" y="247"/>
                </a:lnTo>
                <a:lnTo>
                  <a:pt x="0" y="242"/>
                </a:lnTo>
                <a:lnTo>
                  <a:pt x="2" y="108"/>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6" name="5882402.625567.87531.62554.6255">
            <a:extLst>
              <a:ext uri="{FF2B5EF4-FFF2-40B4-BE49-F238E27FC236}">
                <a16:creationId xmlns:a16="http://schemas.microsoft.com/office/drawing/2014/main" id="{6B05E3D9-95E7-12BD-7ECD-F902ADCA816B}"/>
              </a:ext>
            </a:extLst>
          </p:cNvPr>
          <p:cNvSpPr>
            <a:spLocks/>
          </p:cNvSpPr>
          <p:nvPr>
            <p:custDataLst>
              <p:tags r:id="rId48"/>
            </p:custDataLst>
          </p:nvPr>
        </p:nvSpPr>
        <p:spPr bwMode="auto">
          <a:xfrm>
            <a:off x="8088377" y="3610132"/>
            <a:ext cx="365451" cy="202798"/>
          </a:xfrm>
          <a:custGeom>
            <a:avLst/>
            <a:gdLst/>
            <a:ahLst/>
            <a:cxnLst>
              <a:cxn ang="0">
                <a:pos x="749" y="553"/>
              </a:cxn>
              <a:cxn ang="0">
                <a:pos x="345" y="616"/>
              </a:cxn>
              <a:cxn ang="0">
                <a:pos x="286" y="628"/>
              </a:cxn>
              <a:cxn ang="0">
                <a:pos x="247" y="628"/>
              </a:cxn>
              <a:cxn ang="0">
                <a:pos x="0" y="663"/>
              </a:cxn>
              <a:cxn ang="0">
                <a:pos x="59" y="628"/>
              </a:cxn>
              <a:cxn ang="0">
                <a:pos x="95" y="590"/>
              </a:cxn>
              <a:cxn ang="0">
                <a:pos x="104" y="567"/>
              </a:cxn>
              <a:cxn ang="0">
                <a:pos x="118" y="544"/>
              </a:cxn>
              <a:cxn ang="0">
                <a:pos x="209" y="467"/>
              </a:cxn>
              <a:cxn ang="0">
                <a:pos x="220" y="457"/>
              </a:cxn>
              <a:cxn ang="0">
                <a:pos x="237" y="491"/>
              </a:cxn>
              <a:cxn ang="0">
                <a:pos x="286" y="503"/>
              </a:cxn>
              <a:cxn ang="0">
                <a:pos x="307" y="479"/>
              </a:cxn>
              <a:cxn ang="0">
                <a:pos x="326" y="483"/>
              </a:cxn>
              <a:cxn ang="0">
                <a:pos x="348" y="487"/>
              </a:cxn>
              <a:cxn ang="0">
                <a:pos x="393" y="448"/>
              </a:cxn>
              <a:cxn ang="0">
                <a:pos x="405" y="457"/>
              </a:cxn>
              <a:cxn ang="0">
                <a:pos x="446" y="432"/>
              </a:cxn>
              <a:cxn ang="0">
                <a:pos x="466" y="389"/>
              </a:cxn>
              <a:cxn ang="0">
                <a:pos x="489" y="317"/>
              </a:cxn>
              <a:cxn ang="0">
                <a:pos x="532" y="194"/>
              </a:cxn>
              <a:cxn ang="0">
                <a:pos x="550" y="211"/>
              </a:cxn>
              <a:cxn ang="0">
                <a:pos x="576" y="218"/>
              </a:cxn>
              <a:cxn ang="0">
                <a:pos x="603" y="152"/>
              </a:cxn>
              <a:cxn ang="0">
                <a:pos x="632" y="139"/>
              </a:cxn>
              <a:cxn ang="0">
                <a:pos x="655" y="108"/>
              </a:cxn>
              <a:cxn ang="0">
                <a:pos x="673" y="70"/>
              </a:cxn>
              <a:cxn ang="0">
                <a:pos x="683" y="58"/>
              </a:cxn>
              <a:cxn ang="0">
                <a:pos x="683" y="9"/>
              </a:cxn>
              <a:cxn ang="0">
                <a:pos x="689" y="0"/>
              </a:cxn>
              <a:cxn ang="0">
                <a:pos x="771" y="48"/>
              </a:cxn>
              <a:cxn ang="0">
                <a:pos x="779" y="5"/>
              </a:cxn>
              <a:cxn ang="0">
                <a:pos x="807" y="9"/>
              </a:cxn>
              <a:cxn ang="0">
                <a:pos x="811" y="34"/>
              </a:cxn>
              <a:cxn ang="0">
                <a:pos x="855" y="50"/>
              </a:cxn>
              <a:cxn ang="0">
                <a:pos x="886" y="70"/>
              </a:cxn>
              <a:cxn ang="0">
                <a:pos x="898" y="95"/>
              </a:cxn>
              <a:cxn ang="0">
                <a:pos x="867" y="160"/>
              </a:cxn>
              <a:cxn ang="0">
                <a:pos x="889" y="182"/>
              </a:cxn>
              <a:cxn ang="0">
                <a:pos x="927" y="190"/>
              </a:cxn>
              <a:cxn ang="0">
                <a:pos x="945" y="194"/>
              </a:cxn>
              <a:cxn ang="0">
                <a:pos x="960" y="203"/>
              </a:cxn>
              <a:cxn ang="0">
                <a:pos x="978" y="202"/>
              </a:cxn>
              <a:cxn ang="0">
                <a:pos x="1035" y="226"/>
              </a:cxn>
              <a:cxn ang="0">
                <a:pos x="1047" y="248"/>
              </a:cxn>
              <a:cxn ang="0">
                <a:pos x="1046" y="280"/>
              </a:cxn>
              <a:cxn ang="0">
                <a:pos x="1030" y="292"/>
              </a:cxn>
              <a:cxn ang="0">
                <a:pos x="1065" y="322"/>
              </a:cxn>
              <a:cxn ang="0">
                <a:pos x="1061" y="338"/>
              </a:cxn>
              <a:cxn ang="0">
                <a:pos x="1035" y="342"/>
              </a:cxn>
              <a:cxn ang="0">
                <a:pos x="1049" y="346"/>
              </a:cxn>
              <a:cxn ang="0">
                <a:pos x="1035" y="359"/>
              </a:cxn>
              <a:cxn ang="0">
                <a:pos x="1030" y="366"/>
              </a:cxn>
              <a:cxn ang="0">
                <a:pos x="1058" y="375"/>
              </a:cxn>
              <a:cxn ang="0">
                <a:pos x="1076" y="386"/>
              </a:cxn>
              <a:cxn ang="0">
                <a:pos x="1049" y="407"/>
              </a:cxn>
              <a:cxn ang="0">
                <a:pos x="1027" y="410"/>
              </a:cxn>
              <a:cxn ang="0">
                <a:pos x="1058" y="426"/>
              </a:cxn>
              <a:cxn ang="0">
                <a:pos x="1085" y="412"/>
              </a:cxn>
              <a:cxn ang="0">
                <a:pos x="1124" y="412"/>
              </a:cxn>
              <a:cxn ang="0">
                <a:pos x="1129" y="473"/>
              </a:cxn>
              <a:cxn ang="0">
                <a:pos x="1127" y="480"/>
              </a:cxn>
            </a:cxnLst>
            <a:rect l="0" t="0" r="r" b="b"/>
            <a:pathLst>
              <a:path w="1144" h="663">
                <a:moveTo>
                  <a:pt x="1127" y="480"/>
                </a:moveTo>
                <a:lnTo>
                  <a:pt x="749" y="553"/>
                </a:lnTo>
                <a:lnTo>
                  <a:pt x="353" y="620"/>
                </a:lnTo>
                <a:lnTo>
                  <a:pt x="345" y="616"/>
                </a:lnTo>
                <a:lnTo>
                  <a:pt x="325" y="625"/>
                </a:lnTo>
                <a:lnTo>
                  <a:pt x="286" y="628"/>
                </a:lnTo>
                <a:lnTo>
                  <a:pt x="287" y="618"/>
                </a:lnTo>
                <a:lnTo>
                  <a:pt x="247" y="628"/>
                </a:lnTo>
                <a:lnTo>
                  <a:pt x="247" y="629"/>
                </a:lnTo>
                <a:lnTo>
                  <a:pt x="0" y="663"/>
                </a:lnTo>
                <a:lnTo>
                  <a:pt x="10" y="648"/>
                </a:lnTo>
                <a:lnTo>
                  <a:pt x="59" y="628"/>
                </a:lnTo>
                <a:lnTo>
                  <a:pt x="70" y="612"/>
                </a:lnTo>
                <a:lnTo>
                  <a:pt x="95" y="590"/>
                </a:lnTo>
                <a:lnTo>
                  <a:pt x="99" y="574"/>
                </a:lnTo>
                <a:lnTo>
                  <a:pt x="104" y="567"/>
                </a:lnTo>
                <a:lnTo>
                  <a:pt x="118" y="558"/>
                </a:lnTo>
                <a:lnTo>
                  <a:pt x="118" y="544"/>
                </a:lnTo>
                <a:lnTo>
                  <a:pt x="133" y="531"/>
                </a:lnTo>
                <a:lnTo>
                  <a:pt x="209" y="467"/>
                </a:lnTo>
                <a:lnTo>
                  <a:pt x="213" y="452"/>
                </a:lnTo>
                <a:lnTo>
                  <a:pt x="220" y="457"/>
                </a:lnTo>
                <a:lnTo>
                  <a:pt x="213" y="471"/>
                </a:lnTo>
                <a:lnTo>
                  <a:pt x="237" y="491"/>
                </a:lnTo>
                <a:lnTo>
                  <a:pt x="270" y="503"/>
                </a:lnTo>
                <a:lnTo>
                  <a:pt x="286" y="503"/>
                </a:lnTo>
                <a:lnTo>
                  <a:pt x="305" y="491"/>
                </a:lnTo>
                <a:lnTo>
                  <a:pt x="307" y="479"/>
                </a:lnTo>
                <a:lnTo>
                  <a:pt x="319" y="473"/>
                </a:lnTo>
                <a:lnTo>
                  <a:pt x="326" y="483"/>
                </a:lnTo>
                <a:lnTo>
                  <a:pt x="337" y="488"/>
                </a:lnTo>
                <a:lnTo>
                  <a:pt x="348" y="487"/>
                </a:lnTo>
                <a:lnTo>
                  <a:pt x="385" y="472"/>
                </a:lnTo>
                <a:lnTo>
                  <a:pt x="393" y="448"/>
                </a:lnTo>
                <a:lnTo>
                  <a:pt x="396" y="448"/>
                </a:lnTo>
                <a:lnTo>
                  <a:pt x="405" y="457"/>
                </a:lnTo>
                <a:lnTo>
                  <a:pt x="438" y="428"/>
                </a:lnTo>
                <a:lnTo>
                  <a:pt x="446" y="432"/>
                </a:lnTo>
                <a:lnTo>
                  <a:pt x="471" y="405"/>
                </a:lnTo>
                <a:lnTo>
                  <a:pt x="466" y="389"/>
                </a:lnTo>
                <a:lnTo>
                  <a:pt x="468" y="367"/>
                </a:lnTo>
                <a:lnTo>
                  <a:pt x="489" y="317"/>
                </a:lnTo>
                <a:lnTo>
                  <a:pt x="526" y="195"/>
                </a:lnTo>
                <a:lnTo>
                  <a:pt x="532" y="194"/>
                </a:lnTo>
                <a:lnTo>
                  <a:pt x="549" y="203"/>
                </a:lnTo>
                <a:lnTo>
                  <a:pt x="550" y="211"/>
                </a:lnTo>
                <a:lnTo>
                  <a:pt x="560" y="222"/>
                </a:lnTo>
                <a:lnTo>
                  <a:pt x="576" y="218"/>
                </a:lnTo>
                <a:lnTo>
                  <a:pt x="592" y="198"/>
                </a:lnTo>
                <a:lnTo>
                  <a:pt x="603" y="152"/>
                </a:lnTo>
                <a:lnTo>
                  <a:pt x="611" y="129"/>
                </a:lnTo>
                <a:lnTo>
                  <a:pt x="632" y="139"/>
                </a:lnTo>
                <a:lnTo>
                  <a:pt x="643" y="113"/>
                </a:lnTo>
                <a:lnTo>
                  <a:pt x="655" y="108"/>
                </a:lnTo>
                <a:lnTo>
                  <a:pt x="665" y="92"/>
                </a:lnTo>
                <a:lnTo>
                  <a:pt x="673" y="70"/>
                </a:lnTo>
                <a:lnTo>
                  <a:pt x="683" y="61"/>
                </a:lnTo>
                <a:lnTo>
                  <a:pt x="683" y="58"/>
                </a:lnTo>
                <a:lnTo>
                  <a:pt x="675" y="50"/>
                </a:lnTo>
                <a:lnTo>
                  <a:pt x="683" y="9"/>
                </a:lnTo>
                <a:lnTo>
                  <a:pt x="683" y="3"/>
                </a:lnTo>
                <a:lnTo>
                  <a:pt x="689" y="0"/>
                </a:lnTo>
                <a:lnTo>
                  <a:pt x="756" y="45"/>
                </a:lnTo>
                <a:lnTo>
                  <a:pt x="771" y="48"/>
                </a:lnTo>
                <a:lnTo>
                  <a:pt x="772" y="45"/>
                </a:lnTo>
                <a:lnTo>
                  <a:pt x="779" y="5"/>
                </a:lnTo>
                <a:lnTo>
                  <a:pt x="791" y="5"/>
                </a:lnTo>
                <a:lnTo>
                  <a:pt x="807" y="9"/>
                </a:lnTo>
                <a:lnTo>
                  <a:pt x="820" y="15"/>
                </a:lnTo>
                <a:lnTo>
                  <a:pt x="811" y="34"/>
                </a:lnTo>
                <a:lnTo>
                  <a:pt x="826" y="50"/>
                </a:lnTo>
                <a:lnTo>
                  <a:pt x="855" y="50"/>
                </a:lnTo>
                <a:lnTo>
                  <a:pt x="869" y="62"/>
                </a:lnTo>
                <a:lnTo>
                  <a:pt x="886" y="70"/>
                </a:lnTo>
                <a:lnTo>
                  <a:pt x="900" y="85"/>
                </a:lnTo>
                <a:lnTo>
                  <a:pt x="898" y="95"/>
                </a:lnTo>
                <a:lnTo>
                  <a:pt x="877" y="128"/>
                </a:lnTo>
                <a:lnTo>
                  <a:pt x="867" y="160"/>
                </a:lnTo>
                <a:lnTo>
                  <a:pt x="870" y="179"/>
                </a:lnTo>
                <a:lnTo>
                  <a:pt x="889" y="182"/>
                </a:lnTo>
                <a:lnTo>
                  <a:pt x="909" y="171"/>
                </a:lnTo>
                <a:lnTo>
                  <a:pt x="927" y="190"/>
                </a:lnTo>
                <a:lnTo>
                  <a:pt x="940" y="193"/>
                </a:lnTo>
                <a:lnTo>
                  <a:pt x="945" y="194"/>
                </a:lnTo>
                <a:lnTo>
                  <a:pt x="956" y="203"/>
                </a:lnTo>
                <a:lnTo>
                  <a:pt x="960" y="203"/>
                </a:lnTo>
                <a:lnTo>
                  <a:pt x="972" y="201"/>
                </a:lnTo>
                <a:lnTo>
                  <a:pt x="978" y="202"/>
                </a:lnTo>
                <a:lnTo>
                  <a:pt x="1011" y="218"/>
                </a:lnTo>
                <a:lnTo>
                  <a:pt x="1035" y="226"/>
                </a:lnTo>
                <a:lnTo>
                  <a:pt x="1049" y="238"/>
                </a:lnTo>
                <a:lnTo>
                  <a:pt x="1047" y="248"/>
                </a:lnTo>
                <a:lnTo>
                  <a:pt x="1039" y="257"/>
                </a:lnTo>
                <a:lnTo>
                  <a:pt x="1046" y="280"/>
                </a:lnTo>
                <a:lnTo>
                  <a:pt x="1039" y="285"/>
                </a:lnTo>
                <a:lnTo>
                  <a:pt x="1030" y="292"/>
                </a:lnTo>
                <a:lnTo>
                  <a:pt x="1061" y="300"/>
                </a:lnTo>
                <a:lnTo>
                  <a:pt x="1065" y="322"/>
                </a:lnTo>
                <a:lnTo>
                  <a:pt x="1062" y="328"/>
                </a:lnTo>
                <a:lnTo>
                  <a:pt x="1061" y="338"/>
                </a:lnTo>
                <a:lnTo>
                  <a:pt x="1041" y="335"/>
                </a:lnTo>
                <a:lnTo>
                  <a:pt x="1035" y="342"/>
                </a:lnTo>
                <a:lnTo>
                  <a:pt x="1046" y="348"/>
                </a:lnTo>
                <a:lnTo>
                  <a:pt x="1049" y="346"/>
                </a:lnTo>
                <a:lnTo>
                  <a:pt x="1049" y="351"/>
                </a:lnTo>
                <a:lnTo>
                  <a:pt x="1035" y="359"/>
                </a:lnTo>
                <a:lnTo>
                  <a:pt x="1030" y="359"/>
                </a:lnTo>
                <a:lnTo>
                  <a:pt x="1030" y="366"/>
                </a:lnTo>
                <a:lnTo>
                  <a:pt x="1035" y="373"/>
                </a:lnTo>
                <a:lnTo>
                  <a:pt x="1058" y="375"/>
                </a:lnTo>
                <a:lnTo>
                  <a:pt x="1069" y="377"/>
                </a:lnTo>
                <a:lnTo>
                  <a:pt x="1076" y="386"/>
                </a:lnTo>
                <a:lnTo>
                  <a:pt x="1061" y="407"/>
                </a:lnTo>
                <a:lnTo>
                  <a:pt x="1049" y="407"/>
                </a:lnTo>
                <a:lnTo>
                  <a:pt x="1027" y="397"/>
                </a:lnTo>
                <a:lnTo>
                  <a:pt x="1027" y="410"/>
                </a:lnTo>
                <a:lnTo>
                  <a:pt x="1042" y="417"/>
                </a:lnTo>
                <a:lnTo>
                  <a:pt x="1058" y="426"/>
                </a:lnTo>
                <a:lnTo>
                  <a:pt x="1069" y="420"/>
                </a:lnTo>
                <a:lnTo>
                  <a:pt x="1085" y="412"/>
                </a:lnTo>
                <a:lnTo>
                  <a:pt x="1101" y="412"/>
                </a:lnTo>
                <a:lnTo>
                  <a:pt x="1124" y="412"/>
                </a:lnTo>
                <a:lnTo>
                  <a:pt x="1144" y="461"/>
                </a:lnTo>
                <a:lnTo>
                  <a:pt x="1129" y="473"/>
                </a:lnTo>
                <a:lnTo>
                  <a:pt x="1125" y="473"/>
                </a:lnTo>
                <a:lnTo>
                  <a:pt x="1127" y="480"/>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7" name="5886343.25622.2522.62512.55">
            <a:extLst>
              <a:ext uri="{FF2B5EF4-FFF2-40B4-BE49-F238E27FC236}">
                <a16:creationId xmlns:a16="http://schemas.microsoft.com/office/drawing/2014/main" id="{60759496-50BC-0F87-B8F5-ACAF2226308F}"/>
              </a:ext>
            </a:extLst>
          </p:cNvPr>
          <p:cNvSpPr>
            <a:spLocks/>
          </p:cNvSpPr>
          <p:nvPr>
            <p:custDataLst>
              <p:tags r:id="rId49"/>
            </p:custDataLst>
          </p:nvPr>
        </p:nvSpPr>
        <p:spPr bwMode="auto">
          <a:xfrm>
            <a:off x="8452351" y="3229351"/>
            <a:ext cx="83427" cy="145363"/>
          </a:xfrm>
          <a:custGeom>
            <a:avLst/>
            <a:gdLst/>
            <a:ahLst/>
            <a:cxnLst>
              <a:cxn ang="0">
                <a:pos x="0" y="61"/>
              </a:cxn>
              <a:cxn ang="0">
                <a:pos x="8" y="81"/>
              </a:cxn>
              <a:cxn ang="0">
                <a:pos x="5" y="89"/>
              </a:cxn>
              <a:cxn ang="0">
                <a:pos x="13" y="98"/>
              </a:cxn>
              <a:cxn ang="0">
                <a:pos x="13" y="103"/>
              </a:cxn>
              <a:cxn ang="0">
                <a:pos x="33" y="159"/>
              </a:cxn>
              <a:cxn ang="0">
                <a:pos x="37" y="201"/>
              </a:cxn>
              <a:cxn ang="0">
                <a:pos x="32" y="218"/>
              </a:cxn>
              <a:cxn ang="0">
                <a:pos x="33" y="241"/>
              </a:cxn>
              <a:cxn ang="0">
                <a:pos x="59" y="291"/>
              </a:cxn>
              <a:cxn ang="0">
                <a:pos x="54" y="321"/>
              </a:cxn>
              <a:cxn ang="0">
                <a:pos x="60" y="327"/>
              </a:cxn>
              <a:cxn ang="0">
                <a:pos x="63" y="327"/>
              </a:cxn>
              <a:cxn ang="0">
                <a:pos x="60" y="321"/>
              </a:cxn>
              <a:cxn ang="0">
                <a:pos x="68" y="321"/>
              </a:cxn>
              <a:cxn ang="0">
                <a:pos x="84" y="340"/>
              </a:cxn>
              <a:cxn ang="0">
                <a:pos x="94" y="389"/>
              </a:cxn>
              <a:cxn ang="0">
                <a:pos x="94" y="414"/>
              </a:cxn>
              <a:cxn ang="0">
                <a:pos x="103" y="448"/>
              </a:cxn>
              <a:cxn ang="0">
                <a:pos x="117" y="475"/>
              </a:cxn>
              <a:cxn ang="0">
                <a:pos x="223" y="456"/>
              </a:cxn>
              <a:cxn ang="0">
                <a:pos x="219" y="446"/>
              </a:cxn>
              <a:cxn ang="0">
                <a:pos x="205" y="433"/>
              </a:cxn>
              <a:cxn ang="0">
                <a:pos x="207" y="414"/>
              </a:cxn>
              <a:cxn ang="0">
                <a:pos x="212" y="410"/>
              </a:cxn>
              <a:cxn ang="0">
                <a:pos x="205" y="390"/>
              </a:cxn>
              <a:cxn ang="0">
                <a:pos x="197" y="311"/>
              </a:cxn>
              <a:cxn ang="0">
                <a:pos x="197" y="287"/>
              </a:cxn>
              <a:cxn ang="0">
                <a:pos x="207" y="242"/>
              </a:cxn>
              <a:cxn ang="0">
                <a:pos x="217" y="214"/>
              </a:cxn>
              <a:cxn ang="0">
                <a:pos x="219" y="188"/>
              </a:cxn>
              <a:cxn ang="0">
                <a:pos x="208" y="174"/>
              </a:cxn>
              <a:cxn ang="0">
                <a:pos x="208" y="155"/>
              </a:cxn>
              <a:cxn ang="0">
                <a:pos x="217" y="144"/>
              </a:cxn>
              <a:cxn ang="0">
                <a:pos x="247" y="121"/>
              </a:cxn>
              <a:cxn ang="0">
                <a:pos x="260" y="81"/>
              </a:cxn>
              <a:cxn ang="0">
                <a:pos x="247" y="55"/>
              </a:cxn>
              <a:cxn ang="0">
                <a:pos x="242" y="42"/>
              </a:cxn>
              <a:cxn ang="0">
                <a:pos x="248" y="38"/>
              </a:cxn>
              <a:cxn ang="0">
                <a:pos x="248" y="30"/>
              </a:cxn>
              <a:cxn ang="0">
                <a:pos x="239" y="0"/>
              </a:cxn>
              <a:cxn ang="0">
                <a:pos x="0" y="61"/>
              </a:cxn>
            </a:cxnLst>
            <a:rect l="0" t="0" r="r" b="b"/>
            <a:pathLst>
              <a:path w="260" h="475">
                <a:moveTo>
                  <a:pt x="0" y="61"/>
                </a:moveTo>
                <a:lnTo>
                  <a:pt x="8" y="81"/>
                </a:lnTo>
                <a:lnTo>
                  <a:pt x="5" y="89"/>
                </a:lnTo>
                <a:lnTo>
                  <a:pt x="13" y="98"/>
                </a:lnTo>
                <a:lnTo>
                  <a:pt x="13" y="103"/>
                </a:lnTo>
                <a:lnTo>
                  <a:pt x="33" y="159"/>
                </a:lnTo>
                <a:lnTo>
                  <a:pt x="37" y="201"/>
                </a:lnTo>
                <a:lnTo>
                  <a:pt x="32" y="218"/>
                </a:lnTo>
                <a:lnTo>
                  <a:pt x="33" y="241"/>
                </a:lnTo>
                <a:lnTo>
                  <a:pt x="59" y="291"/>
                </a:lnTo>
                <a:lnTo>
                  <a:pt x="54" y="321"/>
                </a:lnTo>
                <a:lnTo>
                  <a:pt x="60" y="327"/>
                </a:lnTo>
                <a:lnTo>
                  <a:pt x="63" y="327"/>
                </a:lnTo>
                <a:lnTo>
                  <a:pt x="60" y="321"/>
                </a:lnTo>
                <a:lnTo>
                  <a:pt x="68" y="321"/>
                </a:lnTo>
                <a:lnTo>
                  <a:pt x="84" y="340"/>
                </a:lnTo>
                <a:lnTo>
                  <a:pt x="94" y="389"/>
                </a:lnTo>
                <a:lnTo>
                  <a:pt x="94" y="414"/>
                </a:lnTo>
                <a:lnTo>
                  <a:pt x="103" y="448"/>
                </a:lnTo>
                <a:lnTo>
                  <a:pt x="117" y="475"/>
                </a:lnTo>
                <a:lnTo>
                  <a:pt x="223" y="456"/>
                </a:lnTo>
                <a:lnTo>
                  <a:pt x="219" y="446"/>
                </a:lnTo>
                <a:lnTo>
                  <a:pt x="205" y="433"/>
                </a:lnTo>
                <a:lnTo>
                  <a:pt x="207" y="414"/>
                </a:lnTo>
                <a:lnTo>
                  <a:pt x="212" y="410"/>
                </a:lnTo>
                <a:lnTo>
                  <a:pt x="205" y="390"/>
                </a:lnTo>
                <a:lnTo>
                  <a:pt x="197" y="311"/>
                </a:lnTo>
                <a:lnTo>
                  <a:pt x="197" y="287"/>
                </a:lnTo>
                <a:lnTo>
                  <a:pt x="207" y="242"/>
                </a:lnTo>
                <a:lnTo>
                  <a:pt x="217" y="214"/>
                </a:lnTo>
                <a:lnTo>
                  <a:pt x="219" y="188"/>
                </a:lnTo>
                <a:lnTo>
                  <a:pt x="208" y="174"/>
                </a:lnTo>
                <a:lnTo>
                  <a:pt x="208" y="155"/>
                </a:lnTo>
                <a:lnTo>
                  <a:pt x="217" y="144"/>
                </a:lnTo>
                <a:lnTo>
                  <a:pt x="247" y="121"/>
                </a:lnTo>
                <a:lnTo>
                  <a:pt x="260" y="81"/>
                </a:lnTo>
                <a:lnTo>
                  <a:pt x="247" y="55"/>
                </a:lnTo>
                <a:lnTo>
                  <a:pt x="242" y="42"/>
                </a:lnTo>
                <a:lnTo>
                  <a:pt x="248" y="38"/>
                </a:lnTo>
                <a:lnTo>
                  <a:pt x="248" y="30"/>
                </a:lnTo>
                <a:lnTo>
                  <a:pt x="239" y="0"/>
                </a:lnTo>
                <a:lnTo>
                  <a:pt x="0" y="61"/>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8" name="5888346.125586.2541.554.3755">
            <a:extLst>
              <a:ext uri="{FF2B5EF4-FFF2-40B4-BE49-F238E27FC236}">
                <a16:creationId xmlns:a16="http://schemas.microsoft.com/office/drawing/2014/main" id="{76778377-4FEC-D506-D166-77CD16B5EAA7}"/>
              </a:ext>
            </a:extLst>
          </p:cNvPr>
          <p:cNvSpPr>
            <a:spLocks/>
          </p:cNvSpPr>
          <p:nvPr>
            <p:custDataLst>
              <p:tags r:id="rId50"/>
            </p:custDataLst>
          </p:nvPr>
        </p:nvSpPr>
        <p:spPr bwMode="auto">
          <a:xfrm>
            <a:off x="8211669" y="3247789"/>
            <a:ext cx="363236" cy="265908"/>
          </a:xfrm>
          <a:custGeom>
            <a:avLst/>
            <a:gdLst/>
            <a:ahLst/>
            <a:cxnLst>
              <a:cxn ang="0">
                <a:pos x="869" y="784"/>
              </a:cxn>
              <a:cxn ang="0">
                <a:pos x="851" y="812"/>
              </a:cxn>
              <a:cxn ang="0">
                <a:pos x="837" y="834"/>
              </a:cxn>
              <a:cxn ang="0">
                <a:pos x="830" y="866"/>
              </a:cxn>
              <a:cxn ang="0">
                <a:pos x="858" y="841"/>
              </a:cxn>
              <a:cxn ang="0">
                <a:pos x="905" y="834"/>
              </a:cxn>
              <a:cxn ang="0">
                <a:pos x="967" y="814"/>
              </a:cxn>
              <a:cxn ang="0">
                <a:pos x="1072" y="741"/>
              </a:cxn>
              <a:cxn ang="0">
                <a:pos x="1107" y="716"/>
              </a:cxn>
              <a:cxn ang="0">
                <a:pos x="1136" y="684"/>
              </a:cxn>
              <a:cxn ang="0">
                <a:pos x="1124" y="690"/>
              </a:cxn>
              <a:cxn ang="0">
                <a:pos x="1076" y="710"/>
              </a:cxn>
              <a:cxn ang="0">
                <a:pos x="1048" y="727"/>
              </a:cxn>
              <a:cxn ang="0">
                <a:pos x="1084" y="680"/>
              </a:cxn>
              <a:cxn ang="0">
                <a:pos x="1058" y="698"/>
              </a:cxn>
              <a:cxn ang="0">
                <a:pos x="960" y="755"/>
              </a:cxn>
              <a:cxn ang="0">
                <a:pos x="892" y="800"/>
              </a:cxn>
              <a:cxn ang="0">
                <a:pos x="885" y="761"/>
              </a:cxn>
              <a:cxn ang="0">
                <a:pos x="905" y="714"/>
              </a:cxn>
              <a:cxn ang="0">
                <a:pos x="878" y="553"/>
              </a:cxn>
              <a:cxn ang="0">
                <a:pos x="858" y="387"/>
              </a:cxn>
              <a:cxn ang="0">
                <a:pos x="839" y="279"/>
              </a:cxn>
              <a:cxn ang="0">
                <a:pos x="818" y="266"/>
              </a:cxn>
              <a:cxn ang="0">
                <a:pos x="814" y="230"/>
              </a:cxn>
              <a:cxn ang="0">
                <a:pos x="792" y="140"/>
              </a:cxn>
              <a:cxn ang="0">
                <a:pos x="768" y="37"/>
              </a:cxn>
              <a:cxn ang="0">
                <a:pos x="755" y="0"/>
              </a:cxn>
              <a:cxn ang="0">
                <a:pos x="565" y="42"/>
              </a:cxn>
              <a:cxn ang="0">
                <a:pos x="465" y="154"/>
              </a:cxn>
              <a:cxn ang="0">
                <a:pos x="451" y="195"/>
              </a:cxn>
              <a:cxn ang="0">
                <a:pos x="395" y="263"/>
              </a:cxn>
              <a:cxn ang="0">
                <a:pos x="422" y="279"/>
              </a:cxn>
              <a:cxn ang="0">
                <a:pos x="423" y="305"/>
              </a:cxn>
              <a:cxn ang="0">
                <a:pos x="434" y="364"/>
              </a:cxn>
              <a:cxn ang="0">
                <a:pos x="329" y="431"/>
              </a:cxn>
              <a:cxn ang="0">
                <a:pos x="211" y="434"/>
              </a:cxn>
              <a:cxn ang="0">
                <a:pos x="98" y="466"/>
              </a:cxn>
              <a:cxn ang="0">
                <a:pos x="71" y="516"/>
              </a:cxn>
              <a:cxn ang="0">
                <a:pos x="103" y="565"/>
              </a:cxn>
              <a:cxn ang="0">
                <a:pos x="80" y="614"/>
              </a:cxn>
              <a:cxn ang="0">
                <a:pos x="12" y="739"/>
              </a:cxn>
              <a:cxn ang="0">
                <a:pos x="637" y="637"/>
              </a:cxn>
              <a:cxn ang="0">
                <a:pos x="650" y="642"/>
              </a:cxn>
              <a:cxn ang="0">
                <a:pos x="681" y="697"/>
              </a:cxn>
              <a:cxn ang="0">
                <a:pos x="725" y="708"/>
              </a:cxn>
            </a:cxnLst>
            <a:rect l="0" t="0" r="r" b="b"/>
            <a:pathLst>
              <a:path w="1138" h="866">
                <a:moveTo>
                  <a:pt x="736" y="722"/>
                </a:moveTo>
                <a:lnTo>
                  <a:pt x="861" y="761"/>
                </a:lnTo>
                <a:lnTo>
                  <a:pt x="869" y="784"/>
                </a:lnTo>
                <a:lnTo>
                  <a:pt x="861" y="795"/>
                </a:lnTo>
                <a:lnTo>
                  <a:pt x="856" y="800"/>
                </a:lnTo>
                <a:lnTo>
                  <a:pt x="851" y="812"/>
                </a:lnTo>
                <a:lnTo>
                  <a:pt x="851" y="831"/>
                </a:lnTo>
                <a:lnTo>
                  <a:pt x="845" y="833"/>
                </a:lnTo>
                <a:lnTo>
                  <a:pt x="837" y="834"/>
                </a:lnTo>
                <a:lnTo>
                  <a:pt x="825" y="858"/>
                </a:lnTo>
                <a:lnTo>
                  <a:pt x="825" y="865"/>
                </a:lnTo>
                <a:lnTo>
                  <a:pt x="830" y="866"/>
                </a:lnTo>
                <a:lnTo>
                  <a:pt x="835" y="865"/>
                </a:lnTo>
                <a:lnTo>
                  <a:pt x="839" y="858"/>
                </a:lnTo>
                <a:lnTo>
                  <a:pt x="858" y="841"/>
                </a:lnTo>
                <a:lnTo>
                  <a:pt x="870" y="842"/>
                </a:lnTo>
                <a:lnTo>
                  <a:pt x="897" y="842"/>
                </a:lnTo>
                <a:lnTo>
                  <a:pt x="905" y="834"/>
                </a:lnTo>
                <a:lnTo>
                  <a:pt x="929" y="831"/>
                </a:lnTo>
                <a:lnTo>
                  <a:pt x="951" y="819"/>
                </a:lnTo>
                <a:lnTo>
                  <a:pt x="967" y="814"/>
                </a:lnTo>
                <a:lnTo>
                  <a:pt x="983" y="800"/>
                </a:lnTo>
                <a:lnTo>
                  <a:pt x="1050" y="753"/>
                </a:lnTo>
                <a:lnTo>
                  <a:pt x="1072" y="741"/>
                </a:lnTo>
                <a:lnTo>
                  <a:pt x="1089" y="731"/>
                </a:lnTo>
                <a:lnTo>
                  <a:pt x="1100" y="725"/>
                </a:lnTo>
                <a:lnTo>
                  <a:pt x="1107" y="716"/>
                </a:lnTo>
                <a:lnTo>
                  <a:pt x="1124" y="704"/>
                </a:lnTo>
                <a:lnTo>
                  <a:pt x="1131" y="700"/>
                </a:lnTo>
                <a:lnTo>
                  <a:pt x="1136" y="684"/>
                </a:lnTo>
                <a:lnTo>
                  <a:pt x="1138" y="680"/>
                </a:lnTo>
                <a:lnTo>
                  <a:pt x="1134" y="674"/>
                </a:lnTo>
                <a:lnTo>
                  <a:pt x="1124" y="690"/>
                </a:lnTo>
                <a:lnTo>
                  <a:pt x="1107" y="696"/>
                </a:lnTo>
                <a:lnTo>
                  <a:pt x="1091" y="700"/>
                </a:lnTo>
                <a:lnTo>
                  <a:pt x="1076" y="710"/>
                </a:lnTo>
                <a:lnTo>
                  <a:pt x="1072" y="724"/>
                </a:lnTo>
                <a:lnTo>
                  <a:pt x="1052" y="732"/>
                </a:lnTo>
                <a:lnTo>
                  <a:pt x="1048" y="727"/>
                </a:lnTo>
                <a:lnTo>
                  <a:pt x="1057" y="714"/>
                </a:lnTo>
                <a:lnTo>
                  <a:pt x="1069" y="700"/>
                </a:lnTo>
                <a:lnTo>
                  <a:pt x="1084" y="680"/>
                </a:lnTo>
                <a:lnTo>
                  <a:pt x="1079" y="673"/>
                </a:lnTo>
                <a:lnTo>
                  <a:pt x="1065" y="684"/>
                </a:lnTo>
                <a:lnTo>
                  <a:pt x="1058" y="698"/>
                </a:lnTo>
                <a:lnTo>
                  <a:pt x="1048" y="708"/>
                </a:lnTo>
                <a:lnTo>
                  <a:pt x="1010" y="731"/>
                </a:lnTo>
                <a:lnTo>
                  <a:pt x="960" y="755"/>
                </a:lnTo>
                <a:lnTo>
                  <a:pt x="919" y="775"/>
                </a:lnTo>
                <a:lnTo>
                  <a:pt x="905" y="783"/>
                </a:lnTo>
                <a:lnTo>
                  <a:pt x="892" y="800"/>
                </a:lnTo>
                <a:lnTo>
                  <a:pt x="882" y="796"/>
                </a:lnTo>
                <a:lnTo>
                  <a:pt x="878" y="783"/>
                </a:lnTo>
                <a:lnTo>
                  <a:pt x="885" y="761"/>
                </a:lnTo>
                <a:lnTo>
                  <a:pt x="897" y="753"/>
                </a:lnTo>
                <a:lnTo>
                  <a:pt x="884" y="737"/>
                </a:lnTo>
                <a:lnTo>
                  <a:pt x="905" y="714"/>
                </a:lnTo>
                <a:lnTo>
                  <a:pt x="905" y="701"/>
                </a:lnTo>
                <a:lnTo>
                  <a:pt x="893" y="693"/>
                </a:lnTo>
                <a:lnTo>
                  <a:pt x="878" y="553"/>
                </a:lnTo>
                <a:lnTo>
                  <a:pt x="870" y="548"/>
                </a:lnTo>
                <a:lnTo>
                  <a:pt x="872" y="414"/>
                </a:lnTo>
                <a:lnTo>
                  <a:pt x="858" y="387"/>
                </a:lnTo>
                <a:lnTo>
                  <a:pt x="849" y="353"/>
                </a:lnTo>
                <a:lnTo>
                  <a:pt x="849" y="328"/>
                </a:lnTo>
                <a:lnTo>
                  <a:pt x="839" y="279"/>
                </a:lnTo>
                <a:lnTo>
                  <a:pt x="823" y="260"/>
                </a:lnTo>
                <a:lnTo>
                  <a:pt x="815" y="260"/>
                </a:lnTo>
                <a:lnTo>
                  <a:pt x="818" y="266"/>
                </a:lnTo>
                <a:lnTo>
                  <a:pt x="815" y="266"/>
                </a:lnTo>
                <a:lnTo>
                  <a:pt x="809" y="260"/>
                </a:lnTo>
                <a:lnTo>
                  <a:pt x="814" y="230"/>
                </a:lnTo>
                <a:lnTo>
                  <a:pt x="788" y="180"/>
                </a:lnTo>
                <a:lnTo>
                  <a:pt x="787" y="157"/>
                </a:lnTo>
                <a:lnTo>
                  <a:pt x="792" y="140"/>
                </a:lnTo>
                <a:lnTo>
                  <a:pt x="788" y="98"/>
                </a:lnTo>
                <a:lnTo>
                  <a:pt x="768" y="42"/>
                </a:lnTo>
                <a:lnTo>
                  <a:pt x="768" y="37"/>
                </a:lnTo>
                <a:lnTo>
                  <a:pt x="760" y="28"/>
                </a:lnTo>
                <a:lnTo>
                  <a:pt x="763" y="20"/>
                </a:lnTo>
                <a:lnTo>
                  <a:pt x="755" y="0"/>
                </a:lnTo>
                <a:lnTo>
                  <a:pt x="575" y="46"/>
                </a:lnTo>
                <a:lnTo>
                  <a:pt x="572" y="42"/>
                </a:lnTo>
                <a:lnTo>
                  <a:pt x="565" y="42"/>
                </a:lnTo>
                <a:lnTo>
                  <a:pt x="556" y="52"/>
                </a:lnTo>
                <a:lnTo>
                  <a:pt x="505" y="94"/>
                </a:lnTo>
                <a:lnTo>
                  <a:pt x="465" y="154"/>
                </a:lnTo>
                <a:lnTo>
                  <a:pt x="454" y="164"/>
                </a:lnTo>
                <a:lnTo>
                  <a:pt x="461" y="176"/>
                </a:lnTo>
                <a:lnTo>
                  <a:pt x="451" y="195"/>
                </a:lnTo>
                <a:lnTo>
                  <a:pt x="443" y="207"/>
                </a:lnTo>
                <a:lnTo>
                  <a:pt x="397" y="250"/>
                </a:lnTo>
                <a:lnTo>
                  <a:pt x="395" y="263"/>
                </a:lnTo>
                <a:lnTo>
                  <a:pt x="400" y="278"/>
                </a:lnTo>
                <a:lnTo>
                  <a:pt x="406" y="279"/>
                </a:lnTo>
                <a:lnTo>
                  <a:pt x="422" y="279"/>
                </a:lnTo>
                <a:lnTo>
                  <a:pt x="430" y="285"/>
                </a:lnTo>
                <a:lnTo>
                  <a:pt x="431" y="297"/>
                </a:lnTo>
                <a:lnTo>
                  <a:pt x="423" y="305"/>
                </a:lnTo>
                <a:lnTo>
                  <a:pt x="426" y="318"/>
                </a:lnTo>
                <a:lnTo>
                  <a:pt x="436" y="337"/>
                </a:lnTo>
                <a:lnTo>
                  <a:pt x="434" y="364"/>
                </a:lnTo>
                <a:lnTo>
                  <a:pt x="403" y="373"/>
                </a:lnTo>
                <a:lnTo>
                  <a:pt x="360" y="418"/>
                </a:lnTo>
                <a:lnTo>
                  <a:pt x="329" y="431"/>
                </a:lnTo>
                <a:lnTo>
                  <a:pt x="258" y="450"/>
                </a:lnTo>
                <a:lnTo>
                  <a:pt x="231" y="440"/>
                </a:lnTo>
                <a:lnTo>
                  <a:pt x="211" y="434"/>
                </a:lnTo>
                <a:lnTo>
                  <a:pt x="176" y="440"/>
                </a:lnTo>
                <a:lnTo>
                  <a:pt x="137" y="450"/>
                </a:lnTo>
                <a:lnTo>
                  <a:pt x="98" y="466"/>
                </a:lnTo>
                <a:lnTo>
                  <a:pt x="78" y="479"/>
                </a:lnTo>
                <a:lnTo>
                  <a:pt x="71" y="500"/>
                </a:lnTo>
                <a:lnTo>
                  <a:pt x="71" y="516"/>
                </a:lnTo>
                <a:lnTo>
                  <a:pt x="98" y="548"/>
                </a:lnTo>
                <a:lnTo>
                  <a:pt x="102" y="555"/>
                </a:lnTo>
                <a:lnTo>
                  <a:pt x="103" y="565"/>
                </a:lnTo>
                <a:lnTo>
                  <a:pt x="98" y="580"/>
                </a:lnTo>
                <a:lnTo>
                  <a:pt x="93" y="587"/>
                </a:lnTo>
                <a:lnTo>
                  <a:pt x="80" y="614"/>
                </a:lnTo>
                <a:lnTo>
                  <a:pt x="21" y="673"/>
                </a:lnTo>
                <a:lnTo>
                  <a:pt x="0" y="690"/>
                </a:lnTo>
                <a:lnTo>
                  <a:pt x="12" y="739"/>
                </a:lnTo>
                <a:lnTo>
                  <a:pt x="620" y="615"/>
                </a:lnTo>
                <a:lnTo>
                  <a:pt x="631" y="624"/>
                </a:lnTo>
                <a:lnTo>
                  <a:pt x="637" y="637"/>
                </a:lnTo>
                <a:lnTo>
                  <a:pt x="643" y="639"/>
                </a:lnTo>
                <a:lnTo>
                  <a:pt x="645" y="638"/>
                </a:lnTo>
                <a:lnTo>
                  <a:pt x="650" y="642"/>
                </a:lnTo>
                <a:lnTo>
                  <a:pt x="662" y="647"/>
                </a:lnTo>
                <a:lnTo>
                  <a:pt x="677" y="684"/>
                </a:lnTo>
                <a:lnTo>
                  <a:pt x="681" y="697"/>
                </a:lnTo>
                <a:lnTo>
                  <a:pt x="685" y="700"/>
                </a:lnTo>
                <a:lnTo>
                  <a:pt x="686" y="704"/>
                </a:lnTo>
                <a:lnTo>
                  <a:pt x="725" y="708"/>
                </a:lnTo>
                <a:lnTo>
                  <a:pt x="736" y="722"/>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199" name="5889317.25635.7542.2526.55">
            <a:extLst>
              <a:ext uri="{FF2B5EF4-FFF2-40B4-BE49-F238E27FC236}">
                <a16:creationId xmlns:a16="http://schemas.microsoft.com/office/drawing/2014/main" id="{15FF894B-42A1-1244-DEC7-2D5224413F26}"/>
              </a:ext>
            </a:extLst>
          </p:cNvPr>
          <p:cNvSpPr>
            <a:spLocks/>
          </p:cNvSpPr>
          <p:nvPr>
            <p:custDataLst>
              <p:tags r:id="rId51"/>
            </p:custDataLst>
          </p:nvPr>
        </p:nvSpPr>
        <p:spPr bwMode="auto">
          <a:xfrm>
            <a:off x="8542422" y="3063425"/>
            <a:ext cx="177189" cy="270870"/>
          </a:xfrm>
          <a:custGeom>
            <a:avLst/>
            <a:gdLst/>
            <a:ahLst/>
            <a:cxnLst>
              <a:cxn ang="0">
                <a:pos x="106" y="794"/>
              </a:cxn>
              <a:cxn ang="0">
                <a:pos x="106" y="819"/>
              </a:cxn>
              <a:cxn ang="0">
                <a:pos x="134" y="844"/>
              </a:cxn>
              <a:cxn ang="0">
                <a:pos x="146" y="856"/>
              </a:cxn>
              <a:cxn ang="0">
                <a:pos x="160" y="885"/>
              </a:cxn>
              <a:cxn ang="0">
                <a:pos x="166" y="866"/>
              </a:cxn>
              <a:cxn ang="0">
                <a:pos x="180" y="817"/>
              </a:cxn>
              <a:cxn ang="0">
                <a:pos x="205" y="766"/>
              </a:cxn>
              <a:cxn ang="0">
                <a:pos x="197" y="752"/>
              </a:cxn>
              <a:cxn ang="0">
                <a:pos x="224" y="700"/>
              </a:cxn>
              <a:cxn ang="0">
                <a:pos x="232" y="719"/>
              </a:cxn>
              <a:cxn ang="0">
                <a:pos x="243" y="717"/>
              </a:cxn>
              <a:cxn ang="0">
                <a:pos x="247" y="690"/>
              </a:cxn>
              <a:cxn ang="0">
                <a:pos x="289" y="674"/>
              </a:cxn>
              <a:cxn ang="0">
                <a:pos x="297" y="662"/>
              </a:cxn>
              <a:cxn ang="0">
                <a:pos x="316" y="656"/>
              </a:cxn>
              <a:cxn ang="0">
                <a:pos x="330" y="626"/>
              </a:cxn>
              <a:cxn ang="0">
                <a:pos x="341" y="587"/>
              </a:cxn>
              <a:cxn ang="0">
                <a:pos x="349" y="578"/>
              </a:cxn>
              <a:cxn ang="0">
                <a:pos x="380" y="575"/>
              </a:cxn>
              <a:cxn ang="0">
                <a:pos x="392" y="545"/>
              </a:cxn>
              <a:cxn ang="0">
                <a:pos x="412" y="525"/>
              </a:cxn>
              <a:cxn ang="0">
                <a:pos x="446" y="540"/>
              </a:cxn>
              <a:cxn ang="0">
                <a:pos x="487" y="493"/>
              </a:cxn>
              <a:cxn ang="0">
                <a:pos x="524" y="454"/>
              </a:cxn>
              <a:cxn ang="0">
                <a:pos x="532" y="453"/>
              </a:cxn>
              <a:cxn ang="0">
                <a:pos x="556" y="429"/>
              </a:cxn>
              <a:cxn ang="0">
                <a:pos x="537" y="412"/>
              </a:cxn>
              <a:cxn ang="0">
                <a:pos x="530" y="412"/>
              </a:cxn>
              <a:cxn ang="0">
                <a:pos x="537" y="394"/>
              </a:cxn>
              <a:cxn ang="0">
                <a:pos x="526" y="359"/>
              </a:cxn>
              <a:cxn ang="0">
                <a:pos x="504" y="352"/>
              </a:cxn>
              <a:cxn ang="0">
                <a:pos x="487" y="360"/>
              </a:cxn>
              <a:cxn ang="0">
                <a:pos x="462" y="312"/>
              </a:cxn>
              <a:cxn ang="0">
                <a:pos x="463" y="297"/>
              </a:cxn>
              <a:cxn ang="0">
                <a:pos x="450" y="289"/>
              </a:cxn>
              <a:cxn ang="0">
                <a:pos x="426" y="286"/>
              </a:cxn>
              <a:cxn ang="0">
                <a:pos x="407" y="279"/>
              </a:cxn>
              <a:cxn ang="0">
                <a:pos x="399" y="245"/>
              </a:cxn>
              <a:cxn ang="0">
                <a:pos x="274" y="0"/>
              </a:cxn>
              <a:cxn ang="0">
                <a:pos x="240" y="0"/>
              </a:cxn>
              <a:cxn ang="0">
                <a:pos x="230" y="18"/>
              </a:cxn>
              <a:cxn ang="0">
                <a:pos x="207" y="26"/>
              </a:cxn>
              <a:cxn ang="0">
                <a:pos x="166" y="58"/>
              </a:cxn>
              <a:cxn ang="0">
                <a:pos x="158" y="20"/>
              </a:cxn>
              <a:cxn ang="0">
                <a:pos x="144" y="11"/>
              </a:cxn>
              <a:cxn ang="0">
                <a:pos x="74" y="184"/>
              </a:cxn>
              <a:cxn ang="0">
                <a:pos x="78" y="215"/>
              </a:cxn>
              <a:cxn ang="0">
                <a:pos x="75" y="250"/>
              </a:cxn>
              <a:cxn ang="0">
                <a:pos x="63" y="270"/>
              </a:cxn>
              <a:cxn ang="0">
                <a:pos x="70" y="357"/>
              </a:cxn>
              <a:cxn ang="0">
                <a:pos x="46" y="408"/>
              </a:cxn>
              <a:cxn ang="0">
                <a:pos x="54" y="442"/>
              </a:cxn>
              <a:cxn ang="0">
                <a:pos x="36" y="445"/>
              </a:cxn>
              <a:cxn ang="0">
                <a:pos x="32" y="470"/>
              </a:cxn>
              <a:cxn ang="0">
                <a:pos x="11" y="465"/>
              </a:cxn>
            </a:cxnLst>
            <a:rect l="0" t="0" r="r" b="b"/>
            <a:pathLst>
              <a:path w="556" h="885">
                <a:moveTo>
                  <a:pt x="0" y="473"/>
                </a:moveTo>
                <a:lnTo>
                  <a:pt x="106" y="794"/>
                </a:lnTo>
                <a:lnTo>
                  <a:pt x="106" y="801"/>
                </a:lnTo>
                <a:lnTo>
                  <a:pt x="106" y="819"/>
                </a:lnTo>
                <a:lnTo>
                  <a:pt x="106" y="822"/>
                </a:lnTo>
                <a:lnTo>
                  <a:pt x="134" y="844"/>
                </a:lnTo>
                <a:lnTo>
                  <a:pt x="144" y="844"/>
                </a:lnTo>
                <a:lnTo>
                  <a:pt x="146" y="856"/>
                </a:lnTo>
                <a:lnTo>
                  <a:pt x="146" y="866"/>
                </a:lnTo>
                <a:lnTo>
                  <a:pt x="160" y="885"/>
                </a:lnTo>
                <a:lnTo>
                  <a:pt x="164" y="881"/>
                </a:lnTo>
                <a:lnTo>
                  <a:pt x="166" y="866"/>
                </a:lnTo>
                <a:lnTo>
                  <a:pt x="166" y="838"/>
                </a:lnTo>
                <a:lnTo>
                  <a:pt x="180" y="817"/>
                </a:lnTo>
                <a:lnTo>
                  <a:pt x="188" y="782"/>
                </a:lnTo>
                <a:lnTo>
                  <a:pt x="205" y="766"/>
                </a:lnTo>
                <a:lnTo>
                  <a:pt x="207" y="759"/>
                </a:lnTo>
                <a:lnTo>
                  <a:pt x="197" y="752"/>
                </a:lnTo>
                <a:lnTo>
                  <a:pt x="191" y="733"/>
                </a:lnTo>
                <a:lnTo>
                  <a:pt x="224" y="700"/>
                </a:lnTo>
                <a:lnTo>
                  <a:pt x="230" y="704"/>
                </a:lnTo>
                <a:lnTo>
                  <a:pt x="232" y="719"/>
                </a:lnTo>
                <a:lnTo>
                  <a:pt x="240" y="724"/>
                </a:lnTo>
                <a:lnTo>
                  <a:pt x="243" y="717"/>
                </a:lnTo>
                <a:lnTo>
                  <a:pt x="243" y="700"/>
                </a:lnTo>
                <a:lnTo>
                  <a:pt x="247" y="690"/>
                </a:lnTo>
                <a:lnTo>
                  <a:pt x="278" y="688"/>
                </a:lnTo>
                <a:lnTo>
                  <a:pt x="289" y="674"/>
                </a:lnTo>
                <a:lnTo>
                  <a:pt x="289" y="666"/>
                </a:lnTo>
                <a:lnTo>
                  <a:pt x="297" y="662"/>
                </a:lnTo>
                <a:lnTo>
                  <a:pt x="306" y="662"/>
                </a:lnTo>
                <a:lnTo>
                  <a:pt x="316" y="656"/>
                </a:lnTo>
                <a:lnTo>
                  <a:pt x="322" y="648"/>
                </a:lnTo>
                <a:lnTo>
                  <a:pt x="330" y="626"/>
                </a:lnTo>
                <a:lnTo>
                  <a:pt x="324" y="606"/>
                </a:lnTo>
                <a:lnTo>
                  <a:pt x="341" y="587"/>
                </a:lnTo>
                <a:lnTo>
                  <a:pt x="341" y="578"/>
                </a:lnTo>
                <a:lnTo>
                  <a:pt x="349" y="578"/>
                </a:lnTo>
                <a:lnTo>
                  <a:pt x="367" y="579"/>
                </a:lnTo>
                <a:lnTo>
                  <a:pt x="380" y="575"/>
                </a:lnTo>
                <a:lnTo>
                  <a:pt x="383" y="564"/>
                </a:lnTo>
                <a:lnTo>
                  <a:pt x="392" y="545"/>
                </a:lnTo>
                <a:lnTo>
                  <a:pt x="399" y="544"/>
                </a:lnTo>
                <a:lnTo>
                  <a:pt x="412" y="525"/>
                </a:lnTo>
                <a:lnTo>
                  <a:pt x="434" y="531"/>
                </a:lnTo>
                <a:lnTo>
                  <a:pt x="446" y="540"/>
                </a:lnTo>
                <a:lnTo>
                  <a:pt x="466" y="504"/>
                </a:lnTo>
                <a:lnTo>
                  <a:pt x="487" y="493"/>
                </a:lnTo>
                <a:lnTo>
                  <a:pt x="517" y="470"/>
                </a:lnTo>
                <a:lnTo>
                  <a:pt x="524" y="454"/>
                </a:lnTo>
                <a:lnTo>
                  <a:pt x="525" y="453"/>
                </a:lnTo>
                <a:lnTo>
                  <a:pt x="532" y="453"/>
                </a:lnTo>
                <a:lnTo>
                  <a:pt x="551" y="447"/>
                </a:lnTo>
                <a:lnTo>
                  <a:pt x="556" y="429"/>
                </a:lnTo>
                <a:lnTo>
                  <a:pt x="553" y="418"/>
                </a:lnTo>
                <a:lnTo>
                  <a:pt x="537" y="412"/>
                </a:lnTo>
                <a:lnTo>
                  <a:pt x="536" y="415"/>
                </a:lnTo>
                <a:lnTo>
                  <a:pt x="530" y="412"/>
                </a:lnTo>
                <a:lnTo>
                  <a:pt x="533" y="396"/>
                </a:lnTo>
                <a:lnTo>
                  <a:pt x="537" y="394"/>
                </a:lnTo>
                <a:lnTo>
                  <a:pt x="537" y="380"/>
                </a:lnTo>
                <a:lnTo>
                  <a:pt x="526" y="359"/>
                </a:lnTo>
                <a:lnTo>
                  <a:pt x="517" y="351"/>
                </a:lnTo>
                <a:lnTo>
                  <a:pt x="504" y="352"/>
                </a:lnTo>
                <a:lnTo>
                  <a:pt x="500" y="359"/>
                </a:lnTo>
                <a:lnTo>
                  <a:pt x="487" y="360"/>
                </a:lnTo>
                <a:lnTo>
                  <a:pt x="473" y="357"/>
                </a:lnTo>
                <a:lnTo>
                  <a:pt x="462" y="312"/>
                </a:lnTo>
                <a:lnTo>
                  <a:pt x="465" y="306"/>
                </a:lnTo>
                <a:lnTo>
                  <a:pt x="463" y="297"/>
                </a:lnTo>
                <a:lnTo>
                  <a:pt x="459" y="289"/>
                </a:lnTo>
                <a:lnTo>
                  <a:pt x="450" y="289"/>
                </a:lnTo>
                <a:lnTo>
                  <a:pt x="446" y="294"/>
                </a:lnTo>
                <a:lnTo>
                  <a:pt x="426" y="286"/>
                </a:lnTo>
                <a:lnTo>
                  <a:pt x="414" y="286"/>
                </a:lnTo>
                <a:lnTo>
                  <a:pt x="407" y="279"/>
                </a:lnTo>
                <a:lnTo>
                  <a:pt x="399" y="251"/>
                </a:lnTo>
                <a:lnTo>
                  <a:pt x="399" y="245"/>
                </a:lnTo>
                <a:lnTo>
                  <a:pt x="330" y="40"/>
                </a:lnTo>
                <a:lnTo>
                  <a:pt x="274" y="0"/>
                </a:lnTo>
                <a:lnTo>
                  <a:pt x="256" y="0"/>
                </a:lnTo>
                <a:lnTo>
                  <a:pt x="240" y="0"/>
                </a:lnTo>
                <a:lnTo>
                  <a:pt x="232" y="5"/>
                </a:lnTo>
                <a:lnTo>
                  <a:pt x="230" y="18"/>
                </a:lnTo>
                <a:lnTo>
                  <a:pt x="224" y="18"/>
                </a:lnTo>
                <a:lnTo>
                  <a:pt x="207" y="26"/>
                </a:lnTo>
                <a:lnTo>
                  <a:pt x="176" y="51"/>
                </a:lnTo>
                <a:lnTo>
                  <a:pt x="166" y="58"/>
                </a:lnTo>
                <a:lnTo>
                  <a:pt x="154" y="44"/>
                </a:lnTo>
                <a:lnTo>
                  <a:pt x="158" y="20"/>
                </a:lnTo>
                <a:lnTo>
                  <a:pt x="153" y="11"/>
                </a:lnTo>
                <a:lnTo>
                  <a:pt x="144" y="11"/>
                </a:lnTo>
                <a:lnTo>
                  <a:pt x="118" y="20"/>
                </a:lnTo>
                <a:lnTo>
                  <a:pt x="74" y="184"/>
                </a:lnTo>
                <a:lnTo>
                  <a:pt x="71" y="207"/>
                </a:lnTo>
                <a:lnTo>
                  <a:pt x="78" y="215"/>
                </a:lnTo>
                <a:lnTo>
                  <a:pt x="79" y="236"/>
                </a:lnTo>
                <a:lnTo>
                  <a:pt x="75" y="250"/>
                </a:lnTo>
                <a:lnTo>
                  <a:pt x="68" y="255"/>
                </a:lnTo>
                <a:lnTo>
                  <a:pt x="63" y="270"/>
                </a:lnTo>
                <a:lnTo>
                  <a:pt x="76" y="336"/>
                </a:lnTo>
                <a:lnTo>
                  <a:pt x="70" y="357"/>
                </a:lnTo>
                <a:lnTo>
                  <a:pt x="70" y="376"/>
                </a:lnTo>
                <a:lnTo>
                  <a:pt x="46" y="408"/>
                </a:lnTo>
                <a:lnTo>
                  <a:pt x="42" y="419"/>
                </a:lnTo>
                <a:lnTo>
                  <a:pt x="54" y="442"/>
                </a:lnTo>
                <a:lnTo>
                  <a:pt x="52" y="445"/>
                </a:lnTo>
                <a:lnTo>
                  <a:pt x="36" y="445"/>
                </a:lnTo>
                <a:lnTo>
                  <a:pt x="37" y="458"/>
                </a:lnTo>
                <a:lnTo>
                  <a:pt x="32" y="470"/>
                </a:lnTo>
                <a:lnTo>
                  <a:pt x="25" y="470"/>
                </a:lnTo>
                <a:lnTo>
                  <a:pt x="11" y="465"/>
                </a:lnTo>
                <a:lnTo>
                  <a:pt x="0" y="473"/>
                </a:lnTo>
                <a:close/>
              </a:path>
            </a:pathLst>
          </a:custGeom>
          <a:solidFill>
            <a:srgbClr val="A9B2BE"/>
          </a:solidFill>
          <a:ln w="22225" cap="flat" cmpd="sng" algn="ctr">
            <a:solidFill>
              <a:srgbClr val="FFFFFF"/>
            </a:solidFill>
            <a:prstDash val="solid"/>
            <a:round/>
            <a:headEnd type="none" w="med" len="med"/>
            <a:tailEnd type="none" w="med" len="med"/>
          </a:ln>
          <a:effectLst/>
        </p:spPr>
        <p:txBody>
          <a:bodyPr/>
          <a:lstStyle/>
          <a:p>
            <a:pPr marL="0" marR="0" lvl="0" indent="0" algn="l" defTabSz="403433"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p:txBody>
      </p:sp>
      <p:sp>
        <p:nvSpPr>
          <p:cNvPr id="201" name="StatCard301">
            <a:extLst>
              <a:ext uri="{FF2B5EF4-FFF2-40B4-BE49-F238E27FC236}">
                <a16:creationId xmlns:a16="http://schemas.microsoft.com/office/drawing/2014/main" id="{9D22E366-15B6-98E9-E5FA-70CFFDDEA848}"/>
              </a:ext>
            </a:extLst>
          </p:cNvPr>
          <p:cNvSpPr/>
          <p:nvPr/>
        </p:nvSpPr>
        <p:spPr>
          <a:xfrm>
            <a:off x="311348" y="974001"/>
            <a:ext cx="2709175" cy="1399621"/>
          </a:xfrm>
          <a:prstGeom prst="roundRect">
            <a:avLst>
              <a:gd name="adj" fmla="val 9000"/>
            </a:avLst>
          </a:prstGeom>
          <a:gradFill rotWithShape="1">
            <a:gsLst>
              <a:gs pos="0">
                <a:srgbClr val="EA9248"/>
              </a:gs>
              <a:gs pos="100000">
                <a:srgbClr val="B85C0A"/>
              </a:gs>
            </a:gsLst>
            <a:lin ang="2400000" scaled="1"/>
          </a:gradFill>
          <a:ln>
            <a:noFill/>
          </a:ln>
          <a:effectLst>
            <a:outerShdw blurRad="50800" dist="38100" dir="2700000" algn="tl" rotWithShape="0">
              <a:prstClr val="black">
                <a:alpha val="35000"/>
              </a:prstClr>
            </a:outerShdw>
          </a:effectLst>
        </p:spPr>
        <p:txBody>
          <a:bodyPr/>
          <a:lstStyle/>
          <a:p>
            <a:endParaRPr lang="en-US"/>
          </a:p>
        </p:txBody>
      </p:sp>
      <p:sp>
        <p:nvSpPr>
          <p:cNvPr id="202" name="IconCircle302">
            <a:extLst>
              <a:ext uri="{FF2B5EF4-FFF2-40B4-BE49-F238E27FC236}">
                <a16:creationId xmlns:a16="http://schemas.microsoft.com/office/drawing/2014/main" id="{8DF8F508-9216-E327-0C44-DA12ECC60686}"/>
              </a:ext>
            </a:extLst>
          </p:cNvPr>
          <p:cNvSpPr/>
          <p:nvPr/>
        </p:nvSpPr>
        <p:spPr>
          <a:xfrm>
            <a:off x="380151" y="1120172"/>
            <a:ext cx="320040" cy="316703"/>
          </a:xfrm>
          <a:prstGeom prst="ellipse">
            <a:avLst/>
          </a:prstGeom>
          <a:solidFill>
            <a:srgbClr val="FFFFFF"/>
          </a:solidFill>
          <a:ln>
            <a:noFill/>
          </a:ln>
          <a:effectLst>
            <a:outerShdw blurRad="38100" dist="19050" dir="5400000" algn="tl" rotWithShape="0">
              <a:prstClr val="black">
                <a:alpha val="30000"/>
              </a:prstClr>
            </a:outerShdw>
          </a:effectLst>
        </p:spPr>
        <p:txBody>
          <a:bodyPr/>
          <a:lstStyle/>
          <a:p>
            <a:endParaRPr lang="en-US"/>
          </a:p>
        </p:txBody>
      </p:sp>
      <p:pic>
        <p:nvPicPr>
          <p:cNvPr id="203" name="Icon-Scale">
            <a:extLst>
              <a:ext uri="{FF2B5EF4-FFF2-40B4-BE49-F238E27FC236}">
                <a16:creationId xmlns:a16="http://schemas.microsoft.com/office/drawing/2014/main" id="{79EBB91A-151E-5B04-4081-FF130013202F}"/>
              </a:ext>
            </a:extLst>
          </p:cNvPr>
          <p:cNvPicPr>
            <a:picLocks noChangeAspect="1"/>
          </p:cNvPicPr>
          <p:nvPr/>
        </p:nvPicPr>
        <p:blipFill>
          <a:blip r:embed="rId57"/>
          <a:stretch>
            <a:fillRect/>
          </a:stretch>
        </p:blipFill>
        <p:spPr>
          <a:xfrm>
            <a:off x="451819" y="1190172"/>
            <a:ext cx="176703" cy="176703"/>
          </a:xfrm>
          <a:prstGeom prst="rect">
            <a:avLst/>
          </a:prstGeom>
        </p:spPr>
      </p:pic>
      <p:sp>
        <p:nvSpPr>
          <p:cNvPr id="204" name="Text304">
            <a:extLst>
              <a:ext uri="{FF2B5EF4-FFF2-40B4-BE49-F238E27FC236}">
                <a16:creationId xmlns:a16="http://schemas.microsoft.com/office/drawing/2014/main" id="{CDC72075-2A14-A2B1-492E-C9BB568FA265}"/>
              </a:ext>
            </a:extLst>
          </p:cNvPr>
          <p:cNvSpPr txBox="1"/>
          <p:nvPr/>
        </p:nvSpPr>
        <p:spPr>
          <a:xfrm>
            <a:off x="746076" y="1120172"/>
            <a:ext cx="2161040" cy="316703"/>
          </a:xfrm>
          <a:prstGeom prst="rect">
            <a:avLst/>
          </a:prstGeom>
          <a:noFill/>
        </p:spPr>
        <p:txBody>
          <a:bodyPr wrap="square" lIns="0" tIns="0" rIns="0" bIns="0" anchor="ctr">
            <a:noAutofit/>
          </a:bodyPr>
          <a:lstStyle/>
          <a:p>
            <a:pPr algn="l">
              <a:spcBef>
                <a:spcPts val="0"/>
              </a:spcBef>
              <a:spcAft>
                <a:spcPts val="0"/>
              </a:spcAft>
            </a:pPr>
            <a:r>
              <a:rPr lang="en-US" sz="1150" b="1">
                <a:solidFill>
                  <a:srgbClr val="FFFFFF"/>
                </a:solidFill>
                <a:latin typeface="Poppins"/>
                <a:cs typeface="Poppins"/>
              </a:rPr>
              <a:t>SCALE &amp; EXPERIENCE</a:t>
            </a:r>
          </a:p>
        </p:txBody>
      </p:sp>
      <p:cxnSp>
        <p:nvCxnSpPr>
          <p:cNvPr id="206" name="Divider305">
            <a:extLst>
              <a:ext uri="{FF2B5EF4-FFF2-40B4-BE49-F238E27FC236}">
                <a16:creationId xmlns:a16="http://schemas.microsoft.com/office/drawing/2014/main" id="{D9C02234-D6F0-E722-E7AE-91D4341E7B80}"/>
              </a:ext>
            </a:extLst>
          </p:cNvPr>
          <p:cNvCxnSpPr/>
          <p:nvPr/>
        </p:nvCxnSpPr>
        <p:spPr>
          <a:xfrm>
            <a:off x="424755" y="1497780"/>
            <a:ext cx="2482361" cy="0"/>
          </a:xfrm>
          <a:prstGeom prst="line">
            <a:avLst/>
          </a:prstGeom>
          <a:ln w="9525">
            <a:solidFill>
              <a:srgbClr val="FFFFFF">
                <a:alpha val="35000"/>
              </a:srgbClr>
            </a:solidFill>
          </a:ln>
        </p:spPr>
      </p:cxnSp>
      <p:sp>
        <p:nvSpPr>
          <p:cNvPr id="208" name="Text306">
            <a:extLst>
              <a:ext uri="{FF2B5EF4-FFF2-40B4-BE49-F238E27FC236}">
                <a16:creationId xmlns:a16="http://schemas.microsoft.com/office/drawing/2014/main" id="{E509D482-4C62-51E9-7DD1-220E877E453D}"/>
              </a:ext>
            </a:extLst>
          </p:cNvPr>
          <p:cNvSpPr txBox="1"/>
          <p:nvPr/>
        </p:nvSpPr>
        <p:spPr>
          <a:xfrm>
            <a:off x="424755" y="1583046"/>
            <a:ext cx="1189504"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19+ Yrs</a:t>
            </a:r>
          </a:p>
        </p:txBody>
      </p:sp>
      <p:sp>
        <p:nvSpPr>
          <p:cNvPr id="210" name="Text307">
            <a:extLst>
              <a:ext uri="{FF2B5EF4-FFF2-40B4-BE49-F238E27FC236}">
                <a16:creationId xmlns:a16="http://schemas.microsoft.com/office/drawing/2014/main" id="{FB7A48D3-5873-D5A8-63EB-F8072EBFED5A}"/>
              </a:ext>
            </a:extLst>
          </p:cNvPr>
          <p:cNvSpPr txBox="1"/>
          <p:nvPr/>
        </p:nvSpPr>
        <p:spPr>
          <a:xfrm>
            <a:off x="424755"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In Business</a:t>
            </a:r>
          </a:p>
        </p:txBody>
      </p:sp>
      <p:sp>
        <p:nvSpPr>
          <p:cNvPr id="212" name="Text308">
            <a:extLst>
              <a:ext uri="{FF2B5EF4-FFF2-40B4-BE49-F238E27FC236}">
                <a16:creationId xmlns:a16="http://schemas.microsoft.com/office/drawing/2014/main" id="{FE4583D5-A036-1762-D756-051277DC3D4A}"/>
              </a:ext>
            </a:extLst>
          </p:cNvPr>
          <p:cNvSpPr txBox="1"/>
          <p:nvPr/>
        </p:nvSpPr>
        <p:spPr>
          <a:xfrm>
            <a:off x="1717612" y="1583046"/>
            <a:ext cx="1189504"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60+</a:t>
            </a:r>
          </a:p>
        </p:txBody>
      </p:sp>
      <p:sp>
        <p:nvSpPr>
          <p:cNvPr id="214" name="Text309">
            <a:extLst>
              <a:ext uri="{FF2B5EF4-FFF2-40B4-BE49-F238E27FC236}">
                <a16:creationId xmlns:a16="http://schemas.microsoft.com/office/drawing/2014/main" id="{15835DC2-299B-2043-843E-5A362F5F1986}"/>
              </a:ext>
            </a:extLst>
          </p:cNvPr>
          <p:cNvSpPr txBox="1"/>
          <p:nvPr/>
        </p:nvSpPr>
        <p:spPr>
          <a:xfrm>
            <a:off x="1717612"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Payor Contracts</a:t>
            </a:r>
          </a:p>
        </p:txBody>
      </p:sp>
      <p:sp>
        <p:nvSpPr>
          <p:cNvPr id="216" name="StatCard310">
            <a:extLst>
              <a:ext uri="{FF2B5EF4-FFF2-40B4-BE49-F238E27FC236}">
                <a16:creationId xmlns:a16="http://schemas.microsoft.com/office/drawing/2014/main" id="{7D7FBF61-4C9C-DC61-A3B5-E6605216FA36}"/>
              </a:ext>
            </a:extLst>
          </p:cNvPr>
          <p:cNvSpPr/>
          <p:nvPr/>
        </p:nvSpPr>
        <p:spPr>
          <a:xfrm>
            <a:off x="3209535" y="974001"/>
            <a:ext cx="2709175" cy="1399621"/>
          </a:xfrm>
          <a:prstGeom prst="roundRect">
            <a:avLst>
              <a:gd name="adj" fmla="val 9000"/>
            </a:avLst>
          </a:prstGeom>
          <a:gradFill rotWithShape="1">
            <a:gsLst>
              <a:gs pos="0">
                <a:srgbClr val="DC9B2E"/>
              </a:gs>
              <a:gs pos="100000">
                <a:srgbClr val="A66607"/>
              </a:gs>
            </a:gsLst>
            <a:lin ang="2400000" scaled="1"/>
          </a:gradFill>
          <a:ln>
            <a:noFill/>
          </a:ln>
          <a:effectLst>
            <a:outerShdw blurRad="50800" dist="38100" dir="2700000" algn="tl" rotWithShape="0">
              <a:prstClr val="black">
                <a:alpha val="35000"/>
              </a:prstClr>
            </a:outerShdw>
          </a:effectLst>
        </p:spPr>
        <p:txBody>
          <a:bodyPr/>
          <a:lstStyle/>
          <a:p>
            <a:endParaRPr lang="en-US"/>
          </a:p>
        </p:txBody>
      </p:sp>
      <p:sp>
        <p:nvSpPr>
          <p:cNvPr id="218" name="IconCircle311">
            <a:extLst>
              <a:ext uri="{FF2B5EF4-FFF2-40B4-BE49-F238E27FC236}">
                <a16:creationId xmlns:a16="http://schemas.microsoft.com/office/drawing/2014/main" id="{B67CE87B-79D2-763E-CCC4-F22A9E7DD208}"/>
              </a:ext>
            </a:extLst>
          </p:cNvPr>
          <p:cNvSpPr/>
          <p:nvPr/>
        </p:nvSpPr>
        <p:spPr>
          <a:xfrm>
            <a:off x="3278339" y="1120172"/>
            <a:ext cx="320040" cy="316703"/>
          </a:xfrm>
          <a:prstGeom prst="ellipse">
            <a:avLst/>
          </a:prstGeom>
          <a:solidFill>
            <a:srgbClr val="FFFFFF"/>
          </a:solidFill>
          <a:ln>
            <a:noFill/>
          </a:ln>
          <a:effectLst>
            <a:outerShdw blurRad="38100" dist="19050" dir="5400000" algn="tl" rotWithShape="0">
              <a:prstClr val="black">
                <a:alpha val="30000"/>
              </a:prstClr>
            </a:outerShdw>
          </a:effectLst>
        </p:spPr>
        <p:txBody>
          <a:bodyPr/>
          <a:lstStyle/>
          <a:p>
            <a:endParaRPr lang="en-US"/>
          </a:p>
        </p:txBody>
      </p:sp>
      <p:pic>
        <p:nvPicPr>
          <p:cNvPr id="220" name="Icon-Patient">
            <a:extLst>
              <a:ext uri="{FF2B5EF4-FFF2-40B4-BE49-F238E27FC236}">
                <a16:creationId xmlns:a16="http://schemas.microsoft.com/office/drawing/2014/main" id="{F37B33C5-FFBE-8233-052A-B951EECFAAD0}"/>
              </a:ext>
            </a:extLst>
          </p:cNvPr>
          <p:cNvPicPr>
            <a:picLocks noChangeAspect="1"/>
          </p:cNvPicPr>
          <p:nvPr/>
        </p:nvPicPr>
        <p:blipFill>
          <a:blip r:embed="rId58"/>
          <a:stretch>
            <a:fillRect/>
          </a:stretch>
        </p:blipFill>
        <p:spPr>
          <a:xfrm>
            <a:off x="3343007" y="1183172"/>
            <a:ext cx="190703" cy="190703"/>
          </a:xfrm>
          <a:prstGeom prst="rect">
            <a:avLst/>
          </a:prstGeom>
        </p:spPr>
      </p:pic>
      <p:sp>
        <p:nvSpPr>
          <p:cNvPr id="222" name="Text313">
            <a:extLst>
              <a:ext uri="{FF2B5EF4-FFF2-40B4-BE49-F238E27FC236}">
                <a16:creationId xmlns:a16="http://schemas.microsoft.com/office/drawing/2014/main" id="{074F41C6-950A-CF98-07B1-A227A7B2696C}"/>
              </a:ext>
            </a:extLst>
          </p:cNvPr>
          <p:cNvSpPr txBox="1"/>
          <p:nvPr/>
        </p:nvSpPr>
        <p:spPr>
          <a:xfrm>
            <a:off x="3644264" y="1120172"/>
            <a:ext cx="2161040" cy="316703"/>
          </a:xfrm>
          <a:prstGeom prst="rect">
            <a:avLst/>
          </a:prstGeom>
          <a:noFill/>
        </p:spPr>
        <p:txBody>
          <a:bodyPr wrap="square" lIns="0" tIns="0" rIns="0" bIns="0" anchor="ctr">
            <a:noAutofit/>
          </a:bodyPr>
          <a:lstStyle/>
          <a:p>
            <a:pPr algn="l">
              <a:spcBef>
                <a:spcPts val="0"/>
              </a:spcBef>
              <a:spcAft>
                <a:spcPts val="0"/>
              </a:spcAft>
            </a:pPr>
            <a:r>
              <a:rPr lang="en-US" sz="1150" b="1">
                <a:solidFill>
                  <a:srgbClr val="FFFFFF"/>
                </a:solidFill>
                <a:latin typeface="Poppins"/>
                <a:cs typeface="Poppins"/>
              </a:rPr>
              <a:t>PATIENT REACH</a:t>
            </a:r>
          </a:p>
        </p:txBody>
      </p:sp>
      <p:cxnSp>
        <p:nvCxnSpPr>
          <p:cNvPr id="224" name="Divider314">
            <a:extLst>
              <a:ext uri="{FF2B5EF4-FFF2-40B4-BE49-F238E27FC236}">
                <a16:creationId xmlns:a16="http://schemas.microsoft.com/office/drawing/2014/main" id="{60B6C6AC-2883-D62B-530A-B5E66B0A90D6}"/>
              </a:ext>
            </a:extLst>
          </p:cNvPr>
          <p:cNvCxnSpPr/>
          <p:nvPr/>
        </p:nvCxnSpPr>
        <p:spPr>
          <a:xfrm>
            <a:off x="3322943" y="1497780"/>
            <a:ext cx="2482361" cy="0"/>
          </a:xfrm>
          <a:prstGeom prst="line">
            <a:avLst/>
          </a:prstGeom>
          <a:ln w="9525">
            <a:solidFill>
              <a:srgbClr val="FFFFFF">
                <a:alpha val="35000"/>
              </a:srgbClr>
            </a:solidFill>
          </a:ln>
        </p:spPr>
      </p:cxnSp>
      <p:sp>
        <p:nvSpPr>
          <p:cNvPr id="226" name="Text315">
            <a:extLst>
              <a:ext uri="{FF2B5EF4-FFF2-40B4-BE49-F238E27FC236}">
                <a16:creationId xmlns:a16="http://schemas.microsoft.com/office/drawing/2014/main" id="{B0EF4126-1C28-5F1D-189D-CCB37B95951E}"/>
              </a:ext>
            </a:extLst>
          </p:cNvPr>
          <p:cNvSpPr txBox="1"/>
          <p:nvPr/>
        </p:nvSpPr>
        <p:spPr>
          <a:xfrm>
            <a:off x="3322943" y="1583046"/>
            <a:ext cx="1189504"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2.3M+</a:t>
            </a:r>
          </a:p>
        </p:txBody>
      </p:sp>
      <p:sp>
        <p:nvSpPr>
          <p:cNvPr id="228" name="Text316">
            <a:extLst>
              <a:ext uri="{FF2B5EF4-FFF2-40B4-BE49-F238E27FC236}">
                <a16:creationId xmlns:a16="http://schemas.microsoft.com/office/drawing/2014/main" id="{E525666E-54C2-3E38-DD79-6E662460B83A}"/>
              </a:ext>
            </a:extLst>
          </p:cNvPr>
          <p:cNvSpPr txBox="1"/>
          <p:nvPr/>
        </p:nvSpPr>
        <p:spPr>
          <a:xfrm>
            <a:off x="3322943"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VBC Lives</a:t>
            </a:r>
          </a:p>
        </p:txBody>
      </p:sp>
      <p:sp>
        <p:nvSpPr>
          <p:cNvPr id="230" name="Text317">
            <a:extLst>
              <a:ext uri="{FF2B5EF4-FFF2-40B4-BE49-F238E27FC236}">
                <a16:creationId xmlns:a16="http://schemas.microsoft.com/office/drawing/2014/main" id="{2D18382B-FBC2-56A6-BE42-F8F53CC80D6D}"/>
              </a:ext>
            </a:extLst>
          </p:cNvPr>
          <p:cNvSpPr txBox="1"/>
          <p:nvPr/>
        </p:nvSpPr>
        <p:spPr>
          <a:xfrm>
            <a:off x="4615800" y="1583046"/>
            <a:ext cx="1189504"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300K+</a:t>
            </a:r>
          </a:p>
        </p:txBody>
      </p:sp>
      <p:sp>
        <p:nvSpPr>
          <p:cNvPr id="232" name="Text318">
            <a:extLst>
              <a:ext uri="{FF2B5EF4-FFF2-40B4-BE49-F238E27FC236}">
                <a16:creationId xmlns:a16="http://schemas.microsoft.com/office/drawing/2014/main" id="{69314207-1ED5-3738-7035-3C3B92D9D2AE}"/>
              </a:ext>
            </a:extLst>
          </p:cNvPr>
          <p:cNvSpPr txBox="1"/>
          <p:nvPr/>
        </p:nvSpPr>
        <p:spPr>
          <a:xfrm>
            <a:off x="4615800"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2025 Encounters</a:t>
            </a:r>
          </a:p>
        </p:txBody>
      </p:sp>
      <p:sp>
        <p:nvSpPr>
          <p:cNvPr id="234" name="StatCard319">
            <a:extLst>
              <a:ext uri="{FF2B5EF4-FFF2-40B4-BE49-F238E27FC236}">
                <a16:creationId xmlns:a16="http://schemas.microsoft.com/office/drawing/2014/main" id="{B375F367-76F0-E215-7229-B83D2B278952}"/>
              </a:ext>
            </a:extLst>
          </p:cNvPr>
          <p:cNvSpPr/>
          <p:nvPr/>
        </p:nvSpPr>
        <p:spPr>
          <a:xfrm>
            <a:off x="6107723" y="974001"/>
            <a:ext cx="2709175" cy="1399621"/>
          </a:xfrm>
          <a:prstGeom prst="roundRect">
            <a:avLst>
              <a:gd name="adj" fmla="val 9000"/>
            </a:avLst>
          </a:prstGeom>
          <a:gradFill rotWithShape="1">
            <a:gsLst>
              <a:gs pos="0">
                <a:srgbClr val="F3AA47"/>
              </a:gs>
              <a:gs pos="100000">
                <a:srgbClr val="C77D0F"/>
              </a:gs>
            </a:gsLst>
            <a:lin ang="2400000" scaled="1"/>
          </a:gradFill>
          <a:ln>
            <a:noFill/>
          </a:ln>
          <a:effectLst>
            <a:outerShdw blurRad="50800" dist="38100" dir="2700000" algn="tl" rotWithShape="0">
              <a:prstClr val="black">
                <a:alpha val="35000"/>
              </a:prstClr>
            </a:outerShdw>
          </a:effectLst>
        </p:spPr>
        <p:txBody>
          <a:bodyPr/>
          <a:lstStyle/>
          <a:p>
            <a:endParaRPr lang="en-US"/>
          </a:p>
        </p:txBody>
      </p:sp>
      <p:sp>
        <p:nvSpPr>
          <p:cNvPr id="236" name="IconCircle320">
            <a:extLst>
              <a:ext uri="{FF2B5EF4-FFF2-40B4-BE49-F238E27FC236}">
                <a16:creationId xmlns:a16="http://schemas.microsoft.com/office/drawing/2014/main" id="{4A4E60FE-856F-B266-C6F2-048FB4EA3C78}"/>
              </a:ext>
            </a:extLst>
          </p:cNvPr>
          <p:cNvSpPr/>
          <p:nvPr/>
        </p:nvSpPr>
        <p:spPr>
          <a:xfrm>
            <a:off x="6176526" y="1120172"/>
            <a:ext cx="320040" cy="316703"/>
          </a:xfrm>
          <a:prstGeom prst="ellipse">
            <a:avLst/>
          </a:prstGeom>
          <a:solidFill>
            <a:srgbClr val="FFFFFF"/>
          </a:solidFill>
          <a:ln>
            <a:noFill/>
          </a:ln>
          <a:effectLst>
            <a:outerShdw blurRad="38100" dist="19050" dir="5400000" algn="tl" rotWithShape="0">
              <a:prstClr val="black">
                <a:alpha val="30000"/>
              </a:prstClr>
            </a:outerShdw>
          </a:effectLst>
        </p:spPr>
        <p:txBody>
          <a:bodyPr/>
          <a:lstStyle/>
          <a:p>
            <a:endParaRPr lang="en-US"/>
          </a:p>
        </p:txBody>
      </p:sp>
      <p:pic>
        <p:nvPicPr>
          <p:cNvPr id="238" name="Icon-Financial">
            <a:extLst>
              <a:ext uri="{FF2B5EF4-FFF2-40B4-BE49-F238E27FC236}">
                <a16:creationId xmlns:a16="http://schemas.microsoft.com/office/drawing/2014/main" id="{042DD680-A6A6-EC1E-90FB-EBEA2E6483B4}"/>
              </a:ext>
            </a:extLst>
          </p:cNvPr>
          <p:cNvPicPr>
            <a:picLocks noChangeAspect="1"/>
          </p:cNvPicPr>
          <p:nvPr/>
        </p:nvPicPr>
        <p:blipFill>
          <a:blip r:embed="rId59"/>
          <a:stretch>
            <a:fillRect/>
          </a:stretch>
        </p:blipFill>
        <p:spPr>
          <a:xfrm>
            <a:off x="6248194" y="1190172"/>
            <a:ext cx="176703" cy="176703"/>
          </a:xfrm>
          <a:prstGeom prst="rect">
            <a:avLst/>
          </a:prstGeom>
        </p:spPr>
      </p:pic>
      <p:sp>
        <p:nvSpPr>
          <p:cNvPr id="240" name="Text322">
            <a:extLst>
              <a:ext uri="{FF2B5EF4-FFF2-40B4-BE49-F238E27FC236}">
                <a16:creationId xmlns:a16="http://schemas.microsoft.com/office/drawing/2014/main" id="{73F5F597-83C3-F75A-9E03-BC38796EE051}"/>
              </a:ext>
            </a:extLst>
          </p:cNvPr>
          <p:cNvSpPr txBox="1"/>
          <p:nvPr/>
        </p:nvSpPr>
        <p:spPr>
          <a:xfrm>
            <a:off x="6542451" y="1120172"/>
            <a:ext cx="2161040" cy="316703"/>
          </a:xfrm>
          <a:prstGeom prst="rect">
            <a:avLst/>
          </a:prstGeom>
          <a:noFill/>
        </p:spPr>
        <p:txBody>
          <a:bodyPr wrap="square" lIns="0" tIns="0" rIns="0" bIns="0" anchor="ctr">
            <a:noAutofit/>
          </a:bodyPr>
          <a:lstStyle/>
          <a:p>
            <a:pPr algn="l">
              <a:spcBef>
                <a:spcPts val="0"/>
              </a:spcBef>
              <a:spcAft>
                <a:spcPts val="0"/>
              </a:spcAft>
            </a:pPr>
            <a:r>
              <a:rPr lang="en-US" sz="1150" b="1">
                <a:solidFill>
                  <a:srgbClr val="FFFFFF"/>
                </a:solidFill>
                <a:latin typeface="Poppins"/>
                <a:cs typeface="Poppins"/>
              </a:rPr>
              <a:t>FINANCIAL OUTLOOK</a:t>
            </a:r>
          </a:p>
        </p:txBody>
      </p:sp>
      <p:cxnSp>
        <p:nvCxnSpPr>
          <p:cNvPr id="242" name="Divider323">
            <a:extLst>
              <a:ext uri="{FF2B5EF4-FFF2-40B4-BE49-F238E27FC236}">
                <a16:creationId xmlns:a16="http://schemas.microsoft.com/office/drawing/2014/main" id="{AD5D66D0-BAAA-FE34-A6F0-378131822E7D}"/>
              </a:ext>
            </a:extLst>
          </p:cNvPr>
          <p:cNvCxnSpPr/>
          <p:nvPr/>
        </p:nvCxnSpPr>
        <p:spPr>
          <a:xfrm>
            <a:off x="6221130" y="1497780"/>
            <a:ext cx="2482361" cy="0"/>
          </a:xfrm>
          <a:prstGeom prst="line">
            <a:avLst/>
          </a:prstGeom>
          <a:ln w="9525">
            <a:solidFill>
              <a:srgbClr val="FFFFFF">
                <a:alpha val="35000"/>
              </a:srgbClr>
            </a:solidFill>
          </a:ln>
        </p:spPr>
      </p:cxnSp>
      <p:sp>
        <p:nvSpPr>
          <p:cNvPr id="244" name="Text324">
            <a:extLst>
              <a:ext uri="{FF2B5EF4-FFF2-40B4-BE49-F238E27FC236}">
                <a16:creationId xmlns:a16="http://schemas.microsoft.com/office/drawing/2014/main" id="{A693A10F-B94C-73E5-791D-0E71881EF9F6}"/>
              </a:ext>
            </a:extLst>
          </p:cNvPr>
          <p:cNvSpPr txBox="1"/>
          <p:nvPr/>
        </p:nvSpPr>
        <p:spPr>
          <a:xfrm>
            <a:off x="6221129" y="1583046"/>
            <a:ext cx="1595721"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$650–670M</a:t>
            </a:r>
          </a:p>
        </p:txBody>
      </p:sp>
      <p:sp>
        <p:nvSpPr>
          <p:cNvPr id="246" name="Text325">
            <a:extLst>
              <a:ext uri="{FF2B5EF4-FFF2-40B4-BE49-F238E27FC236}">
                <a16:creationId xmlns:a16="http://schemas.microsoft.com/office/drawing/2014/main" id="{AE3A79D8-D7BC-0031-421E-66DE78FD95A5}"/>
              </a:ext>
            </a:extLst>
          </p:cNvPr>
          <p:cNvSpPr txBox="1"/>
          <p:nvPr/>
        </p:nvSpPr>
        <p:spPr>
          <a:xfrm>
            <a:off x="6221130"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FY26 Revenue</a:t>
            </a:r>
          </a:p>
        </p:txBody>
      </p:sp>
      <p:sp>
        <p:nvSpPr>
          <p:cNvPr id="248" name="Text326">
            <a:extLst>
              <a:ext uri="{FF2B5EF4-FFF2-40B4-BE49-F238E27FC236}">
                <a16:creationId xmlns:a16="http://schemas.microsoft.com/office/drawing/2014/main" id="{6A1DBE0D-5E98-7D9E-5B51-5E09FC4A9B1D}"/>
              </a:ext>
            </a:extLst>
          </p:cNvPr>
          <p:cNvSpPr txBox="1"/>
          <p:nvPr/>
        </p:nvSpPr>
        <p:spPr>
          <a:xfrm>
            <a:off x="7725662" y="1583046"/>
            <a:ext cx="1189504" cy="360866"/>
          </a:xfrm>
          <a:prstGeom prst="rect">
            <a:avLst/>
          </a:prstGeom>
          <a:noFill/>
        </p:spPr>
        <p:txBody>
          <a:bodyPr wrap="square" lIns="0" tIns="0" rIns="0" bIns="0" anchor="b">
            <a:noAutofit/>
          </a:bodyPr>
          <a:lstStyle/>
          <a:p>
            <a:pPr algn="l">
              <a:spcBef>
                <a:spcPts val="0"/>
              </a:spcBef>
              <a:spcAft>
                <a:spcPts val="0"/>
              </a:spcAft>
            </a:pPr>
            <a:r>
              <a:rPr lang="en-US" sz="1800" b="1">
                <a:solidFill>
                  <a:srgbClr val="FFFFFF"/>
                </a:solidFill>
                <a:latin typeface="Poppins"/>
                <a:cs typeface="Poppins"/>
              </a:rPr>
              <a:t>$2–7M</a:t>
            </a:r>
          </a:p>
        </p:txBody>
      </p:sp>
      <p:sp>
        <p:nvSpPr>
          <p:cNvPr id="250" name="Text327">
            <a:extLst>
              <a:ext uri="{FF2B5EF4-FFF2-40B4-BE49-F238E27FC236}">
                <a16:creationId xmlns:a16="http://schemas.microsoft.com/office/drawing/2014/main" id="{1FB42EF2-AC92-2633-90B7-0A7107C0F434}"/>
              </a:ext>
            </a:extLst>
          </p:cNvPr>
          <p:cNvSpPr txBox="1"/>
          <p:nvPr/>
        </p:nvSpPr>
        <p:spPr>
          <a:xfrm>
            <a:off x="7725662" y="1943912"/>
            <a:ext cx="1189504" cy="283539"/>
          </a:xfrm>
          <a:prstGeom prst="rect">
            <a:avLst/>
          </a:prstGeom>
          <a:noFill/>
        </p:spPr>
        <p:txBody>
          <a:bodyPr wrap="square" lIns="0" tIns="0" rIns="0" bIns="0" anchor="t">
            <a:noAutofit/>
          </a:bodyPr>
          <a:lstStyle/>
          <a:p>
            <a:pPr algn="l">
              <a:spcBef>
                <a:spcPts val="0"/>
              </a:spcBef>
              <a:spcAft>
                <a:spcPts val="0"/>
              </a:spcAft>
            </a:pPr>
            <a:r>
              <a:rPr lang="en-US" sz="950" b="0">
                <a:solidFill>
                  <a:srgbClr val="FFFFFF"/>
                </a:solidFill>
                <a:latin typeface="Poppins"/>
                <a:cs typeface="Poppins"/>
              </a:rPr>
              <a:t>FY26 Adj. EBITDA</a:t>
            </a:r>
          </a:p>
        </p:txBody>
      </p:sp>
      <p:sp>
        <p:nvSpPr>
          <p:cNvPr id="252" name="StatCard328">
            <a:extLst>
              <a:ext uri="{FF2B5EF4-FFF2-40B4-BE49-F238E27FC236}">
                <a16:creationId xmlns:a16="http://schemas.microsoft.com/office/drawing/2014/main" id="{6D1FC07D-14C5-4D0D-FE3E-026206EBDA15}"/>
              </a:ext>
            </a:extLst>
          </p:cNvPr>
          <p:cNvSpPr/>
          <p:nvPr/>
        </p:nvSpPr>
        <p:spPr>
          <a:xfrm>
            <a:off x="311348" y="2488540"/>
            <a:ext cx="5607362" cy="2081929"/>
          </a:xfrm>
          <a:prstGeom prst="roundRect">
            <a:avLst>
              <a:gd name="adj" fmla="val 4500"/>
            </a:avLst>
          </a:prstGeom>
          <a:gradFill rotWithShape="1">
            <a:gsLst>
              <a:gs pos="0">
                <a:srgbClr val="3D8AF7"/>
              </a:gs>
              <a:gs pos="100000">
                <a:srgbClr val="1D5FC2"/>
              </a:gs>
            </a:gsLst>
            <a:lin ang="2400000" scaled="1"/>
          </a:gradFill>
          <a:ln>
            <a:noFill/>
          </a:ln>
          <a:effectLst>
            <a:outerShdw blurRad="50800" dist="38100" dir="2700000" algn="tl" rotWithShape="0">
              <a:prstClr val="black">
                <a:alpha val="35000"/>
              </a:prstClr>
            </a:outerShdw>
          </a:effectLst>
        </p:spPr>
        <p:txBody>
          <a:bodyPr/>
          <a:lstStyle/>
          <a:p>
            <a:endParaRPr lang="en-US"/>
          </a:p>
        </p:txBody>
      </p:sp>
      <p:pic>
        <p:nvPicPr>
          <p:cNvPr id="254" name="Icon-Revenue">
            <a:extLst>
              <a:ext uri="{FF2B5EF4-FFF2-40B4-BE49-F238E27FC236}">
                <a16:creationId xmlns:a16="http://schemas.microsoft.com/office/drawing/2014/main" id="{BB244D54-EAF9-1963-BAF9-E8BC9044D3E9}"/>
              </a:ext>
            </a:extLst>
          </p:cNvPr>
          <p:cNvPicPr>
            <a:picLocks noChangeAspect="1"/>
          </p:cNvPicPr>
          <p:nvPr/>
        </p:nvPicPr>
        <p:blipFill>
          <a:blip r:embed="rId60"/>
          <a:stretch>
            <a:fillRect/>
          </a:stretch>
        </p:blipFill>
        <p:spPr>
          <a:xfrm>
            <a:off x="594866" y="2661040"/>
            <a:ext cx="225000" cy="225000"/>
          </a:xfrm>
          <a:prstGeom prst="rect">
            <a:avLst/>
          </a:prstGeom>
        </p:spPr>
      </p:pic>
      <p:sp>
        <p:nvSpPr>
          <p:cNvPr id="255" name="Text329">
            <a:extLst>
              <a:ext uri="{FF2B5EF4-FFF2-40B4-BE49-F238E27FC236}">
                <a16:creationId xmlns:a16="http://schemas.microsoft.com/office/drawing/2014/main" id="{0D5A028E-CA29-D7DF-9E21-7A99D9C9F428}"/>
              </a:ext>
            </a:extLst>
          </p:cNvPr>
          <p:cNvSpPr txBox="1"/>
          <p:nvPr/>
        </p:nvSpPr>
        <p:spPr>
          <a:xfrm>
            <a:off x="900000" y="2643540"/>
            <a:ext cx="4572000" cy="260000"/>
          </a:xfrm>
          <a:prstGeom prst="rect">
            <a:avLst/>
          </a:prstGeom>
          <a:noFill/>
        </p:spPr>
        <p:txBody>
          <a:bodyPr wrap="square" lIns="0" tIns="0" rIns="0" bIns="0" anchor="ctr">
            <a:noAutofit/>
          </a:bodyPr>
          <a:lstStyle/>
          <a:p>
            <a:pPr algn="l">
              <a:spcBef>
                <a:spcPts val="0"/>
              </a:spcBef>
              <a:spcAft>
                <a:spcPts val="0"/>
              </a:spcAft>
            </a:pPr>
            <a:r>
              <a:rPr lang="en-US" sz="1300" b="1">
                <a:solidFill>
                  <a:srgbClr val="FFFFFF"/>
                </a:solidFill>
                <a:latin typeface="Poppins"/>
                <a:cs typeface="Poppins"/>
              </a:rPr>
              <a:t>REVENUE BY SEGMENT</a:t>
            </a:r>
          </a:p>
        </p:txBody>
      </p:sp>
      <p:graphicFrame>
        <p:nvGraphicFramePr>
          <p:cNvPr id="256" name="RevenueChart">
            <a:extLst>
              <a:ext uri="{FF2B5EF4-FFF2-40B4-BE49-F238E27FC236}">
                <a16:creationId xmlns:a16="http://schemas.microsoft.com/office/drawing/2014/main" id="{50A7BA46-A660-FC83-FC72-E189A70781A0}"/>
              </a:ext>
            </a:extLst>
          </p:cNvPr>
          <p:cNvGraphicFramePr>
            <a:graphicFrameLocks noGrp="1"/>
          </p:cNvGraphicFramePr>
          <p:nvPr/>
        </p:nvGraphicFramePr>
        <p:xfrm>
          <a:off x="450151" y="2838197"/>
          <a:ext cx="5355153" cy="1732271"/>
        </p:xfrm>
        <a:graphic>
          <a:graphicData uri="http://schemas.openxmlformats.org/drawingml/2006/chart">
            <c:chart xmlns:c="http://schemas.openxmlformats.org/drawingml/2006/chart" xmlns:r="http://schemas.openxmlformats.org/officeDocument/2006/relationships" r:id="rId61"/>
          </a:graphicData>
        </a:graphic>
      </p:graphicFrame>
      <p:sp>
        <p:nvSpPr>
          <p:cNvPr id="257" name="CAGRBadgeBg">
            <a:extLst>
              <a:ext uri="{FF2B5EF4-FFF2-40B4-BE49-F238E27FC236}">
                <a16:creationId xmlns:a16="http://schemas.microsoft.com/office/drawing/2014/main" id="{AD6B1A8F-F23A-770E-2C46-FA5A3F355027}"/>
              </a:ext>
            </a:extLst>
          </p:cNvPr>
          <p:cNvSpPr/>
          <p:nvPr/>
        </p:nvSpPr>
        <p:spPr>
          <a:xfrm rot="21029128">
            <a:off x="2039781" y="2960235"/>
            <a:ext cx="1480000" cy="185396"/>
          </a:xfrm>
          <a:prstGeom prst="roundRect">
            <a:avLst>
              <a:gd name="adj" fmla="val 50000"/>
            </a:avLst>
          </a:prstGeom>
          <a:solidFill>
            <a:srgbClr val="001876"/>
          </a:solidFill>
          <a:ln w="12700">
            <a:solidFill>
              <a:srgbClr val="F3AA47"/>
            </a:solidFill>
          </a:ln>
          <a:effectLst>
            <a:outerShdw blurRad="50800" dist="25400" dir="2700000" algn="tl" rotWithShape="0">
              <a:prstClr val="black">
                <a:alpha val="35000"/>
              </a:prstClr>
            </a:outerShdw>
          </a:effectLst>
        </p:spPr>
        <p:txBody>
          <a:bodyPr rtlCol="0" anchor="ctr"/>
          <a:lstStyle/>
          <a:p>
            <a:pPr algn="ctr"/>
            <a:endParaRPr lang="en-US">
              <a:solidFill>
                <a:schemeClr val="bg1"/>
              </a:solidFill>
            </a:endParaRPr>
          </a:p>
        </p:txBody>
      </p:sp>
      <p:sp>
        <p:nvSpPr>
          <p:cNvPr id="258" name="CAGRBadgeText">
            <a:extLst>
              <a:ext uri="{FF2B5EF4-FFF2-40B4-BE49-F238E27FC236}">
                <a16:creationId xmlns:a16="http://schemas.microsoft.com/office/drawing/2014/main" id="{BAD753E9-184F-FBCD-09C5-BD8351FEE0E8}"/>
              </a:ext>
            </a:extLst>
          </p:cNvPr>
          <p:cNvSpPr txBox="1"/>
          <p:nvPr/>
        </p:nvSpPr>
        <p:spPr>
          <a:xfrm rot="21029128">
            <a:off x="2039781" y="2960235"/>
            <a:ext cx="1480000" cy="185396"/>
          </a:xfrm>
          <a:prstGeom prst="rect">
            <a:avLst/>
          </a:prstGeom>
          <a:noFill/>
        </p:spPr>
        <p:txBody>
          <a:bodyPr wrap="square" lIns="0" tIns="0" rIns="0" bIns="0" anchor="ctr">
            <a:noAutofit/>
          </a:bodyPr>
          <a:lstStyle/>
          <a:p>
            <a:pPr algn="ctr"/>
            <a:r>
              <a:rPr lang="en-US" sz="900" b="1">
                <a:solidFill>
                  <a:srgbClr val="FFFFFF"/>
                </a:solidFill>
                <a:latin typeface="Poppins" panose="00000500000000000000" pitchFamily="2" charset="0"/>
                <a:cs typeface="Poppins" panose="00000500000000000000" pitchFamily="2" charset="0"/>
              </a:rPr>
              <a:t>+25% CAGR</a:t>
            </a:r>
            <a:endParaRPr lang="en-US" sz="900" b="0">
              <a:solidFill>
                <a:srgbClr val="CADCFC"/>
              </a:solidFill>
              <a:latin typeface="Poppins" panose="00000500000000000000" pitchFamily="2" charset="0"/>
              <a:cs typeface="Poppins" panose="00000500000000000000" pitchFamily="2" charset="0"/>
            </a:endParaRPr>
          </a:p>
        </p:txBody>
      </p:sp>
      <p:cxnSp>
        <p:nvCxnSpPr>
          <p:cNvPr id="262" name="Straight Arrow Connector 261">
            <a:extLst>
              <a:ext uri="{FF2B5EF4-FFF2-40B4-BE49-F238E27FC236}">
                <a16:creationId xmlns:a16="http://schemas.microsoft.com/office/drawing/2014/main" id="{9E5224C1-3DF8-0576-FCE4-BEFFA5284B0F}"/>
              </a:ext>
            </a:extLst>
          </p:cNvPr>
          <p:cNvCxnSpPr>
            <a:cxnSpLocks/>
          </p:cNvCxnSpPr>
          <p:nvPr/>
        </p:nvCxnSpPr>
        <p:spPr>
          <a:xfrm flipV="1">
            <a:off x="746076" y="2897401"/>
            <a:ext cx="4067410" cy="64253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6" name="Graphic 5" descr="Globe with solid fill">
            <a:extLst>
              <a:ext uri="{FF2B5EF4-FFF2-40B4-BE49-F238E27FC236}">
                <a16:creationId xmlns:a16="http://schemas.microsoft.com/office/drawing/2014/main" id="{26321988-5D9F-1DE0-46B3-3676BCDE3FDD}"/>
              </a:ext>
            </a:extLst>
          </p:cNvPr>
          <p:cNvPicPr>
            <a:picLocks noChangeAspect="1"/>
          </p:cNvPicPr>
          <p:nvPr/>
        </p:nvPicPr>
        <p:blipFill>
          <a:blip>
            <a:extLst>
              <a:ext uri="{96DAC541-7B7A-43D3-8B79-37D633B846F1}">
                <asvg:svgBlip xmlns:asvg="http://schemas.microsoft.com/office/drawing/2016/SVG/main" r:embed="rId62"/>
              </a:ext>
            </a:extLst>
          </a:blip>
          <a:stretch>
            <a:fillRect/>
          </a:stretch>
        </p:blipFill>
        <p:spPr>
          <a:xfrm>
            <a:off x="6207361" y="2659240"/>
            <a:ext cx="228600" cy="228600"/>
          </a:xfrm>
          <a:prstGeom prst="rect">
            <a:avLst/>
          </a:prstGeom>
        </p:spPr>
      </p:pic>
    </p:spTree>
    <p:extLst>
      <p:ext uri="{BB962C8B-B14F-4D97-AF65-F5344CB8AC3E}">
        <p14:creationId xmlns:p14="http://schemas.microsoft.com/office/powerpoint/2010/main" val="899038020"/>
      </p:ext>
    </p:extLst>
  </p:cSld>
  <p:clrMapOvr>
    <a:masterClrMapping/>
  </p:clrMapOvr>
  <p:extLst>
    <p:ext uri="{6950BFC3-D8DA-4A85-94F7-54DA5524770B}">
      <p188:commentRel xmlns:p188="http://schemas.microsoft.com/office/powerpoint/2018/8/main" r:id="rId54"/>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FEABF-9DF0-3F15-D39F-166425A019C8}"/>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BF717CC-1081-96F9-6CE9-742DF10C2B1D}"/>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think-cell data - do not delete" hidden="1">
                        <a:extLst>
                          <a:ext uri="{FF2B5EF4-FFF2-40B4-BE49-F238E27FC236}">
                            <a16:creationId xmlns:a16="http://schemas.microsoft.com/office/drawing/2014/main" id="{EBF717CC-1081-96F9-6CE9-742DF10C2B1D}"/>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63" name="Google Shape;149;p9">
            <a:extLst>
              <a:ext uri="{FF2B5EF4-FFF2-40B4-BE49-F238E27FC236}">
                <a16:creationId xmlns:a16="http://schemas.microsoft.com/office/drawing/2014/main" id="{EC2AF0C4-E825-E53F-C759-92780D1EBE83}"/>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Recent Announcements 	</a:t>
            </a:r>
          </a:p>
        </p:txBody>
      </p:sp>
      <p:cxnSp>
        <p:nvCxnSpPr>
          <p:cNvPr id="64" name="Google Shape;163;p9">
            <a:extLst>
              <a:ext uri="{FF2B5EF4-FFF2-40B4-BE49-F238E27FC236}">
                <a16:creationId xmlns:a16="http://schemas.microsoft.com/office/drawing/2014/main" id="{4A9BB88C-C8D6-8F69-A7F6-BAE257C18538}"/>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65" name="Google Shape;164;p9">
            <a:extLst>
              <a:ext uri="{FF2B5EF4-FFF2-40B4-BE49-F238E27FC236}">
                <a16:creationId xmlns:a16="http://schemas.microsoft.com/office/drawing/2014/main" id="{D2B86C3D-DC18-B451-1195-CFFDAEC6E359}"/>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6</a:t>
            </a:r>
            <a:endParaRPr sz="427">
              <a:solidFill>
                <a:schemeClr val="dk1"/>
              </a:solidFill>
              <a:latin typeface="Calibri"/>
              <a:ea typeface="Calibri"/>
              <a:cs typeface="Calibri"/>
              <a:sym typeface="Calibri"/>
            </a:endParaRPr>
          </a:p>
        </p:txBody>
      </p:sp>
      <p:sp>
        <p:nvSpPr>
          <p:cNvPr id="66" name="Google Shape;170;p9">
            <a:extLst>
              <a:ext uri="{FF2B5EF4-FFF2-40B4-BE49-F238E27FC236}">
                <a16:creationId xmlns:a16="http://schemas.microsoft.com/office/drawing/2014/main" id="{4BD2BF2B-CD2A-96C2-9FA0-C55638652DD5}"/>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67" name="Google Shape;162;p9">
            <a:extLst>
              <a:ext uri="{FF2B5EF4-FFF2-40B4-BE49-F238E27FC236}">
                <a16:creationId xmlns:a16="http://schemas.microsoft.com/office/drawing/2014/main" id="{AE7D50BC-A843-DC86-CB6B-F7775219F722}"/>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68" name="Google Shape;112;p17">
            <a:extLst>
              <a:ext uri="{FF2B5EF4-FFF2-40B4-BE49-F238E27FC236}">
                <a16:creationId xmlns:a16="http://schemas.microsoft.com/office/drawing/2014/main" id="{22765D7C-49DE-E156-C591-FAC0EC568D15}"/>
              </a:ext>
            </a:extLst>
          </p:cNvPr>
          <p:cNvSpPr/>
          <p:nvPr/>
        </p:nvSpPr>
        <p:spPr>
          <a:xfrm>
            <a:off x="5241406" y="953210"/>
            <a:ext cx="490361" cy="476666"/>
          </a:xfrm>
          <a:prstGeom prst="ellipse">
            <a:avLst/>
          </a:prstGeom>
          <a:solidFill>
            <a:srgbClr val="D87012"/>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pic>
        <p:nvPicPr>
          <p:cNvPr id="69" name="icon_contracts">
            <a:extLst>
              <a:ext uri="{FF2B5EF4-FFF2-40B4-BE49-F238E27FC236}">
                <a16:creationId xmlns:a16="http://schemas.microsoft.com/office/drawing/2014/main" id="{7C747373-5D0F-7857-5635-AEA0D5D05D04}"/>
              </a:ext>
            </a:extLst>
          </p:cNvPr>
          <p:cNvPicPr>
            <a:picLocks noChangeAspect="1"/>
          </p:cNvPicPr>
          <p:nvPr/>
        </p:nvPicPr>
        <p:blipFill>
          <a:blip r:embed="rId7"/>
          <a:stretch>
            <a:fillRect/>
          </a:stretch>
        </p:blipFill>
        <p:spPr>
          <a:xfrm>
            <a:off x="5370966" y="1107112"/>
            <a:ext cx="231242" cy="231242"/>
          </a:xfrm>
          <a:prstGeom prst="rect">
            <a:avLst/>
          </a:prstGeom>
        </p:spPr>
      </p:pic>
      <p:sp>
        <p:nvSpPr>
          <p:cNvPr id="70" name="Google Shape;113;p17">
            <a:extLst>
              <a:ext uri="{FF2B5EF4-FFF2-40B4-BE49-F238E27FC236}">
                <a16:creationId xmlns:a16="http://schemas.microsoft.com/office/drawing/2014/main" id="{60FFE1DF-018E-BA57-9EA2-A70C68C1D446}"/>
              </a:ext>
            </a:extLst>
          </p:cNvPr>
          <p:cNvSpPr/>
          <p:nvPr/>
        </p:nvSpPr>
        <p:spPr>
          <a:xfrm>
            <a:off x="7304085" y="953210"/>
            <a:ext cx="490361" cy="476666"/>
          </a:xfrm>
          <a:prstGeom prst="ellipse">
            <a:avLst/>
          </a:prstGeom>
          <a:solidFill>
            <a:srgbClr val="2E6865"/>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pic>
        <p:nvPicPr>
          <p:cNvPr id="71" name="icon_portal">
            <a:extLst>
              <a:ext uri="{FF2B5EF4-FFF2-40B4-BE49-F238E27FC236}">
                <a16:creationId xmlns:a16="http://schemas.microsoft.com/office/drawing/2014/main" id="{72782B27-64A6-E4DF-9702-4BF296E3AEDA}"/>
              </a:ext>
            </a:extLst>
          </p:cNvPr>
          <p:cNvPicPr>
            <a:picLocks noChangeAspect="1"/>
          </p:cNvPicPr>
          <p:nvPr/>
        </p:nvPicPr>
        <p:blipFill>
          <a:blip r:embed="rId8"/>
          <a:stretch>
            <a:fillRect/>
          </a:stretch>
        </p:blipFill>
        <p:spPr>
          <a:xfrm>
            <a:off x="7433645" y="1107112"/>
            <a:ext cx="231242" cy="231242"/>
          </a:xfrm>
          <a:prstGeom prst="rect">
            <a:avLst/>
          </a:prstGeom>
        </p:spPr>
      </p:pic>
      <p:sp>
        <p:nvSpPr>
          <p:cNvPr id="72" name="Google Shape;114;p17">
            <a:extLst>
              <a:ext uri="{FF2B5EF4-FFF2-40B4-BE49-F238E27FC236}">
                <a16:creationId xmlns:a16="http://schemas.microsoft.com/office/drawing/2014/main" id="{50F6C1C9-1823-2E24-0E69-4798C9F9ACE7}"/>
              </a:ext>
            </a:extLst>
          </p:cNvPr>
          <p:cNvSpPr/>
          <p:nvPr/>
        </p:nvSpPr>
        <p:spPr>
          <a:xfrm>
            <a:off x="3178727" y="953210"/>
            <a:ext cx="490361" cy="476666"/>
          </a:xfrm>
          <a:prstGeom prst="ellipse">
            <a:avLst/>
          </a:prstGeom>
          <a:solidFill>
            <a:srgbClr val="2F7CED"/>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pic>
        <p:nvPicPr>
          <p:cNvPr id="73" name="icon_rebranding">
            <a:extLst>
              <a:ext uri="{FF2B5EF4-FFF2-40B4-BE49-F238E27FC236}">
                <a16:creationId xmlns:a16="http://schemas.microsoft.com/office/drawing/2014/main" id="{ED60AA6E-A670-9439-1A3F-AB830CA8EF46}"/>
              </a:ext>
            </a:extLst>
          </p:cNvPr>
          <p:cNvPicPr>
            <a:picLocks noChangeAspect="1"/>
          </p:cNvPicPr>
          <p:nvPr/>
        </p:nvPicPr>
        <p:blipFill>
          <a:blip r:embed="rId9"/>
          <a:stretch>
            <a:fillRect/>
          </a:stretch>
        </p:blipFill>
        <p:spPr>
          <a:xfrm>
            <a:off x="3308287" y="1107112"/>
            <a:ext cx="231242" cy="231242"/>
          </a:xfrm>
          <a:prstGeom prst="rect">
            <a:avLst/>
          </a:prstGeom>
        </p:spPr>
      </p:pic>
      <p:sp>
        <p:nvSpPr>
          <p:cNvPr id="74" name="Google Shape;115;p17">
            <a:extLst>
              <a:ext uri="{FF2B5EF4-FFF2-40B4-BE49-F238E27FC236}">
                <a16:creationId xmlns:a16="http://schemas.microsoft.com/office/drawing/2014/main" id="{C243652B-78CE-8104-2480-BA5531636842}"/>
              </a:ext>
            </a:extLst>
          </p:cNvPr>
          <p:cNvSpPr/>
          <p:nvPr/>
        </p:nvSpPr>
        <p:spPr>
          <a:xfrm>
            <a:off x="1116048" y="953210"/>
            <a:ext cx="490361" cy="476666"/>
          </a:xfrm>
          <a:prstGeom prst="ellipse">
            <a:avLst/>
          </a:prstGeom>
          <a:solidFill>
            <a:srgbClr val="001876"/>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pic>
        <p:nvPicPr>
          <p:cNvPr id="75" name="icon_refinancing">
            <a:extLst>
              <a:ext uri="{FF2B5EF4-FFF2-40B4-BE49-F238E27FC236}">
                <a16:creationId xmlns:a16="http://schemas.microsoft.com/office/drawing/2014/main" id="{3F48914C-159A-0059-BC51-373AFFFC7C40}"/>
              </a:ext>
            </a:extLst>
          </p:cNvPr>
          <p:cNvPicPr>
            <a:picLocks noChangeAspect="1"/>
          </p:cNvPicPr>
          <p:nvPr/>
        </p:nvPicPr>
        <p:blipFill>
          <a:blip r:embed="rId10"/>
          <a:stretch>
            <a:fillRect/>
          </a:stretch>
        </p:blipFill>
        <p:spPr>
          <a:xfrm>
            <a:off x="1245608" y="1107112"/>
            <a:ext cx="231242" cy="231242"/>
          </a:xfrm>
          <a:prstGeom prst="rect">
            <a:avLst/>
          </a:prstGeom>
        </p:spPr>
      </p:pic>
      <p:sp>
        <p:nvSpPr>
          <p:cNvPr id="76" name="Google Shape;118;p17">
            <a:extLst>
              <a:ext uri="{FF2B5EF4-FFF2-40B4-BE49-F238E27FC236}">
                <a16:creationId xmlns:a16="http://schemas.microsoft.com/office/drawing/2014/main" id="{D86B1EC1-912A-9DBD-FA12-B66833CDCB6C}"/>
              </a:ext>
            </a:extLst>
          </p:cNvPr>
          <p:cNvSpPr txBox="1"/>
          <p:nvPr/>
        </p:nvSpPr>
        <p:spPr>
          <a:xfrm>
            <a:off x="678656" y="4127255"/>
            <a:ext cx="1365146" cy="571525"/>
          </a:xfrm>
          <a:prstGeom prst="rect">
            <a:avLst/>
          </a:prstGeom>
          <a:solidFill>
            <a:srgbClr val="001876"/>
          </a:solidFill>
          <a:ln>
            <a:noFill/>
          </a:ln>
          <a:effectLst>
            <a:outerShdw blurRad="50800" dist="38100" dir="2700000" algn="tl" rotWithShape="0">
              <a:prstClr val="black">
                <a:alpha val="40000"/>
              </a:prst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FFFFFF"/>
                </a:solidFill>
                <a:latin typeface="Poppins" panose="00000500000000000000" pitchFamily="2" charset="0"/>
                <a:ea typeface="Montserrat SemiBold"/>
                <a:cs typeface="Poppins" panose="00000500000000000000" pitchFamily="2" charset="0"/>
                <a:sym typeface="Montserrat SemiBold"/>
              </a:rPr>
              <a:t>Jul 7, 2026</a:t>
            </a:r>
            <a:endParaRPr sz="1200" b="1">
              <a:solidFill>
                <a:srgbClr val="FFFFFF"/>
              </a:solidFill>
              <a:latin typeface="Poppins" panose="00000500000000000000" pitchFamily="2" charset="0"/>
              <a:ea typeface="Montserrat SemiBold"/>
              <a:cs typeface="Poppins" panose="00000500000000000000" pitchFamily="2" charset="0"/>
              <a:sym typeface="Montserrat SemiBold"/>
            </a:endParaRPr>
          </a:p>
        </p:txBody>
      </p:sp>
      <p:sp>
        <p:nvSpPr>
          <p:cNvPr id="77" name="Google Shape;119;p17">
            <a:extLst>
              <a:ext uri="{FF2B5EF4-FFF2-40B4-BE49-F238E27FC236}">
                <a16:creationId xmlns:a16="http://schemas.microsoft.com/office/drawing/2014/main" id="{FA2E351C-901C-C61E-EA6C-3774EECB2F1E}"/>
              </a:ext>
            </a:extLst>
          </p:cNvPr>
          <p:cNvSpPr txBox="1"/>
          <p:nvPr/>
        </p:nvSpPr>
        <p:spPr>
          <a:xfrm>
            <a:off x="2741335" y="4127255"/>
            <a:ext cx="1365146" cy="571525"/>
          </a:xfrm>
          <a:prstGeom prst="rect">
            <a:avLst/>
          </a:prstGeom>
          <a:solidFill>
            <a:srgbClr val="2F7CED"/>
          </a:solidFill>
          <a:ln>
            <a:noFill/>
          </a:ln>
          <a:effectLst>
            <a:outerShdw blurRad="50800" dist="38100" dir="2700000" algn="tl" rotWithShape="0">
              <a:prstClr val="black">
                <a:alpha val="40000"/>
              </a:prst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FFFFFF"/>
                </a:solidFill>
                <a:latin typeface="Poppins" panose="00000500000000000000" pitchFamily="2" charset="0"/>
                <a:ea typeface="Montserrat SemiBold"/>
                <a:cs typeface="Poppins" panose="00000500000000000000" pitchFamily="2" charset="0"/>
                <a:sym typeface="Montserrat SemiBold"/>
              </a:rPr>
              <a:t>Aug 3, 2026</a:t>
            </a:r>
            <a:endParaRPr sz="1200" b="1">
              <a:solidFill>
                <a:srgbClr val="FFFFFF"/>
              </a:solidFill>
              <a:latin typeface="Poppins" panose="00000500000000000000" pitchFamily="2" charset="0"/>
              <a:ea typeface="Montserrat SemiBold"/>
              <a:cs typeface="Poppins" panose="00000500000000000000" pitchFamily="2" charset="0"/>
              <a:sym typeface="Montserrat SemiBold"/>
            </a:endParaRPr>
          </a:p>
        </p:txBody>
      </p:sp>
      <p:sp>
        <p:nvSpPr>
          <p:cNvPr id="78" name="Google Shape;120;p17">
            <a:extLst>
              <a:ext uri="{FF2B5EF4-FFF2-40B4-BE49-F238E27FC236}">
                <a16:creationId xmlns:a16="http://schemas.microsoft.com/office/drawing/2014/main" id="{0C6C8041-9098-C7E5-D422-A24CC00742D0}"/>
              </a:ext>
            </a:extLst>
          </p:cNvPr>
          <p:cNvSpPr txBox="1"/>
          <p:nvPr/>
        </p:nvSpPr>
        <p:spPr>
          <a:xfrm>
            <a:off x="4804014" y="4127255"/>
            <a:ext cx="1365146" cy="571525"/>
          </a:xfrm>
          <a:prstGeom prst="rect">
            <a:avLst/>
          </a:prstGeom>
          <a:solidFill>
            <a:srgbClr val="D87012"/>
          </a:solidFill>
          <a:ln>
            <a:noFill/>
          </a:ln>
          <a:effectLst>
            <a:outerShdw blurRad="50800" dist="38100" dir="2700000" algn="tl" rotWithShape="0">
              <a:prstClr val="black">
                <a:alpha val="40000"/>
              </a:prst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FFFFFF"/>
                </a:solidFill>
                <a:latin typeface="Poppins" panose="00000500000000000000" pitchFamily="2" charset="0"/>
                <a:ea typeface="Montserrat SemiBold"/>
                <a:cs typeface="Poppins" panose="00000500000000000000" pitchFamily="2" charset="0"/>
                <a:sym typeface="Montserrat SemiBold"/>
              </a:rPr>
              <a:t>Aug 6, 2026</a:t>
            </a:r>
            <a:endParaRPr sz="1200" b="1">
              <a:solidFill>
                <a:srgbClr val="FFFFFF"/>
              </a:solidFill>
              <a:latin typeface="Poppins" panose="00000500000000000000" pitchFamily="2" charset="0"/>
              <a:ea typeface="Montserrat SemiBold"/>
              <a:cs typeface="Poppins" panose="00000500000000000000" pitchFamily="2" charset="0"/>
              <a:sym typeface="Montserrat SemiBold"/>
            </a:endParaRPr>
          </a:p>
        </p:txBody>
      </p:sp>
      <p:sp>
        <p:nvSpPr>
          <p:cNvPr id="79" name="Google Shape;121;p17">
            <a:extLst>
              <a:ext uri="{FF2B5EF4-FFF2-40B4-BE49-F238E27FC236}">
                <a16:creationId xmlns:a16="http://schemas.microsoft.com/office/drawing/2014/main" id="{02DDDA6A-49F5-730F-EAEE-1482A3BD1DDD}"/>
              </a:ext>
            </a:extLst>
          </p:cNvPr>
          <p:cNvSpPr txBox="1"/>
          <p:nvPr/>
        </p:nvSpPr>
        <p:spPr>
          <a:xfrm>
            <a:off x="6866693" y="4127255"/>
            <a:ext cx="1365146" cy="571525"/>
          </a:xfrm>
          <a:prstGeom prst="rect">
            <a:avLst/>
          </a:prstGeom>
          <a:solidFill>
            <a:srgbClr val="2E6865"/>
          </a:solidFill>
          <a:ln>
            <a:noFill/>
          </a:ln>
          <a:effectLst>
            <a:outerShdw blurRad="50800" dist="38100" dir="2700000" algn="tl" rotWithShape="0">
              <a:prstClr val="black">
                <a:alpha val="40000"/>
              </a:prst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FFFFFF"/>
                </a:solidFill>
                <a:latin typeface="Poppins" panose="00000500000000000000" pitchFamily="2" charset="0"/>
                <a:ea typeface="Montserrat SemiBold"/>
                <a:cs typeface="Poppins" panose="00000500000000000000" pitchFamily="2" charset="0"/>
                <a:sym typeface="Montserrat SemiBold"/>
              </a:rPr>
              <a:t>Aug 17, 2026</a:t>
            </a:r>
            <a:endParaRPr sz="1200" b="1">
              <a:solidFill>
                <a:srgbClr val="FFFFFF"/>
              </a:solidFill>
              <a:latin typeface="Poppins" panose="00000500000000000000" pitchFamily="2" charset="0"/>
              <a:ea typeface="Montserrat SemiBold"/>
              <a:cs typeface="Poppins" panose="00000500000000000000" pitchFamily="2" charset="0"/>
              <a:sym typeface="Montserrat SemiBold"/>
            </a:endParaRPr>
          </a:p>
        </p:txBody>
      </p:sp>
      <p:cxnSp>
        <p:nvCxnSpPr>
          <p:cNvPr id="80" name="Google Shape;122;p17">
            <a:extLst>
              <a:ext uri="{FF2B5EF4-FFF2-40B4-BE49-F238E27FC236}">
                <a16:creationId xmlns:a16="http://schemas.microsoft.com/office/drawing/2014/main" id="{6ACA7186-D2AF-C609-11E9-142A8ACFDE6A}"/>
              </a:ext>
            </a:extLst>
          </p:cNvPr>
          <p:cNvCxnSpPr/>
          <p:nvPr/>
        </p:nvCxnSpPr>
        <p:spPr>
          <a:xfrm>
            <a:off x="420312" y="3777535"/>
            <a:ext cx="8404020" cy="0"/>
          </a:xfrm>
          <a:prstGeom prst="straightConnector1">
            <a:avLst/>
          </a:prstGeom>
          <a:noFill/>
          <a:ln w="38100" cap="flat" cmpd="sng">
            <a:solidFill>
              <a:srgbClr val="C7CCD6"/>
            </a:solidFill>
            <a:prstDash val="solid"/>
            <a:round/>
            <a:headEnd type="none" w="med" len="med"/>
            <a:tailEnd type="triangle" w="med" len="med"/>
          </a:ln>
        </p:spPr>
      </p:cxnSp>
      <p:sp>
        <p:nvSpPr>
          <p:cNvPr id="81" name="Google Shape;123;p17">
            <a:extLst>
              <a:ext uri="{FF2B5EF4-FFF2-40B4-BE49-F238E27FC236}">
                <a16:creationId xmlns:a16="http://schemas.microsoft.com/office/drawing/2014/main" id="{4DC31EC7-E1F5-7488-EE2E-BD3FD884491F}"/>
              </a:ext>
            </a:extLst>
          </p:cNvPr>
          <p:cNvSpPr/>
          <p:nvPr/>
        </p:nvSpPr>
        <p:spPr>
          <a:xfrm>
            <a:off x="1233246" y="3621510"/>
            <a:ext cx="255965" cy="248816"/>
          </a:xfrm>
          <a:prstGeom prst="ellipse">
            <a:avLst/>
          </a:prstGeom>
          <a:solidFill>
            <a:srgbClr val="001876"/>
          </a:solidFill>
          <a:ln>
            <a:solidFill>
              <a:srgbClr val="C7CCD6"/>
            </a:solid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sp>
        <p:nvSpPr>
          <p:cNvPr id="82" name="Google Shape;124;p17">
            <a:extLst>
              <a:ext uri="{FF2B5EF4-FFF2-40B4-BE49-F238E27FC236}">
                <a16:creationId xmlns:a16="http://schemas.microsoft.com/office/drawing/2014/main" id="{98953B7A-3425-44FE-8F48-1961F1A6D6C4}"/>
              </a:ext>
            </a:extLst>
          </p:cNvPr>
          <p:cNvSpPr/>
          <p:nvPr/>
        </p:nvSpPr>
        <p:spPr>
          <a:xfrm>
            <a:off x="3295925" y="3621510"/>
            <a:ext cx="255965" cy="248816"/>
          </a:xfrm>
          <a:prstGeom prst="ellipse">
            <a:avLst/>
          </a:prstGeom>
          <a:solidFill>
            <a:srgbClr val="2F7CED"/>
          </a:solidFill>
          <a:ln>
            <a:solidFill>
              <a:srgbClr val="C7CCD6"/>
            </a:solid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sp>
        <p:nvSpPr>
          <p:cNvPr id="83" name="Google Shape;125;p17">
            <a:extLst>
              <a:ext uri="{FF2B5EF4-FFF2-40B4-BE49-F238E27FC236}">
                <a16:creationId xmlns:a16="http://schemas.microsoft.com/office/drawing/2014/main" id="{96DBF99E-734E-17B5-1D0A-422CDCD44628}"/>
              </a:ext>
            </a:extLst>
          </p:cNvPr>
          <p:cNvSpPr/>
          <p:nvPr/>
        </p:nvSpPr>
        <p:spPr>
          <a:xfrm>
            <a:off x="5358604" y="3621510"/>
            <a:ext cx="255965" cy="248816"/>
          </a:xfrm>
          <a:prstGeom prst="ellipse">
            <a:avLst/>
          </a:prstGeom>
          <a:solidFill>
            <a:srgbClr val="D87012"/>
          </a:solidFill>
          <a:ln>
            <a:solidFill>
              <a:srgbClr val="C7CCD6"/>
            </a:solid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sp>
        <p:nvSpPr>
          <p:cNvPr id="84" name="Google Shape;126;p17">
            <a:extLst>
              <a:ext uri="{FF2B5EF4-FFF2-40B4-BE49-F238E27FC236}">
                <a16:creationId xmlns:a16="http://schemas.microsoft.com/office/drawing/2014/main" id="{049C5229-9D36-F224-78F7-FF17489E9055}"/>
              </a:ext>
            </a:extLst>
          </p:cNvPr>
          <p:cNvSpPr/>
          <p:nvPr/>
        </p:nvSpPr>
        <p:spPr>
          <a:xfrm>
            <a:off x="7421283" y="3621510"/>
            <a:ext cx="255965" cy="248816"/>
          </a:xfrm>
          <a:prstGeom prst="ellipse">
            <a:avLst/>
          </a:prstGeom>
          <a:solidFill>
            <a:srgbClr val="2E6865"/>
          </a:solidFill>
          <a:ln>
            <a:solidFill>
              <a:srgbClr val="C7CCD6"/>
            </a:solid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panose="00000500000000000000" pitchFamily="2" charset="0"/>
              <a:ea typeface="Montserrat Medium"/>
              <a:cs typeface="Poppins" panose="00000500000000000000" pitchFamily="2" charset="0"/>
              <a:sym typeface="Montserrat Medium"/>
            </a:endParaRPr>
          </a:p>
        </p:txBody>
      </p:sp>
      <p:cxnSp>
        <p:nvCxnSpPr>
          <p:cNvPr id="85" name="Google Shape;127;p17">
            <a:extLst>
              <a:ext uri="{FF2B5EF4-FFF2-40B4-BE49-F238E27FC236}">
                <a16:creationId xmlns:a16="http://schemas.microsoft.com/office/drawing/2014/main" id="{DC042ACE-92BC-F349-7876-99F0F3DB7152}"/>
              </a:ext>
            </a:extLst>
          </p:cNvPr>
          <p:cNvCxnSpPr>
            <a:cxnSpLocks/>
            <a:stCxn id="81" idx="0"/>
            <a:endCxn id="89" idx="2"/>
          </p:cNvCxnSpPr>
          <p:nvPr/>
        </p:nvCxnSpPr>
        <p:spPr>
          <a:xfrm flipV="1">
            <a:off x="1361229" y="3364572"/>
            <a:ext cx="0" cy="256938"/>
          </a:xfrm>
          <a:prstGeom prst="straightConnector1">
            <a:avLst/>
          </a:prstGeom>
          <a:noFill/>
          <a:ln w="38100" cap="flat" cmpd="sng">
            <a:solidFill>
              <a:srgbClr val="C7CCD6"/>
            </a:solidFill>
            <a:prstDash val="solid"/>
            <a:round/>
            <a:headEnd type="none" w="med" len="med"/>
            <a:tailEnd type="none" w="med" len="med"/>
          </a:ln>
        </p:spPr>
      </p:cxnSp>
      <p:cxnSp>
        <p:nvCxnSpPr>
          <p:cNvPr id="86" name="Google Shape;129;p17">
            <a:extLst>
              <a:ext uri="{FF2B5EF4-FFF2-40B4-BE49-F238E27FC236}">
                <a16:creationId xmlns:a16="http://schemas.microsoft.com/office/drawing/2014/main" id="{98B27F43-978E-9803-C25B-F1F6505A899E}"/>
              </a:ext>
            </a:extLst>
          </p:cNvPr>
          <p:cNvCxnSpPr>
            <a:cxnSpLocks/>
            <a:stCxn id="82" idx="0"/>
            <a:endCxn id="90" idx="2"/>
          </p:cNvCxnSpPr>
          <p:nvPr/>
        </p:nvCxnSpPr>
        <p:spPr>
          <a:xfrm flipV="1">
            <a:off x="3423908" y="3364572"/>
            <a:ext cx="0" cy="256938"/>
          </a:xfrm>
          <a:prstGeom prst="straightConnector1">
            <a:avLst/>
          </a:prstGeom>
          <a:noFill/>
          <a:ln w="38100" cap="flat" cmpd="sng">
            <a:solidFill>
              <a:srgbClr val="C7CCD6"/>
            </a:solidFill>
            <a:prstDash val="solid"/>
            <a:round/>
            <a:headEnd type="none" w="med" len="med"/>
            <a:tailEnd type="none" w="med" len="med"/>
          </a:ln>
        </p:spPr>
      </p:cxnSp>
      <p:cxnSp>
        <p:nvCxnSpPr>
          <p:cNvPr id="87" name="Google Shape;131;p17">
            <a:extLst>
              <a:ext uri="{FF2B5EF4-FFF2-40B4-BE49-F238E27FC236}">
                <a16:creationId xmlns:a16="http://schemas.microsoft.com/office/drawing/2014/main" id="{C969AA6A-60B3-43E0-2DEC-8988AA79BE7F}"/>
              </a:ext>
            </a:extLst>
          </p:cNvPr>
          <p:cNvCxnSpPr>
            <a:cxnSpLocks/>
            <a:stCxn id="83" idx="0"/>
            <a:endCxn id="91" idx="2"/>
          </p:cNvCxnSpPr>
          <p:nvPr/>
        </p:nvCxnSpPr>
        <p:spPr>
          <a:xfrm flipV="1">
            <a:off x="5486587" y="3364572"/>
            <a:ext cx="0" cy="256938"/>
          </a:xfrm>
          <a:prstGeom prst="straightConnector1">
            <a:avLst/>
          </a:prstGeom>
          <a:noFill/>
          <a:ln w="38100" cap="flat" cmpd="sng">
            <a:solidFill>
              <a:srgbClr val="C7CCD6"/>
            </a:solidFill>
            <a:prstDash val="solid"/>
            <a:round/>
            <a:headEnd type="none" w="med" len="med"/>
            <a:tailEnd type="none" w="med" len="med"/>
          </a:ln>
        </p:spPr>
      </p:cxnSp>
      <p:cxnSp>
        <p:nvCxnSpPr>
          <p:cNvPr id="88" name="Google Shape;133;p17">
            <a:extLst>
              <a:ext uri="{FF2B5EF4-FFF2-40B4-BE49-F238E27FC236}">
                <a16:creationId xmlns:a16="http://schemas.microsoft.com/office/drawing/2014/main" id="{D75A392B-8F35-B3C7-E064-BC6039AEB34B}"/>
              </a:ext>
            </a:extLst>
          </p:cNvPr>
          <p:cNvCxnSpPr>
            <a:cxnSpLocks/>
            <a:stCxn id="84" idx="0"/>
            <a:endCxn id="92" idx="2"/>
          </p:cNvCxnSpPr>
          <p:nvPr/>
        </p:nvCxnSpPr>
        <p:spPr>
          <a:xfrm flipH="1" flipV="1">
            <a:off x="7549265" y="3364572"/>
            <a:ext cx="1" cy="256938"/>
          </a:xfrm>
          <a:prstGeom prst="straightConnector1">
            <a:avLst/>
          </a:prstGeom>
          <a:noFill/>
          <a:ln w="38100" cap="flat" cmpd="sng">
            <a:solidFill>
              <a:srgbClr val="C7CCD6"/>
            </a:solidFill>
            <a:prstDash val="solid"/>
            <a:round/>
            <a:headEnd type="none" w="med" len="med"/>
            <a:tailEnd type="none" w="med" len="med"/>
          </a:ln>
        </p:spPr>
      </p:cxnSp>
      <p:sp>
        <p:nvSpPr>
          <p:cNvPr id="89" name="Google Shape;128;p17">
            <a:extLst>
              <a:ext uri="{FF2B5EF4-FFF2-40B4-BE49-F238E27FC236}">
                <a16:creationId xmlns:a16="http://schemas.microsoft.com/office/drawing/2014/main" id="{B9102741-AEE7-1AAE-0696-2F5793F3F1FC}"/>
              </a:ext>
            </a:extLst>
          </p:cNvPr>
          <p:cNvSpPr txBox="1"/>
          <p:nvPr/>
        </p:nvSpPr>
        <p:spPr>
          <a:xfrm>
            <a:off x="311361" y="1930241"/>
            <a:ext cx="2099736" cy="1434331"/>
          </a:xfrm>
          <a:prstGeom prst="rect">
            <a:avLst/>
          </a:prstGeom>
          <a:solidFill>
            <a:schemeClr val="bg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150">
                <a:solidFill>
                  <a:schemeClr val="dk1"/>
                </a:solidFill>
                <a:latin typeface="Poppins" panose="00000500000000000000" pitchFamily="2" charset="0"/>
                <a:ea typeface="Montserrat Medium"/>
                <a:cs typeface="Poppins" panose="00000500000000000000" pitchFamily="2" charset="0"/>
                <a:sym typeface="Montserrat Medium"/>
              </a:rPr>
              <a:t>Repaid the $86M Deerfield note through a strategic refinancing with </a:t>
            </a:r>
            <a:r>
              <a:rPr lang="en-US" sz="1150" err="1">
                <a:solidFill>
                  <a:schemeClr val="dk1"/>
                </a:solidFill>
                <a:latin typeface="Poppins" panose="00000500000000000000" pitchFamily="2" charset="0"/>
                <a:ea typeface="Montserrat Medium"/>
                <a:cs typeface="Poppins" panose="00000500000000000000" pitchFamily="2" charset="0"/>
                <a:sym typeface="Montserrat Medium"/>
              </a:rPr>
              <a:t>OrbiMed</a:t>
            </a:r>
            <a:r>
              <a:rPr lang="en-US" sz="1150">
                <a:solidFill>
                  <a:schemeClr val="dk1"/>
                </a:solidFill>
                <a:latin typeface="Poppins" panose="00000500000000000000" pitchFamily="2" charset="0"/>
                <a:ea typeface="Montserrat Medium"/>
                <a:cs typeface="Poppins" panose="00000500000000000000" pitchFamily="2" charset="0"/>
                <a:sym typeface="Montserrat Medium"/>
              </a:rPr>
              <a:t>, strengthening the balance sheet while expanding revolver capacity to $25M</a:t>
            </a:r>
          </a:p>
        </p:txBody>
      </p:sp>
      <p:sp>
        <p:nvSpPr>
          <p:cNvPr id="90" name="Google Shape;130;p17">
            <a:extLst>
              <a:ext uri="{FF2B5EF4-FFF2-40B4-BE49-F238E27FC236}">
                <a16:creationId xmlns:a16="http://schemas.microsoft.com/office/drawing/2014/main" id="{297310DD-A8B2-87C0-8EC9-2F9822553813}"/>
              </a:ext>
            </a:extLst>
          </p:cNvPr>
          <p:cNvSpPr txBox="1"/>
          <p:nvPr/>
        </p:nvSpPr>
        <p:spPr>
          <a:xfrm>
            <a:off x="2374040" y="1930241"/>
            <a:ext cx="2099736" cy="1434331"/>
          </a:xfrm>
          <a:prstGeom prst="rect">
            <a:avLst/>
          </a:prstGeom>
          <a:solidFill>
            <a:schemeClr val="bg1"/>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1150">
                <a:solidFill>
                  <a:schemeClr val="dk1"/>
                </a:solidFill>
                <a:latin typeface="Poppins" panose="00000500000000000000" pitchFamily="2" charset="0"/>
                <a:ea typeface="Montserrat Medium"/>
                <a:cs typeface="Poppins" panose="00000500000000000000" pitchFamily="2" charset="0"/>
                <a:sym typeface="Montserrat Medium"/>
              </a:rPr>
              <a:t>Relaunched as Starling Oncology and began trading on Nasdaq under the new ticker STLN</a:t>
            </a:r>
          </a:p>
        </p:txBody>
      </p:sp>
      <p:sp>
        <p:nvSpPr>
          <p:cNvPr id="91" name="Google Shape;132;p17">
            <a:extLst>
              <a:ext uri="{FF2B5EF4-FFF2-40B4-BE49-F238E27FC236}">
                <a16:creationId xmlns:a16="http://schemas.microsoft.com/office/drawing/2014/main" id="{2EC5A5A6-1BE2-25CF-AB31-B78CC75D95B0}"/>
              </a:ext>
            </a:extLst>
          </p:cNvPr>
          <p:cNvSpPr txBox="1"/>
          <p:nvPr/>
        </p:nvSpPr>
        <p:spPr>
          <a:xfrm>
            <a:off x="4436719" y="1930241"/>
            <a:ext cx="2099736" cy="1434331"/>
          </a:xfrm>
          <a:prstGeom prst="rect">
            <a:avLst/>
          </a:prstGeom>
          <a:solidFill>
            <a:schemeClr val="bg1"/>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1150">
                <a:solidFill>
                  <a:schemeClr val="dk1"/>
                </a:solidFill>
                <a:latin typeface="Poppins" panose="00000500000000000000" pitchFamily="2" charset="0"/>
                <a:ea typeface="Montserrat Medium"/>
                <a:cs typeface="Poppins" panose="00000500000000000000" pitchFamily="2" charset="0"/>
                <a:sym typeface="Montserrat Medium"/>
              </a:rPr>
              <a:t>Signed new delegated contracts in Nevada &amp; Oregon and reached California exclusivity, adding ~230K capitated lives</a:t>
            </a:r>
          </a:p>
        </p:txBody>
      </p:sp>
      <p:sp>
        <p:nvSpPr>
          <p:cNvPr id="92" name="Google Shape;134;p17">
            <a:extLst>
              <a:ext uri="{FF2B5EF4-FFF2-40B4-BE49-F238E27FC236}">
                <a16:creationId xmlns:a16="http://schemas.microsoft.com/office/drawing/2014/main" id="{8534A3DD-5EA0-1EC8-B86F-28976D1F021D}"/>
              </a:ext>
            </a:extLst>
          </p:cNvPr>
          <p:cNvSpPr txBox="1"/>
          <p:nvPr/>
        </p:nvSpPr>
        <p:spPr>
          <a:xfrm>
            <a:off x="6499397" y="1930241"/>
            <a:ext cx="2099736" cy="1434331"/>
          </a:xfrm>
          <a:prstGeom prst="rect">
            <a:avLst/>
          </a:prstGeom>
          <a:solidFill>
            <a:schemeClr val="bg1"/>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1150">
                <a:solidFill>
                  <a:schemeClr val="dk1"/>
                </a:solidFill>
                <a:latin typeface="Poppins" panose="00000500000000000000" pitchFamily="2" charset="0"/>
                <a:ea typeface="Montserrat Medium"/>
                <a:cs typeface="Poppins" panose="00000500000000000000" pitchFamily="2" charset="0"/>
                <a:sym typeface="Montserrat Medium"/>
              </a:rPr>
              <a:t>Launching Starling Oncology Nexus™ to strengthen provider engagement and clinical pathway adherence</a:t>
            </a:r>
          </a:p>
        </p:txBody>
      </p:sp>
      <p:sp>
        <p:nvSpPr>
          <p:cNvPr id="93" name="Google Shape;135;p17">
            <a:extLst>
              <a:ext uri="{FF2B5EF4-FFF2-40B4-BE49-F238E27FC236}">
                <a16:creationId xmlns:a16="http://schemas.microsoft.com/office/drawing/2014/main" id="{30F53A47-EF35-4242-A88B-AAC27E0202BD}"/>
              </a:ext>
            </a:extLst>
          </p:cNvPr>
          <p:cNvSpPr txBox="1"/>
          <p:nvPr/>
        </p:nvSpPr>
        <p:spPr>
          <a:xfrm>
            <a:off x="311348" y="1541685"/>
            <a:ext cx="2099736" cy="4477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dk1"/>
                </a:solidFill>
                <a:latin typeface="Poppins" panose="00000500000000000000" pitchFamily="2" charset="0"/>
                <a:ea typeface="Montserrat SemiBold"/>
                <a:cs typeface="Poppins" panose="00000500000000000000" pitchFamily="2" charset="0"/>
                <a:sym typeface="Montserrat SemiBold"/>
              </a:rPr>
              <a:t>Refinancing</a:t>
            </a:r>
            <a:endParaRPr sz="1600" b="1">
              <a:solidFill>
                <a:schemeClr val="dk1"/>
              </a:solidFill>
              <a:latin typeface="Poppins" panose="00000500000000000000" pitchFamily="2" charset="0"/>
              <a:ea typeface="Montserrat SemiBold"/>
              <a:cs typeface="Poppins" panose="00000500000000000000" pitchFamily="2" charset="0"/>
              <a:sym typeface="Montserrat SemiBold"/>
            </a:endParaRPr>
          </a:p>
        </p:txBody>
      </p:sp>
      <p:sp>
        <p:nvSpPr>
          <p:cNvPr id="94" name="Google Shape;136;p17">
            <a:extLst>
              <a:ext uri="{FF2B5EF4-FFF2-40B4-BE49-F238E27FC236}">
                <a16:creationId xmlns:a16="http://schemas.microsoft.com/office/drawing/2014/main" id="{29244DA7-CFC4-4D7F-4CC6-C622BA1EF062}"/>
              </a:ext>
            </a:extLst>
          </p:cNvPr>
          <p:cNvSpPr txBox="1"/>
          <p:nvPr/>
        </p:nvSpPr>
        <p:spPr>
          <a:xfrm>
            <a:off x="2374027" y="1541685"/>
            <a:ext cx="2099736" cy="4477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dk1"/>
                </a:solidFill>
                <a:latin typeface="Poppins" panose="00000500000000000000" pitchFamily="2" charset="0"/>
                <a:ea typeface="Montserrat SemiBold"/>
                <a:cs typeface="Poppins" panose="00000500000000000000" pitchFamily="2" charset="0"/>
                <a:sym typeface="Montserrat SemiBold"/>
              </a:rPr>
              <a:t>Rebranding</a:t>
            </a:r>
            <a:endParaRPr sz="1600" b="1">
              <a:solidFill>
                <a:schemeClr val="dk1"/>
              </a:solidFill>
              <a:latin typeface="Poppins" panose="00000500000000000000" pitchFamily="2" charset="0"/>
              <a:ea typeface="Montserrat SemiBold"/>
              <a:cs typeface="Poppins" panose="00000500000000000000" pitchFamily="2" charset="0"/>
              <a:sym typeface="Montserrat SemiBold"/>
            </a:endParaRPr>
          </a:p>
        </p:txBody>
      </p:sp>
      <p:sp>
        <p:nvSpPr>
          <p:cNvPr id="95" name="Google Shape;137;p17">
            <a:extLst>
              <a:ext uri="{FF2B5EF4-FFF2-40B4-BE49-F238E27FC236}">
                <a16:creationId xmlns:a16="http://schemas.microsoft.com/office/drawing/2014/main" id="{AC65B725-CF57-3BCE-8038-AADED821C532}"/>
              </a:ext>
            </a:extLst>
          </p:cNvPr>
          <p:cNvSpPr txBox="1"/>
          <p:nvPr/>
        </p:nvSpPr>
        <p:spPr>
          <a:xfrm>
            <a:off x="4436706" y="1541685"/>
            <a:ext cx="2099736" cy="4477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400" b="1">
                <a:solidFill>
                  <a:schemeClr val="dk1"/>
                </a:solidFill>
                <a:latin typeface="Poppins" panose="00000500000000000000" pitchFamily="2" charset="0"/>
                <a:ea typeface="Montserrat SemiBold"/>
                <a:cs typeface="Poppins" panose="00000500000000000000" pitchFamily="2" charset="0"/>
                <a:sym typeface="Montserrat SemiBold"/>
              </a:rPr>
              <a:t>Continued Growth</a:t>
            </a:r>
            <a:endParaRPr sz="1600" b="1">
              <a:solidFill>
                <a:schemeClr val="dk1"/>
              </a:solidFill>
              <a:latin typeface="Poppins" panose="00000500000000000000" pitchFamily="2" charset="0"/>
              <a:ea typeface="Montserrat SemiBold"/>
              <a:cs typeface="Poppins" panose="00000500000000000000" pitchFamily="2" charset="0"/>
              <a:sym typeface="Montserrat SemiBold"/>
            </a:endParaRPr>
          </a:p>
        </p:txBody>
      </p:sp>
      <p:sp>
        <p:nvSpPr>
          <p:cNvPr id="96" name="Google Shape;138;p17">
            <a:extLst>
              <a:ext uri="{FF2B5EF4-FFF2-40B4-BE49-F238E27FC236}">
                <a16:creationId xmlns:a16="http://schemas.microsoft.com/office/drawing/2014/main" id="{9B980300-0167-AEA0-91C2-B7CEF30ABDBB}"/>
              </a:ext>
            </a:extLst>
          </p:cNvPr>
          <p:cNvSpPr txBox="1"/>
          <p:nvPr/>
        </p:nvSpPr>
        <p:spPr>
          <a:xfrm>
            <a:off x="6499385" y="1541685"/>
            <a:ext cx="2099736" cy="4477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dk1"/>
                </a:solidFill>
                <a:latin typeface="Poppins" panose="00000500000000000000" pitchFamily="2" charset="0"/>
                <a:ea typeface="Montserrat SemiBold"/>
                <a:cs typeface="Poppins" panose="00000500000000000000" pitchFamily="2" charset="0"/>
                <a:sym typeface="Montserrat SemiBold"/>
              </a:rPr>
              <a:t>Portal Launch</a:t>
            </a:r>
            <a:endParaRPr sz="1600" b="1">
              <a:solidFill>
                <a:schemeClr val="dk1"/>
              </a:solidFill>
              <a:latin typeface="Poppins" panose="00000500000000000000" pitchFamily="2" charset="0"/>
              <a:ea typeface="Montserrat SemiBold"/>
              <a:cs typeface="Poppins" panose="00000500000000000000" pitchFamily="2" charset="0"/>
              <a:sym typeface="Montserrat SemiBold"/>
            </a:endParaRPr>
          </a:p>
        </p:txBody>
      </p:sp>
    </p:spTree>
    <p:extLst>
      <p:ext uri="{BB962C8B-B14F-4D97-AF65-F5344CB8AC3E}">
        <p14:creationId xmlns:p14="http://schemas.microsoft.com/office/powerpoint/2010/main" val="3195591431"/>
      </p:ext>
    </p:extLst>
  </p:cSld>
  <p:clrMapOvr>
    <a:masterClrMapping/>
  </p:clrMapOvr>
  <p:extLst>
    <p:ext uri="{6950BFC3-D8DA-4A85-94F7-54DA5524770B}">
      <p188:commentRel xmlns:p188="http://schemas.microsoft.com/office/powerpoint/2018/8/main" r:id="rId4"/>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B5F2E-8459-237C-EF2E-11E220CABE82}"/>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75EAFE9B-B7CD-BA49-5C9C-9902710DF676}"/>
              </a:ext>
            </a:extLst>
          </p:cNvPr>
          <p:cNvSpPr txBox="1"/>
          <p:nvPr/>
        </p:nvSpPr>
        <p:spPr>
          <a:xfrm>
            <a:off x="311348" y="4719862"/>
            <a:ext cx="8375452" cy="92333"/>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American Cancer Society. (2) National Cancer Institute. (3) Wall street research. (4) IQVIA Institute for Human Data Science.</a:t>
            </a:r>
          </a:p>
        </p:txBody>
      </p:sp>
      <p:graphicFrame>
        <p:nvGraphicFramePr>
          <p:cNvPr id="2" name="think-cell data - do not delete" hidden="1">
            <a:extLst>
              <a:ext uri="{FF2B5EF4-FFF2-40B4-BE49-F238E27FC236}">
                <a16:creationId xmlns:a16="http://schemas.microsoft.com/office/drawing/2014/main" id="{572A66F9-76FC-3C7A-1DCE-C4284DDB053A}"/>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572A66F9-76FC-3C7A-1DCE-C4284DDB053A}"/>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4" name="Google Shape;149;p9">
            <a:extLst>
              <a:ext uri="{FF2B5EF4-FFF2-40B4-BE49-F238E27FC236}">
                <a16:creationId xmlns:a16="http://schemas.microsoft.com/office/drawing/2014/main" id="{0F62FBEA-A587-F6BF-3121-CFEB868CE286}"/>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Oncology Care Costs Are Rising Rapidly</a:t>
            </a:r>
          </a:p>
        </p:txBody>
      </p:sp>
      <p:cxnSp>
        <p:nvCxnSpPr>
          <p:cNvPr id="5" name="Google Shape;163;p9">
            <a:extLst>
              <a:ext uri="{FF2B5EF4-FFF2-40B4-BE49-F238E27FC236}">
                <a16:creationId xmlns:a16="http://schemas.microsoft.com/office/drawing/2014/main" id="{88B60C39-362B-35A9-8BB1-70A6AFFEA3D9}"/>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6" name="Google Shape;164;p9">
            <a:extLst>
              <a:ext uri="{FF2B5EF4-FFF2-40B4-BE49-F238E27FC236}">
                <a16:creationId xmlns:a16="http://schemas.microsoft.com/office/drawing/2014/main" id="{EEBE13F4-007E-321C-1B07-3A612CE41587}"/>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7</a:t>
            </a:r>
            <a:endParaRPr sz="427">
              <a:solidFill>
                <a:schemeClr val="dk1"/>
              </a:solidFill>
              <a:latin typeface="Calibri"/>
              <a:ea typeface="Calibri"/>
              <a:cs typeface="Calibri"/>
              <a:sym typeface="Calibri"/>
            </a:endParaRPr>
          </a:p>
        </p:txBody>
      </p:sp>
      <p:sp>
        <p:nvSpPr>
          <p:cNvPr id="7" name="Google Shape;170;p9">
            <a:extLst>
              <a:ext uri="{FF2B5EF4-FFF2-40B4-BE49-F238E27FC236}">
                <a16:creationId xmlns:a16="http://schemas.microsoft.com/office/drawing/2014/main" id="{F33090E7-120B-464E-AC73-50DE6A42FA7B}"/>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8" name="Google Shape;162;p9">
            <a:extLst>
              <a:ext uri="{FF2B5EF4-FFF2-40B4-BE49-F238E27FC236}">
                <a16:creationId xmlns:a16="http://schemas.microsoft.com/office/drawing/2014/main" id="{6D736739-5B96-6693-D333-6C8191851B3A}"/>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53" name="Rounded Rectangle 42">
            <a:extLst>
              <a:ext uri="{FF2B5EF4-FFF2-40B4-BE49-F238E27FC236}">
                <a16:creationId xmlns:a16="http://schemas.microsoft.com/office/drawing/2014/main" id="{4B525EDA-7B83-63CD-5352-4605F9B437BA}"/>
              </a:ext>
            </a:extLst>
          </p:cNvPr>
          <p:cNvSpPr/>
          <p:nvPr/>
        </p:nvSpPr>
        <p:spPr>
          <a:xfrm>
            <a:off x="311348" y="976352"/>
            <a:ext cx="2745565" cy="795752"/>
          </a:xfrm>
          <a:prstGeom prst="roundRect">
            <a:avLst>
              <a:gd name="adj" fmla="val 12000"/>
            </a:avLst>
          </a:prstGeom>
          <a:solidFill>
            <a:srgbClr val="2F7CED"/>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54" name="Oval 153">
            <a:extLst>
              <a:ext uri="{FF2B5EF4-FFF2-40B4-BE49-F238E27FC236}">
                <a16:creationId xmlns:a16="http://schemas.microsoft.com/office/drawing/2014/main" id="{ECE16B5D-73A7-E843-5215-5EF5DF7E6AD2}"/>
              </a:ext>
            </a:extLst>
          </p:cNvPr>
          <p:cNvSpPr/>
          <p:nvPr/>
        </p:nvSpPr>
        <p:spPr>
          <a:xfrm>
            <a:off x="463879" y="1125555"/>
            <a:ext cx="476661" cy="476107"/>
          </a:xfrm>
          <a:prstGeom prst="ellipse">
            <a:avLst/>
          </a:prstGeom>
          <a:solidFill>
            <a:srgbClr val="FFFF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56" name="TextBox 155">
            <a:extLst>
              <a:ext uri="{FF2B5EF4-FFF2-40B4-BE49-F238E27FC236}">
                <a16:creationId xmlns:a16="http://schemas.microsoft.com/office/drawing/2014/main" id="{D0FF1B7B-6390-E045-3526-752047EF3367}"/>
              </a:ext>
            </a:extLst>
          </p:cNvPr>
          <p:cNvSpPr txBox="1"/>
          <p:nvPr/>
        </p:nvSpPr>
        <p:spPr>
          <a:xfrm>
            <a:off x="1093071" y="1053421"/>
            <a:ext cx="1830377" cy="338195"/>
          </a:xfrm>
          <a:prstGeom prst="rect">
            <a:avLst/>
          </a:prstGeom>
          <a:noFill/>
        </p:spPr>
        <p:txBody>
          <a:bodyPr wrap="square" lIns="0" tIns="0" rIns="0" bIns="0" anchor="ctr">
            <a:noAutofit/>
          </a:bodyPr>
          <a:lstStyle/>
          <a:p>
            <a:pPr algn="l">
              <a:spcBef>
                <a:spcPts val="0"/>
              </a:spcBef>
              <a:spcAft>
                <a:spcPts val="0"/>
              </a:spcAft>
            </a:pPr>
            <a:r>
              <a:rPr sz="2100" b="1" i="0">
                <a:solidFill>
                  <a:srgbClr val="FFFFFF"/>
                </a:solidFill>
                <a:latin typeface="Poppins" panose="00000500000000000000" pitchFamily="2" charset="0"/>
                <a:cs typeface="Poppins" panose="00000500000000000000" pitchFamily="2" charset="0"/>
              </a:rPr>
              <a:t>2.1M+</a:t>
            </a:r>
          </a:p>
        </p:txBody>
      </p:sp>
      <p:sp>
        <p:nvSpPr>
          <p:cNvPr id="157" name="TextBox 156">
            <a:extLst>
              <a:ext uri="{FF2B5EF4-FFF2-40B4-BE49-F238E27FC236}">
                <a16:creationId xmlns:a16="http://schemas.microsoft.com/office/drawing/2014/main" id="{16A1840A-F6DD-47C9-9542-03CC264EA9E3}"/>
              </a:ext>
            </a:extLst>
          </p:cNvPr>
          <p:cNvSpPr txBox="1"/>
          <p:nvPr/>
        </p:nvSpPr>
        <p:spPr>
          <a:xfrm>
            <a:off x="1093071" y="1433910"/>
            <a:ext cx="1830377" cy="248672"/>
          </a:xfrm>
          <a:prstGeom prst="rect">
            <a:avLst/>
          </a:prstGeom>
          <a:noFill/>
        </p:spPr>
        <p:txBody>
          <a:bodyPr wrap="square" lIns="0" tIns="0" rIns="0" bIns="0" anchor="t">
            <a:noAutofit/>
          </a:bodyPr>
          <a:lstStyle/>
          <a:p>
            <a:pPr algn="l">
              <a:lnSpc>
                <a:spcPct val="102000"/>
              </a:lnSpc>
              <a:spcBef>
                <a:spcPts val="0"/>
              </a:spcBef>
              <a:spcAft>
                <a:spcPts val="0"/>
              </a:spcAft>
            </a:pPr>
            <a:r>
              <a:rPr sz="800" b="0" i="0">
                <a:solidFill>
                  <a:srgbClr val="FFFFFF"/>
                </a:solidFill>
                <a:latin typeface="Poppins" panose="00000500000000000000" pitchFamily="2" charset="0"/>
                <a:cs typeface="Poppins" panose="00000500000000000000" pitchFamily="2" charset="0"/>
              </a:rPr>
              <a:t>New U.S. cancer diagnoses in 2026 (+25% vs. 2016)</a:t>
            </a:r>
            <a:r>
              <a:rPr lang="en-US" sz="800" b="0" i="0" baseline="30000">
                <a:solidFill>
                  <a:srgbClr val="FFFFFF"/>
                </a:solidFill>
                <a:latin typeface="Poppins" panose="00000500000000000000" pitchFamily="2" charset="0"/>
                <a:cs typeface="Poppins" panose="00000500000000000000" pitchFamily="2" charset="0"/>
              </a:rPr>
              <a:t>(1)</a:t>
            </a:r>
            <a:endParaRPr sz="800" b="0" i="0" baseline="30000">
              <a:solidFill>
                <a:srgbClr val="FFFFFF"/>
              </a:solidFill>
              <a:latin typeface="Poppins" panose="00000500000000000000" pitchFamily="2" charset="0"/>
              <a:cs typeface="Poppins" panose="00000500000000000000" pitchFamily="2" charset="0"/>
            </a:endParaRPr>
          </a:p>
        </p:txBody>
      </p:sp>
      <p:sp>
        <p:nvSpPr>
          <p:cNvPr id="158" name="Rounded Rectangle 47">
            <a:extLst>
              <a:ext uri="{FF2B5EF4-FFF2-40B4-BE49-F238E27FC236}">
                <a16:creationId xmlns:a16="http://schemas.microsoft.com/office/drawing/2014/main" id="{6D7DEC7A-D245-C367-41A3-25F17DDDDF8D}"/>
              </a:ext>
            </a:extLst>
          </p:cNvPr>
          <p:cNvSpPr/>
          <p:nvPr/>
        </p:nvSpPr>
        <p:spPr>
          <a:xfrm>
            <a:off x="3228511" y="976352"/>
            <a:ext cx="2745565" cy="795752"/>
          </a:xfrm>
          <a:prstGeom prst="roundRect">
            <a:avLst>
              <a:gd name="adj" fmla="val 12000"/>
            </a:avLst>
          </a:prstGeom>
          <a:solidFill>
            <a:srgbClr val="115BC9"/>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59" name="Oval 158">
            <a:extLst>
              <a:ext uri="{FF2B5EF4-FFF2-40B4-BE49-F238E27FC236}">
                <a16:creationId xmlns:a16="http://schemas.microsoft.com/office/drawing/2014/main" id="{834326F0-4672-96B3-734D-52D685C8B736}"/>
              </a:ext>
            </a:extLst>
          </p:cNvPr>
          <p:cNvSpPr/>
          <p:nvPr/>
        </p:nvSpPr>
        <p:spPr>
          <a:xfrm>
            <a:off x="3381042" y="1125555"/>
            <a:ext cx="476661" cy="476107"/>
          </a:xfrm>
          <a:prstGeom prst="ellipse">
            <a:avLst/>
          </a:prstGeom>
          <a:solidFill>
            <a:srgbClr val="FFFF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61" name="TextBox 160">
            <a:extLst>
              <a:ext uri="{FF2B5EF4-FFF2-40B4-BE49-F238E27FC236}">
                <a16:creationId xmlns:a16="http://schemas.microsoft.com/office/drawing/2014/main" id="{0D720937-3EE8-AC97-A0A6-5A4FCC6FBAE6}"/>
              </a:ext>
            </a:extLst>
          </p:cNvPr>
          <p:cNvSpPr txBox="1"/>
          <p:nvPr/>
        </p:nvSpPr>
        <p:spPr>
          <a:xfrm>
            <a:off x="4010234" y="1053421"/>
            <a:ext cx="1830377" cy="338195"/>
          </a:xfrm>
          <a:prstGeom prst="rect">
            <a:avLst/>
          </a:prstGeom>
          <a:noFill/>
        </p:spPr>
        <p:txBody>
          <a:bodyPr wrap="square" lIns="0" tIns="0" rIns="0" bIns="0" anchor="ctr">
            <a:noAutofit/>
          </a:bodyPr>
          <a:lstStyle/>
          <a:p>
            <a:pPr algn="l">
              <a:spcBef>
                <a:spcPts val="0"/>
              </a:spcBef>
              <a:spcAft>
                <a:spcPts val="0"/>
              </a:spcAft>
            </a:pPr>
            <a:r>
              <a:rPr sz="2100" b="1" i="0">
                <a:solidFill>
                  <a:srgbClr val="FFFFFF"/>
                </a:solidFill>
                <a:latin typeface="Poppins" panose="00000500000000000000" pitchFamily="2" charset="0"/>
                <a:cs typeface="Poppins" panose="00000500000000000000" pitchFamily="2" charset="0"/>
              </a:rPr>
              <a:t>$246B</a:t>
            </a:r>
          </a:p>
        </p:txBody>
      </p:sp>
      <p:sp>
        <p:nvSpPr>
          <p:cNvPr id="162" name="TextBox 161">
            <a:extLst>
              <a:ext uri="{FF2B5EF4-FFF2-40B4-BE49-F238E27FC236}">
                <a16:creationId xmlns:a16="http://schemas.microsoft.com/office/drawing/2014/main" id="{F166A19E-114C-D385-FB86-B2F42CF65CFC}"/>
              </a:ext>
            </a:extLst>
          </p:cNvPr>
          <p:cNvSpPr txBox="1"/>
          <p:nvPr/>
        </p:nvSpPr>
        <p:spPr>
          <a:xfrm>
            <a:off x="4010234" y="1433910"/>
            <a:ext cx="1830377" cy="248672"/>
          </a:xfrm>
          <a:prstGeom prst="rect">
            <a:avLst/>
          </a:prstGeom>
          <a:noFill/>
        </p:spPr>
        <p:txBody>
          <a:bodyPr wrap="square" lIns="0" tIns="0" rIns="0" bIns="0" anchor="t">
            <a:noAutofit/>
          </a:bodyPr>
          <a:lstStyle/>
          <a:p>
            <a:pPr algn="l">
              <a:lnSpc>
                <a:spcPct val="102000"/>
              </a:lnSpc>
              <a:spcBef>
                <a:spcPts val="0"/>
              </a:spcBef>
              <a:spcAft>
                <a:spcPts val="0"/>
              </a:spcAft>
            </a:pPr>
            <a:r>
              <a:rPr sz="800" b="0" i="0">
                <a:solidFill>
                  <a:srgbClr val="FFFFFF"/>
                </a:solidFill>
                <a:latin typeface="Poppins" panose="00000500000000000000" pitchFamily="2" charset="0"/>
                <a:cs typeface="Poppins" panose="00000500000000000000" pitchFamily="2" charset="0"/>
              </a:rPr>
              <a:t>Total U.S. cancer care cost by 2030E (+34% vs. 2015)</a:t>
            </a:r>
            <a:r>
              <a:rPr lang="en-US" sz="800" b="0" i="0" baseline="30000">
                <a:solidFill>
                  <a:srgbClr val="FFFFFF"/>
                </a:solidFill>
                <a:latin typeface="Poppins" panose="00000500000000000000" pitchFamily="2" charset="0"/>
                <a:cs typeface="Poppins" panose="00000500000000000000" pitchFamily="2" charset="0"/>
              </a:rPr>
              <a:t>(2)</a:t>
            </a:r>
            <a:endParaRPr sz="800" b="0" i="0" baseline="30000">
              <a:solidFill>
                <a:srgbClr val="FFFFFF"/>
              </a:solidFill>
              <a:latin typeface="Poppins" panose="00000500000000000000" pitchFamily="2" charset="0"/>
              <a:cs typeface="Poppins" panose="00000500000000000000" pitchFamily="2" charset="0"/>
            </a:endParaRPr>
          </a:p>
        </p:txBody>
      </p:sp>
      <p:sp>
        <p:nvSpPr>
          <p:cNvPr id="163" name="Rounded Rectangle 52">
            <a:extLst>
              <a:ext uri="{FF2B5EF4-FFF2-40B4-BE49-F238E27FC236}">
                <a16:creationId xmlns:a16="http://schemas.microsoft.com/office/drawing/2014/main" id="{EBC289AB-6B17-3247-F459-E0A978C4CD00}"/>
              </a:ext>
            </a:extLst>
          </p:cNvPr>
          <p:cNvSpPr/>
          <p:nvPr/>
        </p:nvSpPr>
        <p:spPr>
          <a:xfrm>
            <a:off x="6145674" y="976352"/>
            <a:ext cx="2745565" cy="795752"/>
          </a:xfrm>
          <a:prstGeom prst="roundRect">
            <a:avLst>
              <a:gd name="adj" fmla="val 12000"/>
            </a:avLst>
          </a:prstGeom>
          <a:solidFill>
            <a:srgbClr val="3E5C99"/>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64" name="Oval 163">
            <a:extLst>
              <a:ext uri="{FF2B5EF4-FFF2-40B4-BE49-F238E27FC236}">
                <a16:creationId xmlns:a16="http://schemas.microsoft.com/office/drawing/2014/main" id="{D289B265-AA0A-895D-1D40-FCA03E1E324D}"/>
              </a:ext>
            </a:extLst>
          </p:cNvPr>
          <p:cNvSpPr/>
          <p:nvPr/>
        </p:nvSpPr>
        <p:spPr>
          <a:xfrm>
            <a:off x="6298205" y="1125555"/>
            <a:ext cx="476661" cy="476107"/>
          </a:xfrm>
          <a:prstGeom prst="ellipse">
            <a:avLst/>
          </a:prstGeom>
          <a:solidFill>
            <a:srgbClr val="FFFFFF"/>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66" name="TextBox 165">
            <a:extLst>
              <a:ext uri="{FF2B5EF4-FFF2-40B4-BE49-F238E27FC236}">
                <a16:creationId xmlns:a16="http://schemas.microsoft.com/office/drawing/2014/main" id="{E81F08E8-D6FF-77E3-EEA9-4E89F7EB2694}"/>
              </a:ext>
            </a:extLst>
          </p:cNvPr>
          <p:cNvSpPr txBox="1"/>
          <p:nvPr/>
        </p:nvSpPr>
        <p:spPr>
          <a:xfrm>
            <a:off x="6927397" y="1053421"/>
            <a:ext cx="1830377" cy="338195"/>
          </a:xfrm>
          <a:prstGeom prst="rect">
            <a:avLst/>
          </a:prstGeom>
          <a:noFill/>
        </p:spPr>
        <p:txBody>
          <a:bodyPr wrap="square" lIns="0" tIns="0" rIns="0" bIns="0" anchor="ctr">
            <a:noAutofit/>
          </a:bodyPr>
          <a:lstStyle/>
          <a:p>
            <a:pPr algn="l">
              <a:spcBef>
                <a:spcPts val="0"/>
              </a:spcBef>
              <a:spcAft>
                <a:spcPts val="0"/>
              </a:spcAft>
            </a:pPr>
            <a:r>
              <a:rPr sz="2100" b="1" i="0">
                <a:solidFill>
                  <a:srgbClr val="FFFFFF"/>
                </a:solidFill>
                <a:latin typeface="Poppins" panose="00000500000000000000" pitchFamily="2" charset="0"/>
                <a:cs typeface="Poppins" panose="00000500000000000000" pitchFamily="2" charset="0"/>
              </a:rPr>
              <a:t>+8% y/y</a:t>
            </a:r>
          </a:p>
        </p:txBody>
      </p:sp>
      <p:sp>
        <p:nvSpPr>
          <p:cNvPr id="167" name="TextBox 166">
            <a:extLst>
              <a:ext uri="{FF2B5EF4-FFF2-40B4-BE49-F238E27FC236}">
                <a16:creationId xmlns:a16="http://schemas.microsoft.com/office/drawing/2014/main" id="{805B666C-D740-C73B-9F6D-450C53D91772}"/>
              </a:ext>
            </a:extLst>
          </p:cNvPr>
          <p:cNvSpPr txBox="1"/>
          <p:nvPr/>
        </p:nvSpPr>
        <p:spPr>
          <a:xfrm>
            <a:off x="6927397" y="1433910"/>
            <a:ext cx="1830377" cy="248672"/>
          </a:xfrm>
          <a:prstGeom prst="rect">
            <a:avLst/>
          </a:prstGeom>
          <a:noFill/>
        </p:spPr>
        <p:txBody>
          <a:bodyPr wrap="square" lIns="0" tIns="0" rIns="0" bIns="0" anchor="t">
            <a:noAutofit/>
          </a:bodyPr>
          <a:lstStyle/>
          <a:p>
            <a:pPr algn="l">
              <a:lnSpc>
                <a:spcPct val="102000"/>
              </a:lnSpc>
              <a:spcBef>
                <a:spcPts val="0"/>
              </a:spcBef>
              <a:spcAft>
                <a:spcPts val="0"/>
              </a:spcAft>
            </a:pPr>
            <a:r>
              <a:rPr sz="800" b="0" i="0">
                <a:solidFill>
                  <a:srgbClr val="FFFFFF"/>
                </a:solidFill>
                <a:latin typeface="Poppins" panose="00000500000000000000" pitchFamily="2" charset="0"/>
                <a:cs typeface="Poppins" panose="00000500000000000000" pitchFamily="2" charset="0"/>
              </a:rPr>
              <a:t>Oncology drug spend growth, 2Q26 (Top-75, vs. +15% in 1Q26)</a:t>
            </a:r>
            <a:r>
              <a:rPr lang="en-US" sz="800" b="0" i="0" baseline="30000">
                <a:solidFill>
                  <a:srgbClr val="FFFFFF"/>
                </a:solidFill>
                <a:latin typeface="Poppins" panose="00000500000000000000" pitchFamily="2" charset="0"/>
                <a:cs typeface="Poppins" panose="00000500000000000000" pitchFamily="2" charset="0"/>
              </a:rPr>
              <a:t>(3)</a:t>
            </a:r>
            <a:endParaRPr sz="800" b="0" i="0" baseline="30000">
              <a:solidFill>
                <a:srgbClr val="FFFFFF"/>
              </a:solidFill>
              <a:latin typeface="Poppins" panose="00000500000000000000" pitchFamily="2" charset="0"/>
              <a:cs typeface="Poppins" panose="00000500000000000000" pitchFamily="2" charset="0"/>
            </a:endParaRPr>
          </a:p>
        </p:txBody>
      </p:sp>
      <p:sp>
        <p:nvSpPr>
          <p:cNvPr id="168" name="TextBox 167">
            <a:extLst>
              <a:ext uri="{FF2B5EF4-FFF2-40B4-BE49-F238E27FC236}">
                <a16:creationId xmlns:a16="http://schemas.microsoft.com/office/drawing/2014/main" id="{A3CFE9F4-8045-EA8A-F85D-C8C3F0EA65FB}"/>
              </a:ext>
            </a:extLst>
          </p:cNvPr>
          <p:cNvSpPr txBox="1"/>
          <p:nvPr/>
        </p:nvSpPr>
        <p:spPr>
          <a:xfrm>
            <a:off x="311348" y="1931332"/>
            <a:ext cx="5624595" cy="258619"/>
          </a:xfrm>
          <a:prstGeom prst="rect">
            <a:avLst/>
          </a:prstGeom>
          <a:noFill/>
        </p:spPr>
        <p:txBody>
          <a:bodyPr wrap="square" lIns="0" tIns="0" rIns="0" bIns="0" anchor="ctr">
            <a:noAutofit/>
          </a:bodyPr>
          <a:lstStyle/>
          <a:p>
            <a:pPr algn="l">
              <a:spcBef>
                <a:spcPts val="0"/>
              </a:spcBef>
              <a:spcAft>
                <a:spcPts val="0"/>
              </a:spcAft>
            </a:pPr>
            <a:r>
              <a:rPr sz="1300" b="1" i="0">
                <a:solidFill>
                  <a:schemeClr val="tx1"/>
                </a:solidFill>
                <a:latin typeface="Poppins" panose="00000500000000000000" pitchFamily="2" charset="0"/>
                <a:cs typeface="Poppins" panose="00000500000000000000" pitchFamily="2" charset="0"/>
              </a:rPr>
              <a:t>U.S. Oncology Drug Spending, Annual ($B)</a:t>
            </a:r>
            <a:r>
              <a:rPr lang="en-US" sz="1300" b="1" i="0" baseline="30000">
                <a:solidFill>
                  <a:schemeClr val="tx1"/>
                </a:solidFill>
                <a:latin typeface="Poppins" panose="00000500000000000000" pitchFamily="2" charset="0"/>
                <a:cs typeface="Poppins" panose="00000500000000000000" pitchFamily="2" charset="0"/>
              </a:rPr>
              <a:t>(4)</a:t>
            </a:r>
            <a:endParaRPr sz="1300" b="1" i="0" baseline="30000">
              <a:solidFill>
                <a:schemeClr val="tx1"/>
              </a:solidFill>
              <a:latin typeface="Poppins" panose="00000500000000000000" pitchFamily="2" charset="0"/>
              <a:cs typeface="Poppins" panose="00000500000000000000" pitchFamily="2" charset="0"/>
            </a:endParaRPr>
          </a:p>
        </p:txBody>
      </p:sp>
      <p:sp>
        <p:nvSpPr>
          <p:cNvPr id="920" name="Cat_2020"/>
          <p:cNvSpPr txBox="1"/>
          <p:nvPr/>
        </p:nvSpPr>
        <p:spPr>
          <a:xfrm>
            <a:off x="634337" y="4386859"/>
            <a:ext cx="1070000" cy="318521"/>
          </a:xfrm>
          <a:prstGeom prst="rect">
            <a:avLst/>
          </a:prstGeom>
          <a:noFill/>
        </p:spPr>
        <p:txBody>
          <a:bodyPr wrap="square" lIns="0" tIns="0" rIns="0" bIns="0" anchor="t">
            <a:noAutofit/>
          </a:bodyPr>
          <a:lstStyle/>
          <a:p>
            <a:pPr algn="ctr">
              <a:spcBef>
                <a:spcPts val="0"/>
              </a:spcBef>
              <a:spcAft>
                <a:spcPts val="0"/>
              </a:spcAft>
            </a:pPr>
            <a:r>
              <a:rPr sz="1000" b="1" i="0">
                <a:solidFill>
                  <a:schemeClr val="tx1"/>
                </a:solidFill>
                <a:latin typeface="Poppins" panose="00000500000000000000" pitchFamily="2" charset="0"/>
                <a:cs typeface="Poppins" panose="00000500000000000000" pitchFamily="2" charset="0"/>
              </a:rPr>
              <a:t>2020</a:t>
            </a:r>
          </a:p>
        </p:txBody>
      </p:sp>
      <p:sp>
        <p:nvSpPr>
          <p:cNvPr id="921" name="Cat_2022"/>
          <p:cNvSpPr txBox="1"/>
          <p:nvPr/>
        </p:nvSpPr>
        <p:spPr>
          <a:xfrm>
            <a:off x="2350315" y="4386859"/>
            <a:ext cx="1070000" cy="318521"/>
          </a:xfrm>
          <a:prstGeom prst="rect">
            <a:avLst/>
          </a:prstGeom>
          <a:noFill/>
        </p:spPr>
        <p:txBody>
          <a:bodyPr wrap="square" lIns="0" tIns="0" rIns="0" bIns="0" anchor="t">
            <a:noAutofit/>
          </a:bodyPr>
          <a:lstStyle/>
          <a:p>
            <a:pPr algn="ctr">
              <a:spcBef>
                <a:spcPts val="0"/>
              </a:spcBef>
              <a:spcAft>
                <a:spcPts val="0"/>
              </a:spcAft>
            </a:pPr>
            <a:r>
              <a:rPr sz="1000" b="1" i="0">
                <a:solidFill>
                  <a:schemeClr val="tx1"/>
                </a:solidFill>
                <a:latin typeface="Poppins" panose="00000500000000000000" pitchFamily="2" charset="0"/>
                <a:cs typeface="Poppins" panose="00000500000000000000" pitchFamily="2" charset="0"/>
              </a:rPr>
              <a:t>2022</a:t>
            </a:r>
          </a:p>
        </p:txBody>
      </p:sp>
      <p:sp>
        <p:nvSpPr>
          <p:cNvPr id="922" name="Cat_2023"/>
          <p:cNvSpPr txBox="1"/>
          <p:nvPr/>
        </p:nvSpPr>
        <p:spPr>
          <a:xfrm>
            <a:off x="4066294" y="4386859"/>
            <a:ext cx="1070000" cy="318521"/>
          </a:xfrm>
          <a:prstGeom prst="rect">
            <a:avLst/>
          </a:prstGeom>
          <a:noFill/>
        </p:spPr>
        <p:txBody>
          <a:bodyPr wrap="square" lIns="0" tIns="0" rIns="0" bIns="0" anchor="t">
            <a:noAutofit/>
          </a:bodyPr>
          <a:lstStyle/>
          <a:p>
            <a:pPr algn="ctr">
              <a:spcBef>
                <a:spcPts val="0"/>
              </a:spcBef>
              <a:spcAft>
                <a:spcPts val="0"/>
              </a:spcAft>
            </a:pPr>
            <a:r>
              <a:rPr sz="1000" b="1" i="0">
                <a:solidFill>
                  <a:schemeClr val="tx1"/>
                </a:solidFill>
                <a:latin typeface="Poppins" panose="00000500000000000000" pitchFamily="2" charset="0"/>
                <a:cs typeface="Poppins" panose="00000500000000000000" pitchFamily="2" charset="0"/>
              </a:rPr>
              <a:t>2023</a:t>
            </a:r>
          </a:p>
        </p:txBody>
      </p:sp>
      <p:sp>
        <p:nvSpPr>
          <p:cNvPr id="923" name="Cat_2024"/>
          <p:cNvSpPr txBox="1"/>
          <p:nvPr/>
        </p:nvSpPr>
        <p:spPr>
          <a:xfrm>
            <a:off x="5782272" y="4386859"/>
            <a:ext cx="1070000" cy="318521"/>
          </a:xfrm>
          <a:prstGeom prst="rect">
            <a:avLst/>
          </a:prstGeom>
          <a:noFill/>
        </p:spPr>
        <p:txBody>
          <a:bodyPr wrap="square" lIns="0" tIns="0" rIns="0" bIns="0" anchor="t">
            <a:noAutofit/>
          </a:bodyPr>
          <a:lstStyle/>
          <a:p>
            <a:pPr algn="ctr">
              <a:spcBef>
                <a:spcPts val="0"/>
              </a:spcBef>
              <a:spcAft>
                <a:spcPts val="0"/>
              </a:spcAft>
            </a:pPr>
            <a:r>
              <a:rPr sz="1000" b="1" i="0">
                <a:solidFill>
                  <a:schemeClr val="tx1"/>
                </a:solidFill>
                <a:latin typeface="Poppins" panose="00000500000000000000" pitchFamily="2" charset="0"/>
                <a:cs typeface="Poppins" panose="00000500000000000000" pitchFamily="2" charset="0"/>
              </a:rPr>
              <a:t>2024</a:t>
            </a:r>
          </a:p>
        </p:txBody>
      </p:sp>
      <p:sp>
        <p:nvSpPr>
          <p:cNvPr id="924" name="Cat_2028E"/>
          <p:cNvSpPr txBox="1"/>
          <p:nvPr/>
        </p:nvSpPr>
        <p:spPr>
          <a:xfrm>
            <a:off x="7498250" y="4386859"/>
            <a:ext cx="1070000" cy="318521"/>
          </a:xfrm>
          <a:prstGeom prst="rect">
            <a:avLst/>
          </a:prstGeom>
          <a:noFill/>
        </p:spPr>
        <p:txBody>
          <a:bodyPr wrap="square" lIns="0" tIns="0" rIns="0" bIns="0" anchor="t">
            <a:noAutofit/>
          </a:bodyPr>
          <a:lstStyle/>
          <a:p>
            <a:pPr algn="ctr">
              <a:spcBef>
                <a:spcPts val="0"/>
              </a:spcBef>
              <a:spcAft>
                <a:spcPts val="0"/>
              </a:spcAft>
            </a:pPr>
            <a:r>
              <a:rPr sz="1000" b="1" i="0">
                <a:solidFill>
                  <a:schemeClr val="tx1"/>
                </a:solidFill>
                <a:latin typeface="Poppins" panose="00000500000000000000" pitchFamily="2" charset="0"/>
                <a:cs typeface="Poppins" panose="00000500000000000000" pitchFamily="2" charset="0"/>
              </a:rPr>
              <a:t>2028E</a:t>
            </a:r>
          </a:p>
        </p:txBody>
      </p:sp>
      <p:sp>
        <p:nvSpPr>
          <p:cNvPr id="241" name="Rectangle 240">
            <a:extLst>
              <a:ext uri="{FF2B5EF4-FFF2-40B4-BE49-F238E27FC236}">
                <a16:creationId xmlns:a16="http://schemas.microsoft.com/office/drawing/2014/main" id="{017E88F9-908C-6FBC-6001-6B8293B0E91B}"/>
              </a:ext>
            </a:extLst>
          </p:cNvPr>
          <p:cNvSpPr/>
          <p:nvPr/>
        </p:nvSpPr>
        <p:spPr>
          <a:xfrm>
            <a:off x="311348" y="4312510"/>
            <a:ext cx="8579891" cy="19333"/>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000">
              <a:latin typeface="Poppins" panose="00000500000000000000" pitchFamily="2" charset="0"/>
              <a:cs typeface="Poppins" panose="00000500000000000000" pitchFamily="2" charset="0"/>
            </a:endParaRPr>
          </a:p>
        </p:txBody>
      </p:sp>
      <p:sp>
        <p:nvSpPr>
          <p:cNvPr id="900" name="Bar_2020"/>
          <p:cNvSpPr/>
          <p:nvPr/>
        </p:nvSpPr>
        <p:spPr>
          <a:xfrm>
            <a:off x="719337" y="3564813"/>
            <a:ext cx="900000" cy="747696"/>
          </a:xfrm>
          <a:prstGeom prst="round2SameRect">
            <a:avLst/>
          </a:prstGeom>
          <a:solidFill>
            <a:srgbClr val="0018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800">
              <a:latin typeface="Poppins" panose="00000500000000000000" pitchFamily="2" charset="0"/>
              <a:cs typeface="Poppins" panose="00000500000000000000" pitchFamily="2" charset="0"/>
            </a:endParaRPr>
          </a:p>
        </p:txBody>
      </p:sp>
      <p:sp>
        <p:nvSpPr>
          <p:cNvPr id="910" name="Value_2020"/>
          <p:cNvSpPr txBox="1"/>
          <p:nvPr/>
        </p:nvSpPr>
        <p:spPr>
          <a:xfrm>
            <a:off x="619337" y="3206274"/>
            <a:ext cx="1100000" cy="308464"/>
          </a:xfrm>
          <a:prstGeom prst="rect">
            <a:avLst/>
          </a:prstGeom>
          <a:noFill/>
        </p:spPr>
        <p:txBody>
          <a:bodyPr wrap="square" lIns="0" tIns="0" rIns="0" bIns="0" anchor="b">
            <a:noAutofit/>
          </a:bodyPr>
          <a:lstStyle/>
          <a:p>
            <a:pPr algn="ctr">
              <a:spcBef>
                <a:spcPts val="0"/>
              </a:spcBef>
              <a:spcAft>
                <a:spcPts val="0"/>
              </a:spcAft>
            </a:pPr>
            <a:r>
              <a:rPr sz="1100" b="1" i="0">
                <a:solidFill>
                  <a:srgbClr val="001876"/>
                </a:solidFill>
                <a:latin typeface="Poppins" panose="00000500000000000000" pitchFamily="2" charset="0"/>
                <a:cs typeface="Poppins" panose="00000500000000000000" pitchFamily="2" charset="0"/>
              </a:rPr>
              <a:t>$73B</a:t>
            </a:r>
          </a:p>
        </p:txBody>
      </p:sp>
      <p:sp>
        <p:nvSpPr>
          <p:cNvPr id="901" name="Bar_2022"/>
          <p:cNvSpPr/>
          <p:nvPr/>
        </p:nvSpPr>
        <p:spPr>
          <a:xfrm>
            <a:off x="2435315" y="3486270"/>
            <a:ext cx="900000" cy="826240"/>
          </a:xfrm>
          <a:prstGeom prst="round2SameRect">
            <a:avLst/>
          </a:prstGeom>
          <a:solidFill>
            <a:srgbClr val="0018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800">
              <a:latin typeface="Poppins" panose="00000500000000000000" pitchFamily="2" charset="0"/>
              <a:cs typeface="Poppins" panose="00000500000000000000" pitchFamily="2" charset="0"/>
            </a:endParaRPr>
          </a:p>
        </p:txBody>
      </p:sp>
      <p:sp>
        <p:nvSpPr>
          <p:cNvPr id="911" name="Value_2022"/>
          <p:cNvSpPr txBox="1"/>
          <p:nvPr/>
        </p:nvSpPr>
        <p:spPr>
          <a:xfrm>
            <a:off x="2335315" y="3127731"/>
            <a:ext cx="1100000" cy="308464"/>
          </a:xfrm>
          <a:prstGeom prst="rect">
            <a:avLst/>
          </a:prstGeom>
          <a:noFill/>
        </p:spPr>
        <p:txBody>
          <a:bodyPr wrap="square" lIns="0" tIns="0" rIns="0" bIns="0" anchor="b">
            <a:noAutofit/>
          </a:bodyPr>
          <a:lstStyle/>
          <a:p>
            <a:pPr algn="ctr">
              <a:spcBef>
                <a:spcPts val="0"/>
              </a:spcBef>
              <a:spcAft>
                <a:spcPts val="0"/>
              </a:spcAft>
            </a:pPr>
            <a:r>
              <a:rPr sz="1100" b="1" i="0">
                <a:solidFill>
                  <a:srgbClr val="001876"/>
                </a:solidFill>
                <a:latin typeface="Poppins" panose="00000500000000000000" pitchFamily="2" charset="0"/>
                <a:cs typeface="Poppins" panose="00000500000000000000" pitchFamily="2" charset="0"/>
              </a:rPr>
              <a:t>$81B</a:t>
            </a:r>
          </a:p>
        </p:txBody>
      </p:sp>
      <p:sp>
        <p:nvSpPr>
          <p:cNvPr id="902" name="Bar_2023"/>
          <p:cNvSpPr/>
          <p:nvPr/>
        </p:nvSpPr>
        <p:spPr>
          <a:xfrm>
            <a:off x="4151294" y="3343463"/>
            <a:ext cx="900000" cy="969046"/>
          </a:xfrm>
          <a:prstGeom prst="round2SameRect">
            <a:avLst/>
          </a:prstGeom>
          <a:solidFill>
            <a:srgbClr val="0018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800">
              <a:latin typeface="Poppins" panose="00000500000000000000" pitchFamily="2" charset="0"/>
              <a:cs typeface="Poppins" panose="00000500000000000000" pitchFamily="2" charset="0"/>
            </a:endParaRPr>
          </a:p>
        </p:txBody>
      </p:sp>
      <p:sp>
        <p:nvSpPr>
          <p:cNvPr id="912" name="Value_2023"/>
          <p:cNvSpPr txBox="1"/>
          <p:nvPr/>
        </p:nvSpPr>
        <p:spPr>
          <a:xfrm>
            <a:off x="4051294" y="2984924"/>
            <a:ext cx="1100000" cy="308464"/>
          </a:xfrm>
          <a:prstGeom prst="rect">
            <a:avLst/>
          </a:prstGeom>
          <a:noFill/>
        </p:spPr>
        <p:txBody>
          <a:bodyPr wrap="square" lIns="0" tIns="0" rIns="0" bIns="0" anchor="b">
            <a:noAutofit/>
          </a:bodyPr>
          <a:lstStyle/>
          <a:p>
            <a:pPr algn="ctr">
              <a:spcBef>
                <a:spcPts val="0"/>
              </a:spcBef>
              <a:spcAft>
                <a:spcPts val="0"/>
              </a:spcAft>
            </a:pPr>
            <a:r>
              <a:rPr sz="1100" b="1" i="0">
                <a:solidFill>
                  <a:srgbClr val="001876"/>
                </a:solidFill>
                <a:latin typeface="Poppins" panose="00000500000000000000" pitchFamily="2" charset="0"/>
                <a:cs typeface="Poppins" panose="00000500000000000000" pitchFamily="2" charset="0"/>
              </a:rPr>
              <a:t>$95B</a:t>
            </a:r>
          </a:p>
        </p:txBody>
      </p:sp>
      <p:sp>
        <p:nvSpPr>
          <p:cNvPr id="903" name="Bar_2024"/>
          <p:cNvSpPr/>
          <p:nvPr/>
        </p:nvSpPr>
        <p:spPr>
          <a:xfrm>
            <a:off x="5867272" y="3088451"/>
            <a:ext cx="900000" cy="1224059"/>
          </a:xfrm>
          <a:prstGeom prst="round2SameRect">
            <a:avLst/>
          </a:prstGeom>
          <a:solidFill>
            <a:srgbClr val="0018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800">
              <a:latin typeface="Poppins" panose="00000500000000000000" pitchFamily="2" charset="0"/>
              <a:cs typeface="Poppins" panose="00000500000000000000" pitchFamily="2" charset="0"/>
            </a:endParaRPr>
          </a:p>
        </p:txBody>
      </p:sp>
      <p:sp>
        <p:nvSpPr>
          <p:cNvPr id="913" name="Value_2024"/>
          <p:cNvSpPr txBox="1"/>
          <p:nvPr/>
        </p:nvSpPr>
        <p:spPr>
          <a:xfrm>
            <a:off x="5767272" y="2729912"/>
            <a:ext cx="1100000" cy="308464"/>
          </a:xfrm>
          <a:prstGeom prst="rect">
            <a:avLst/>
          </a:prstGeom>
          <a:noFill/>
        </p:spPr>
        <p:txBody>
          <a:bodyPr wrap="square" lIns="0" tIns="0" rIns="0" bIns="0" anchor="b">
            <a:noAutofit/>
          </a:bodyPr>
          <a:lstStyle/>
          <a:p>
            <a:pPr algn="ctr">
              <a:spcBef>
                <a:spcPts val="0"/>
              </a:spcBef>
              <a:spcAft>
                <a:spcPts val="0"/>
              </a:spcAft>
            </a:pPr>
            <a:r>
              <a:rPr sz="1100" b="1" i="0">
                <a:solidFill>
                  <a:srgbClr val="001876"/>
                </a:solidFill>
                <a:latin typeface="Poppins" panose="00000500000000000000" pitchFamily="2" charset="0"/>
                <a:cs typeface="Poppins" panose="00000500000000000000" pitchFamily="2" charset="0"/>
              </a:rPr>
              <a:t>$120B</a:t>
            </a:r>
          </a:p>
        </p:txBody>
      </p:sp>
      <p:sp>
        <p:nvSpPr>
          <p:cNvPr id="904" name="Bar_2028E"/>
          <p:cNvSpPr/>
          <p:nvPr/>
        </p:nvSpPr>
        <p:spPr>
          <a:xfrm>
            <a:off x="7583250" y="2476422"/>
            <a:ext cx="900000" cy="1836088"/>
          </a:xfrm>
          <a:prstGeom prst="round2SameRect">
            <a:avLst/>
          </a:prstGeom>
          <a:solidFill>
            <a:srgbClr val="D6E0FF"/>
          </a:solidFill>
          <a:ln w="19050">
            <a:solidFill>
              <a:srgbClr val="001876"/>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800">
              <a:latin typeface="Poppins" panose="00000500000000000000" pitchFamily="2" charset="0"/>
              <a:cs typeface="Poppins" panose="00000500000000000000" pitchFamily="2" charset="0"/>
            </a:endParaRPr>
          </a:p>
        </p:txBody>
      </p:sp>
      <p:sp>
        <p:nvSpPr>
          <p:cNvPr id="914" name="Value_2028E"/>
          <p:cNvSpPr txBox="1"/>
          <p:nvPr/>
        </p:nvSpPr>
        <p:spPr>
          <a:xfrm>
            <a:off x="7483250" y="2117883"/>
            <a:ext cx="1100000" cy="308464"/>
          </a:xfrm>
          <a:prstGeom prst="rect">
            <a:avLst/>
          </a:prstGeom>
          <a:noFill/>
        </p:spPr>
        <p:txBody>
          <a:bodyPr wrap="square" lIns="0" tIns="0" rIns="0" bIns="0" anchor="b">
            <a:noAutofit/>
          </a:bodyPr>
          <a:lstStyle/>
          <a:p>
            <a:pPr algn="ctr">
              <a:spcBef>
                <a:spcPts val="0"/>
              </a:spcBef>
              <a:spcAft>
                <a:spcPts val="0"/>
              </a:spcAft>
            </a:pPr>
            <a:r>
              <a:rPr sz="1100" b="1" i="0">
                <a:solidFill>
                  <a:srgbClr val="001876"/>
                </a:solidFill>
                <a:latin typeface="Poppins" panose="00000500000000000000" pitchFamily="2" charset="0"/>
                <a:cs typeface="Poppins" panose="00000500000000000000" pitchFamily="2" charset="0"/>
              </a:rPr>
              <a:t>$180B</a:t>
            </a:r>
          </a:p>
        </p:txBody>
      </p:sp>
      <p:cxnSp>
        <p:nvCxnSpPr>
          <p:cNvPr id="930" name="CAGR_Arrow"/>
          <p:cNvCxnSpPr>
            <a:cxnSpLocks/>
          </p:cNvCxnSpPr>
          <p:nvPr/>
        </p:nvCxnSpPr>
        <p:spPr>
          <a:xfrm flipV="1">
            <a:off x="1169337" y="2090063"/>
            <a:ext cx="6863913" cy="1088392"/>
          </a:xfrm>
          <a:prstGeom prst="straightConnector1">
            <a:avLst/>
          </a:prstGeom>
          <a:ln>
            <a:solidFill>
              <a:srgbClr val="001876"/>
            </a:solidFill>
            <a:tailEnd type="triangle"/>
          </a:ln>
        </p:spPr>
        <p:style>
          <a:lnRef idx="1">
            <a:schemeClr val="accent1"/>
          </a:lnRef>
          <a:fillRef idx="0">
            <a:schemeClr val="accent1"/>
          </a:fillRef>
          <a:effectRef idx="0">
            <a:schemeClr val="accent1"/>
          </a:effectRef>
          <a:fontRef idx="minor">
            <a:schemeClr val="tx1"/>
          </a:fontRef>
        </p:style>
      </p:cxnSp>
      <p:sp>
        <p:nvSpPr>
          <p:cNvPr id="931" name="CAGR_Label"/>
          <p:cNvSpPr txBox="1"/>
          <p:nvPr/>
        </p:nvSpPr>
        <p:spPr>
          <a:xfrm rot="21113409">
            <a:off x="3776294" y="2400574"/>
            <a:ext cx="1650000" cy="155789"/>
          </a:xfrm>
          <a:prstGeom prst="rect">
            <a:avLst/>
          </a:prstGeom>
          <a:noFill/>
        </p:spPr>
        <p:txBody>
          <a:bodyPr wrap="square" lIns="0" tIns="0" rIns="0" bIns="0" anchor="ctr">
            <a:spAutoFit/>
          </a:bodyPr>
          <a:lstStyle/>
          <a:p>
            <a:pPr algn="ctr"/>
            <a:r>
              <a:rPr sz="1000" b="1">
                <a:solidFill>
                  <a:srgbClr val="001876"/>
                </a:solidFill>
                <a:latin typeface="Poppins" panose="00000500000000000000" pitchFamily="2" charset="0"/>
                <a:cs typeface="Poppins" panose="00000500000000000000" pitchFamily="2" charset="0"/>
              </a:rPr>
              <a:t>~12% CAGR ('20–'28E)</a:t>
            </a:r>
          </a:p>
        </p:txBody>
      </p:sp>
      <p:pic>
        <p:nvPicPr>
          <p:cNvPr id="9" name="Graphic 8" descr="Medicine with solid fill">
            <a:extLst>
              <a:ext uri="{FF2B5EF4-FFF2-40B4-BE49-F238E27FC236}">
                <a16:creationId xmlns:a16="http://schemas.microsoft.com/office/drawing/2014/main" id="{615CE58D-C639-A417-AED0-5685B086E84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69968" y="1200433"/>
            <a:ext cx="333136" cy="332749"/>
          </a:xfrm>
          <a:prstGeom prst="rect">
            <a:avLst/>
          </a:prstGeom>
        </p:spPr>
      </p:pic>
      <p:pic>
        <p:nvPicPr>
          <p:cNvPr id="13" name="Graphic 12" descr="Hospital with solid fill">
            <a:extLst>
              <a:ext uri="{FF2B5EF4-FFF2-40B4-BE49-F238E27FC236}">
                <a16:creationId xmlns:a16="http://schemas.microsoft.com/office/drawing/2014/main" id="{5257DA1D-4A20-6D87-C9A7-CF77FFE810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5642" y="1200433"/>
            <a:ext cx="333136" cy="332749"/>
          </a:xfrm>
          <a:prstGeom prst="rect">
            <a:avLst/>
          </a:prstGeom>
        </p:spPr>
      </p:pic>
      <p:pic>
        <p:nvPicPr>
          <p:cNvPr id="15" name="Graphic 14" descr="Money with solid fill">
            <a:extLst>
              <a:ext uri="{FF2B5EF4-FFF2-40B4-BE49-F238E27FC236}">
                <a16:creationId xmlns:a16="http://schemas.microsoft.com/office/drawing/2014/main" id="{B277C2FA-E186-7D6C-F512-8FC856EB34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52805" y="1200433"/>
            <a:ext cx="333136" cy="332749"/>
          </a:xfrm>
          <a:prstGeom prst="rect">
            <a:avLst/>
          </a:prstGeom>
        </p:spPr>
      </p:pic>
    </p:spTree>
    <p:extLst>
      <p:ext uri="{BB962C8B-B14F-4D97-AF65-F5344CB8AC3E}">
        <p14:creationId xmlns:p14="http://schemas.microsoft.com/office/powerpoint/2010/main" val="2040068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D04A3-886F-AF71-8F54-B4A76DB68232}"/>
            </a:ext>
          </a:extLst>
        </p:cNvPr>
        <p:cNvGrpSpPr/>
        <p:nvPr/>
      </p:nvGrpSpPr>
      <p:grpSpPr>
        <a:xfrm>
          <a:off x="0" y="0"/>
          <a:ext cx="0" cy="0"/>
          <a:chOff x="0" y="0"/>
          <a:chExt cx="0" cy="0"/>
        </a:xfrm>
      </p:grpSpPr>
      <p:sp>
        <p:nvSpPr>
          <p:cNvPr id="84" name="TextBox 83">
            <a:extLst>
              <a:ext uri="{FF2B5EF4-FFF2-40B4-BE49-F238E27FC236}">
                <a16:creationId xmlns:a16="http://schemas.microsoft.com/office/drawing/2014/main" id="{7F69E38C-B8DF-C3D1-D923-0D69F0F343A5}"/>
              </a:ext>
            </a:extLst>
          </p:cNvPr>
          <p:cNvSpPr txBox="1"/>
          <p:nvPr/>
        </p:nvSpPr>
        <p:spPr>
          <a:xfrm>
            <a:off x="310896" y="4708267"/>
            <a:ext cx="7626096" cy="92333"/>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IQVIA. (2) AmerisourceBergen / Oncology Supply practice benchmarking.</a:t>
            </a:r>
          </a:p>
        </p:txBody>
      </p:sp>
      <p:graphicFrame>
        <p:nvGraphicFramePr>
          <p:cNvPr id="2" name="think-cell data - do not delete" hidden="1">
            <a:extLst>
              <a:ext uri="{FF2B5EF4-FFF2-40B4-BE49-F238E27FC236}">
                <a16:creationId xmlns:a16="http://schemas.microsoft.com/office/drawing/2014/main" id="{F385A56A-18D6-0211-761D-009D445BB681}"/>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F385A56A-18D6-0211-761D-009D445BB681}"/>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44" name="Google Shape;149;p9">
            <a:extLst>
              <a:ext uri="{FF2B5EF4-FFF2-40B4-BE49-F238E27FC236}">
                <a16:creationId xmlns:a16="http://schemas.microsoft.com/office/drawing/2014/main" id="{4A64045D-DF3B-5C30-5453-477B10B1A6D1}"/>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Fee-for-Service Oncology Misaligns Incentives</a:t>
            </a:r>
          </a:p>
        </p:txBody>
      </p:sp>
      <p:cxnSp>
        <p:nvCxnSpPr>
          <p:cNvPr id="14" name="Google Shape;163;p9">
            <a:extLst>
              <a:ext uri="{FF2B5EF4-FFF2-40B4-BE49-F238E27FC236}">
                <a16:creationId xmlns:a16="http://schemas.microsoft.com/office/drawing/2014/main" id="{29B36F5B-3680-5049-AD5F-609D7BECC304}"/>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5" name="Google Shape;164;p9">
            <a:extLst>
              <a:ext uri="{FF2B5EF4-FFF2-40B4-BE49-F238E27FC236}">
                <a16:creationId xmlns:a16="http://schemas.microsoft.com/office/drawing/2014/main" id="{43584B4F-B754-02E1-3D0C-71724390A516}"/>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8</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17" name="Google Shape;170;p9">
            <a:extLst>
              <a:ext uri="{FF2B5EF4-FFF2-40B4-BE49-F238E27FC236}">
                <a16:creationId xmlns:a16="http://schemas.microsoft.com/office/drawing/2014/main" id="{7CEE75C5-7F86-A5BF-13B8-96D4817F1682}"/>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18" name="Google Shape;162;p9">
            <a:extLst>
              <a:ext uri="{FF2B5EF4-FFF2-40B4-BE49-F238E27FC236}">
                <a16:creationId xmlns:a16="http://schemas.microsoft.com/office/drawing/2014/main" id="{50EFF914-C4A3-F5C7-E188-016456BFE389}"/>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9101" name="Stat Card BG"/>
          <p:cNvSpPr/>
          <p:nvPr/>
        </p:nvSpPr>
        <p:spPr>
          <a:xfrm>
            <a:off x="280000" y="935000"/>
            <a:ext cx="2840000" cy="2190000"/>
          </a:xfrm>
          <a:prstGeom prst="roundRect">
            <a:avLst>
              <a:gd name="adj" fmla="val 4500"/>
            </a:avLst>
          </a:prstGeom>
          <a:solidFill>
            <a:srgbClr val="718FFF"/>
          </a:solidFill>
          <a:ln>
            <a:noFill/>
          </a:ln>
          <a:effectLst>
            <a:outerShdw blurRad="50800" dist="38100" dir="2700000" algn="tl" rotWithShape="0">
              <a:prstClr val="black">
                <a:alpha val="40000"/>
              </a:prstClr>
            </a:outerShdw>
          </a:effectLst>
        </p:spPr>
        <p:txBody>
          <a:bodyPr/>
          <a:lstStyle/>
          <a:p>
            <a:endParaRPr lang="en-US"/>
          </a:p>
        </p:txBody>
      </p:sp>
      <p:sp>
        <p:nvSpPr>
          <p:cNvPr id="4" name="Text 5">
            <a:extLst>
              <a:ext uri="{FF2B5EF4-FFF2-40B4-BE49-F238E27FC236}">
                <a16:creationId xmlns:a16="http://schemas.microsoft.com/office/drawing/2014/main" id="{6DC02011-7794-B7EA-2599-0346D9521AA5}"/>
              </a:ext>
            </a:extLst>
          </p:cNvPr>
          <p:cNvSpPr/>
          <p:nvPr/>
        </p:nvSpPr>
        <p:spPr>
          <a:xfrm>
            <a:off x="310896" y="1148876"/>
            <a:ext cx="2660904" cy="219456"/>
          </a:xfrm>
          <a:prstGeom prst="rect">
            <a:avLst/>
          </a:prstGeom>
          <a:noFill/>
          <a:ln/>
        </p:spPr>
        <p:txBody>
          <a:bodyPr wrap="square" lIns="0" tIns="0" rIns="0" bIns="0" rtlCol="0" anchor="ctr"/>
          <a:lstStyle/>
          <a:p>
            <a:pPr marL="0" indent="0" algn="ctr">
              <a:buNone/>
            </a:pPr>
            <a:r>
              <a:rPr lang="en-US" sz="1050" b="1" kern="0" spc="120">
                <a:solidFill>
                  <a:schemeClr val="bg1"/>
                </a:solidFill>
                <a:latin typeface="Poppins" panose="00000500000000000000" pitchFamily="2" charset="0"/>
                <a:ea typeface="Poppins" pitchFamily="34" charset="-122"/>
                <a:cs typeface="Poppins" panose="00000500000000000000" pitchFamily="2" charset="0"/>
              </a:rPr>
              <a:t>U.S. ONCOLOGY SPEND</a:t>
            </a:r>
            <a:endParaRPr lang="en-US" sz="1050">
              <a:solidFill>
                <a:schemeClr val="bg1"/>
              </a:solidFill>
              <a:latin typeface="Poppins" panose="00000500000000000000" pitchFamily="2" charset="0"/>
              <a:cs typeface="Poppins" panose="00000500000000000000" pitchFamily="2" charset="0"/>
            </a:endParaRPr>
          </a:p>
        </p:txBody>
      </p:sp>
      <p:sp>
        <p:nvSpPr>
          <p:cNvPr id="6" name="Shape 6">
            <a:extLst>
              <a:ext uri="{FF2B5EF4-FFF2-40B4-BE49-F238E27FC236}">
                <a16:creationId xmlns:a16="http://schemas.microsoft.com/office/drawing/2014/main" id="{12541507-AEAD-F1BE-17FC-988E51809B2E}"/>
              </a:ext>
            </a:extLst>
          </p:cNvPr>
          <p:cNvSpPr/>
          <p:nvPr/>
        </p:nvSpPr>
        <p:spPr>
          <a:xfrm flipH="1">
            <a:off x="490016" y="1547646"/>
            <a:ext cx="9337" cy="1121800"/>
          </a:xfrm>
          <a:prstGeom prst="line">
            <a:avLst/>
          </a:prstGeom>
          <a:noFill/>
          <a:ln w="22225">
            <a:solidFill>
              <a:srgbClr val="CBD6FF"/>
            </a:solidFill>
            <a:prstDash val="solid"/>
          </a:ln>
        </p:spPr>
        <p:txBody>
          <a:bodyPr/>
          <a:lstStyle/>
          <a:p>
            <a:endParaRPr lang="en-US">
              <a:solidFill>
                <a:schemeClr val="bg1"/>
              </a:solidFill>
              <a:latin typeface="Poppins" panose="00000500000000000000" pitchFamily="2" charset="0"/>
              <a:cs typeface="Poppins" panose="00000500000000000000" pitchFamily="2" charset="0"/>
            </a:endParaRPr>
          </a:p>
        </p:txBody>
      </p:sp>
      <p:sp>
        <p:nvSpPr>
          <p:cNvPr id="8" name="Shape 7">
            <a:extLst>
              <a:ext uri="{FF2B5EF4-FFF2-40B4-BE49-F238E27FC236}">
                <a16:creationId xmlns:a16="http://schemas.microsoft.com/office/drawing/2014/main" id="{B0557A82-BB2E-0277-E73A-528E234DA8EE}"/>
              </a:ext>
            </a:extLst>
          </p:cNvPr>
          <p:cNvSpPr/>
          <p:nvPr/>
        </p:nvSpPr>
        <p:spPr>
          <a:xfrm>
            <a:off x="340632" y="1474494"/>
            <a:ext cx="317441" cy="310896"/>
          </a:xfrm>
          <a:prstGeom prst="ellipse">
            <a:avLst/>
          </a:prstGeom>
          <a:solidFill>
            <a:srgbClr val="001876"/>
          </a:solidFill>
          <a:ln/>
        </p:spPr>
        <p:txBody>
          <a:bodyPr/>
          <a:lstStyle/>
          <a:p>
            <a:endParaRPr lang="en-US">
              <a:solidFill>
                <a:schemeClr val="bg1"/>
              </a:solidFill>
              <a:latin typeface="Poppins" panose="00000500000000000000" pitchFamily="2" charset="0"/>
              <a:cs typeface="Poppins" panose="00000500000000000000" pitchFamily="2" charset="0"/>
            </a:endParaRPr>
          </a:p>
        </p:txBody>
      </p:sp>
      <p:sp>
        <p:nvSpPr>
          <p:cNvPr id="10" name="Text 8">
            <a:extLst>
              <a:ext uri="{FF2B5EF4-FFF2-40B4-BE49-F238E27FC236}">
                <a16:creationId xmlns:a16="http://schemas.microsoft.com/office/drawing/2014/main" id="{99FBB195-AF9C-F9A9-5122-28819D711901}"/>
              </a:ext>
            </a:extLst>
          </p:cNvPr>
          <p:cNvSpPr/>
          <p:nvPr/>
        </p:nvSpPr>
        <p:spPr>
          <a:xfrm>
            <a:off x="340632" y="1474494"/>
            <a:ext cx="317441" cy="310896"/>
          </a:xfrm>
          <a:prstGeom prst="rect">
            <a:avLst/>
          </a:prstGeom>
          <a:noFill/>
          <a:ln/>
        </p:spPr>
        <p:txBody>
          <a:bodyPr wrap="square" lIns="0" tIns="0" rIns="0" bIns="0" rtlCol="0" anchor="ctr"/>
          <a:lstStyle/>
          <a:p>
            <a:pPr marL="0" indent="0" algn="ctr">
              <a:buNone/>
            </a:pPr>
            <a:r>
              <a:rPr lang="en-US" sz="1100" b="1">
                <a:solidFill>
                  <a:schemeClr val="bg1"/>
                </a:solidFill>
                <a:latin typeface="Poppins" panose="00000500000000000000" pitchFamily="2" charset="0"/>
                <a:ea typeface="Poppins" pitchFamily="34" charset="-122"/>
                <a:cs typeface="Poppins" panose="00000500000000000000" pitchFamily="2" charset="0"/>
              </a:rPr>
              <a:t>1</a:t>
            </a:r>
            <a:endParaRPr lang="en-US" sz="1100">
              <a:solidFill>
                <a:schemeClr val="bg1"/>
              </a:solidFill>
              <a:latin typeface="Poppins" panose="00000500000000000000" pitchFamily="2" charset="0"/>
              <a:cs typeface="Poppins" panose="00000500000000000000" pitchFamily="2" charset="0"/>
            </a:endParaRPr>
          </a:p>
        </p:txBody>
      </p:sp>
      <p:sp>
        <p:nvSpPr>
          <p:cNvPr id="12" name="Text 9">
            <a:extLst>
              <a:ext uri="{FF2B5EF4-FFF2-40B4-BE49-F238E27FC236}">
                <a16:creationId xmlns:a16="http://schemas.microsoft.com/office/drawing/2014/main" id="{75BA1A5B-C933-6F18-5D69-39AA9C01AA45}"/>
              </a:ext>
            </a:extLst>
          </p:cNvPr>
          <p:cNvSpPr/>
          <p:nvPr/>
        </p:nvSpPr>
        <p:spPr>
          <a:xfrm>
            <a:off x="777721" y="1364766"/>
            <a:ext cx="2194079" cy="365760"/>
          </a:xfrm>
          <a:prstGeom prst="rect">
            <a:avLst/>
          </a:prstGeom>
          <a:noFill/>
          <a:ln/>
        </p:spPr>
        <p:txBody>
          <a:bodyPr wrap="square" lIns="0" tIns="0" rIns="0" bIns="0" rtlCol="0" anchor="ctr"/>
          <a:lstStyle/>
          <a:p>
            <a:pPr marL="0" indent="0">
              <a:buNone/>
            </a:pPr>
            <a:r>
              <a:rPr lang="en-US" sz="2000" b="1">
                <a:solidFill>
                  <a:schemeClr val="bg1"/>
                </a:solidFill>
                <a:latin typeface="Poppins" panose="00000500000000000000" pitchFamily="2" charset="0"/>
                <a:ea typeface="Poppins" pitchFamily="34" charset="-122"/>
                <a:cs typeface="Poppins" panose="00000500000000000000" pitchFamily="2" charset="0"/>
              </a:rPr>
              <a:t>$99B → $180B</a:t>
            </a:r>
            <a:endParaRPr lang="en-US" sz="2000">
              <a:solidFill>
                <a:schemeClr val="bg1"/>
              </a:solidFill>
              <a:latin typeface="Poppins" panose="00000500000000000000" pitchFamily="2" charset="0"/>
              <a:cs typeface="Poppins" panose="00000500000000000000" pitchFamily="2" charset="0"/>
            </a:endParaRPr>
          </a:p>
        </p:txBody>
      </p:sp>
      <p:sp>
        <p:nvSpPr>
          <p:cNvPr id="19" name="Text 10">
            <a:extLst>
              <a:ext uri="{FF2B5EF4-FFF2-40B4-BE49-F238E27FC236}">
                <a16:creationId xmlns:a16="http://schemas.microsoft.com/office/drawing/2014/main" id="{2A4D814A-001F-57AB-B57C-6E189770DC23}"/>
              </a:ext>
            </a:extLst>
          </p:cNvPr>
          <p:cNvSpPr/>
          <p:nvPr/>
        </p:nvSpPr>
        <p:spPr>
          <a:xfrm>
            <a:off x="777721" y="1712238"/>
            <a:ext cx="2194079" cy="457200"/>
          </a:xfrm>
          <a:prstGeom prst="rect">
            <a:avLst/>
          </a:prstGeom>
          <a:noFill/>
          <a:ln/>
        </p:spPr>
        <p:txBody>
          <a:bodyPr wrap="square" lIns="0" tIns="0" rIns="0" bIns="0" rtlCol="0" anchor="ctr"/>
          <a:lstStyle/>
          <a:p>
            <a:pPr marL="0" indent="0">
              <a:lnSpc>
                <a:spcPct val="105000"/>
              </a:lnSpc>
              <a:buNone/>
            </a:pPr>
            <a:r>
              <a:rPr lang="en-US" sz="1050">
                <a:solidFill>
                  <a:schemeClr val="bg1"/>
                </a:solidFill>
                <a:latin typeface="Poppins" panose="00000500000000000000" pitchFamily="2" charset="0"/>
                <a:ea typeface="DM Sans" pitchFamily="34" charset="-122"/>
                <a:cs typeface="Poppins" panose="00000500000000000000" pitchFamily="2" charset="0"/>
              </a:rPr>
              <a:t>U.S. oncology drug spending nearly doubles by 2028</a:t>
            </a:r>
            <a:r>
              <a:rPr lang="en-US" sz="1050" baseline="30000">
                <a:solidFill>
                  <a:schemeClr val="bg1"/>
                </a:solidFill>
                <a:latin typeface="Poppins" panose="00000500000000000000" pitchFamily="2" charset="0"/>
                <a:ea typeface="DM Sans" pitchFamily="34" charset="-122"/>
                <a:cs typeface="Poppins" panose="00000500000000000000" pitchFamily="2" charset="0"/>
              </a:rPr>
              <a:t>(1)</a:t>
            </a:r>
            <a:endParaRPr lang="en-US" sz="1050" baseline="30000">
              <a:solidFill>
                <a:schemeClr val="bg1"/>
              </a:solidFill>
              <a:latin typeface="Poppins" panose="00000500000000000000" pitchFamily="2" charset="0"/>
              <a:cs typeface="Poppins" panose="00000500000000000000" pitchFamily="2" charset="0"/>
            </a:endParaRPr>
          </a:p>
        </p:txBody>
      </p:sp>
      <p:sp>
        <p:nvSpPr>
          <p:cNvPr id="35" name="Shape 11">
            <a:extLst>
              <a:ext uri="{FF2B5EF4-FFF2-40B4-BE49-F238E27FC236}">
                <a16:creationId xmlns:a16="http://schemas.microsoft.com/office/drawing/2014/main" id="{96290CDA-33FF-FED6-8F28-3F45081EDFB3}"/>
              </a:ext>
            </a:extLst>
          </p:cNvPr>
          <p:cNvSpPr/>
          <p:nvPr/>
        </p:nvSpPr>
        <p:spPr>
          <a:xfrm>
            <a:off x="340632" y="2388894"/>
            <a:ext cx="317441" cy="310896"/>
          </a:xfrm>
          <a:prstGeom prst="ellipse">
            <a:avLst/>
          </a:prstGeom>
          <a:solidFill>
            <a:srgbClr val="D87012"/>
          </a:solidFill>
          <a:ln/>
        </p:spPr>
        <p:txBody>
          <a:bodyPr/>
          <a:lstStyle/>
          <a:p>
            <a:endParaRPr lang="en-US">
              <a:solidFill>
                <a:schemeClr val="bg1"/>
              </a:solidFill>
              <a:latin typeface="Poppins" panose="00000500000000000000" pitchFamily="2" charset="0"/>
              <a:cs typeface="Poppins" panose="00000500000000000000" pitchFamily="2" charset="0"/>
            </a:endParaRPr>
          </a:p>
        </p:txBody>
      </p:sp>
      <p:sp>
        <p:nvSpPr>
          <p:cNvPr id="37" name="Text 12">
            <a:extLst>
              <a:ext uri="{FF2B5EF4-FFF2-40B4-BE49-F238E27FC236}">
                <a16:creationId xmlns:a16="http://schemas.microsoft.com/office/drawing/2014/main" id="{2BBFC2FF-FB0E-81BF-E5BD-8C87696CB06E}"/>
              </a:ext>
            </a:extLst>
          </p:cNvPr>
          <p:cNvSpPr/>
          <p:nvPr/>
        </p:nvSpPr>
        <p:spPr>
          <a:xfrm>
            <a:off x="340632" y="2388894"/>
            <a:ext cx="317441" cy="310896"/>
          </a:xfrm>
          <a:prstGeom prst="rect">
            <a:avLst/>
          </a:prstGeom>
          <a:noFill/>
          <a:ln/>
        </p:spPr>
        <p:txBody>
          <a:bodyPr wrap="square" lIns="0" tIns="0" rIns="0" bIns="0" rtlCol="0" anchor="ctr"/>
          <a:lstStyle/>
          <a:p>
            <a:pPr marL="0" indent="0" algn="ctr">
              <a:buNone/>
            </a:pPr>
            <a:r>
              <a:rPr lang="en-US" sz="1100" b="1">
                <a:solidFill>
                  <a:schemeClr val="bg1"/>
                </a:solidFill>
                <a:latin typeface="Poppins" panose="00000500000000000000" pitchFamily="2" charset="0"/>
                <a:ea typeface="Poppins" pitchFamily="34" charset="-122"/>
                <a:cs typeface="Poppins" panose="00000500000000000000" pitchFamily="2" charset="0"/>
              </a:rPr>
              <a:t>2</a:t>
            </a:r>
            <a:endParaRPr lang="en-US" sz="1100">
              <a:solidFill>
                <a:schemeClr val="bg1"/>
              </a:solidFill>
              <a:latin typeface="Poppins" panose="00000500000000000000" pitchFamily="2" charset="0"/>
              <a:cs typeface="Poppins" panose="00000500000000000000" pitchFamily="2" charset="0"/>
            </a:endParaRPr>
          </a:p>
        </p:txBody>
      </p:sp>
      <p:sp>
        <p:nvSpPr>
          <p:cNvPr id="39" name="Text 13">
            <a:extLst>
              <a:ext uri="{FF2B5EF4-FFF2-40B4-BE49-F238E27FC236}">
                <a16:creationId xmlns:a16="http://schemas.microsoft.com/office/drawing/2014/main" id="{95C9FC3E-C9C6-C4DF-B34F-33EA81296F7B}"/>
              </a:ext>
            </a:extLst>
          </p:cNvPr>
          <p:cNvSpPr/>
          <p:nvPr/>
        </p:nvSpPr>
        <p:spPr>
          <a:xfrm>
            <a:off x="777721" y="2279166"/>
            <a:ext cx="2194079" cy="365760"/>
          </a:xfrm>
          <a:prstGeom prst="rect">
            <a:avLst/>
          </a:prstGeom>
          <a:noFill/>
          <a:ln/>
        </p:spPr>
        <p:txBody>
          <a:bodyPr wrap="square" lIns="0" tIns="0" rIns="0" bIns="0" rtlCol="0" anchor="ctr"/>
          <a:lstStyle/>
          <a:p>
            <a:pPr marL="0" indent="0">
              <a:buNone/>
            </a:pPr>
            <a:r>
              <a:rPr lang="en-US" sz="2000" b="1">
                <a:solidFill>
                  <a:schemeClr val="bg1"/>
                </a:solidFill>
                <a:latin typeface="Poppins" panose="00000500000000000000" pitchFamily="2" charset="0"/>
                <a:ea typeface="Poppins" pitchFamily="34" charset="-122"/>
                <a:cs typeface="Poppins" panose="00000500000000000000" pitchFamily="2" charset="0"/>
              </a:rPr>
              <a:t>~$412K</a:t>
            </a:r>
            <a:endParaRPr lang="en-US" sz="2000">
              <a:solidFill>
                <a:schemeClr val="bg1"/>
              </a:solidFill>
              <a:latin typeface="Poppins" panose="00000500000000000000" pitchFamily="2" charset="0"/>
              <a:cs typeface="Poppins" panose="00000500000000000000" pitchFamily="2" charset="0"/>
            </a:endParaRPr>
          </a:p>
        </p:txBody>
      </p:sp>
      <p:sp>
        <p:nvSpPr>
          <p:cNvPr id="41" name="Text 14">
            <a:extLst>
              <a:ext uri="{FF2B5EF4-FFF2-40B4-BE49-F238E27FC236}">
                <a16:creationId xmlns:a16="http://schemas.microsoft.com/office/drawing/2014/main" id="{0A2B688C-B347-3584-AF7B-5D69866FCEB5}"/>
              </a:ext>
            </a:extLst>
          </p:cNvPr>
          <p:cNvSpPr/>
          <p:nvPr/>
        </p:nvSpPr>
        <p:spPr>
          <a:xfrm>
            <a:off x="777721" y="2626638"/>
            <a:ext cx="2194079" cy="457200"/>
          </a:xfrm>
          <a:prstGeom prst="rect">
            <a:avLst/>
          </a:prstGeom>
          <a:noFill/>
          <a:ln/>
        </p:spPr>
        <p:txBody>
          <a:bodyPr wrap="square" lIns="0" tIns="0" rIns="0" bIns="0" rtlCol="0" anchor="ctr"/>
          <a:lstStyle/>
          <a:p>
            <a:pPr marL="0" indent="0">
              <a:lnSpc>
                <a:spcPct val="105000"/>
              </a:lnSpc>
              <a:buNone/>
            </a:pPr>
            <a:r>
              <a:rPr lang="en-US" sz="1050">
                <a:solidFill>
                  <a:schemeClr val="bg1"/>
                </a:solidFill>
                <a:latin typeface="Poppins" panose="00000500000000000000" pitchFamily="2" charset="0"/>
                <a:ea typeface="DM Sans" pitchFamily="34" charset="-122"/>
                <a:cs typeface="Poppins" panose="00000500000000000000" pitchFamily="2" charset="0"/>
              </a:rPr>
              <a:t>Median cost of a new oncology drug in 2024</a:t>
            </a:r>
            <a:r>
              <a:rPr lang="en-US" sz="1050" baseline="30000">
                <a:solidFill>
                  <a:schemeClr val="bg1"/>
                </a:solidFill>
                <a:latin typeface="Poppins" panose="00000500000000000000" pitchFamily="2" charset="0"/>
                <a:ea typeface="DM Sans" pitchFamily="34" charset="-122"/>
                <a:cs typeface="Poppins" panose="00000500000000000000" pitchFamily="2" charset="0"/>
              </a:rPr>
              <a:t>(1)</a:t>
            </a:r>
            <a:endParaRPr lang="en-US" sz="1050" baseline="30000">
              <a:solidFill>
                <a:schemeClr val="bg1"/>
              </a:solidFill>
              <a:latin typeface="Poppins" panose="00000500000000000000" pitchFamily="2" charset="0"/>
              <a:cs typeface="Poppins" panose="00000500000000000000" pitchFamily="2" charset="0"/>
            </a:endParaRPr>
          </a:p>
        </p:txBody>
      </p:sp>
      <p:sp>
        <p:nvSpPr>
          <p:cNvPr id="43" name="Shape 15">
            <a:extLst>
              <a:ext uri="{FF2B5EF4-FFF2-40B4-BE49-F238E27FC236}">
                <a16:creationId xmlns:a16="http://schemas.microsoft.com/office/drawing/2014/main" id="{009F56CF-22FB-27AC-D81C-93D1D9D8B5F0}"/>
              </a:ext>
            </a:extLst>
          </p:cNvPr>
          <p:cNvSpPr/>
          <p:nvPr/>
        </p:nvSpPr>
        <p:spPr>
          <a:xfrm>
            <a:off x="310896" y="3272950"/>
            <a:ext cx="2840000" cy="1227188"/>
          </a:xfrm>
          <a:prstGeom prst="roundRect">
            <a:avLst>
              <a:gd name="adj" fmla="val 7042"/>
            </a:avLst>
          </a:prstGeom>
          <a:solidFill>
            <a:srgbClr val="4472C4"/>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46" name="Image 1" descr="assets/icon_quote.png">
            <a:extLst>
              <a:ext uri="{FF2B5EF4-FFF2-40B4-BE49-F238E27FC236}">
                <a16:creationId xmlns:a16="http://schemas.microsoft.com/office/drawing/2014/main" id="{A3915E90-23C9-0269-0CD8-54ACB39EBD7C}"/>
              </a:ext>
            </a:extLst>
          </p:cNvPr>
          <p:cNvPicPr>
            <a:picLocks noChangeAspect="1"/>
          </p:cNvPicPr>
          <p:nvPr/>
        </p:nvPicPr>
        <p:blipFill>
          <a:blip r:embed="rId6">
            <a:alphaModFix amt="75000"/>
          </a:blip>
          <a:stretch>
            <a:fillRect/>
          </a:stretch>
        </p:blipFill>
        <p:spPr>
          <a:xfrm>
            <a:off x="463360" y="3397442"/>
            <a:ext cx="292608" cy="292608"/>
          </a:xfrm>
          <a:prstGeom prst="rect">
            <a:avLst/>
          </a:prstGeom>
        </p:spPr>
      </p:pic>
      <p:sp>
        <p:nvSpPr>
          <p:cNvPr id="48" name="Text 16">
            <a:extLst>
              <a:ext uri="{FF2B5EF4-FFF2-40B4-BE49-F238E27FC236}">
                <a16:creationId xmlns:a16="http://schemas.microsoft.com/office/drawing/2014/main" id="{E7B78BF2-585C-2AC4-62BD-CF0AF42D70B7}"/>
              </a:ext>
            </a:extLst>
          </p:cNvPr>
          <p:cNvSpPr/>
          <p:nvPr/>
        </p:nvSpPr>
        <p:spPr>
          <a:xfrm>
            <a:off x="460280" y="3640602"/>
            <a:ext cx="2621058" cy="822960"/>
          </a:xfrm>
          <a:prstGeom prst="rect">
            <a:avLst/>
          </a:prstGeom>
          <a:noFill/>
          <a:ln/>
        </p:spPr>
        <p:txBody>
          <a:bodyPr wrap="square" lIns="0" tIns="0" rIns="0" bIns="0" rtlCol="0" anchor="ctr"/>
          <a:lstStyle/>
          <a:p>
            <a:pPr marL="0" indent="0">
              <a:lnSpc>
                <a:spcPct val="112000"/>
              </a:lnSpc>
              <a:buNone/>
            </a:pPr>
            <a:r>
              <a:rPr lang="en-US" sz="1000" i="1">
                <a:solidFill>
                  <a:schemeClr val="bg1"/>
                </a:solidFill>
                <a:latin typeface="Poppins" panose="00000500000000000000" pitchFamily="2" charset="0"/>
                <a:ea typeface="DM Sans" pitchFamily="34" charset="-122"/>
                <a:cs typeface="Poppins" panose="00000500000000000000" pitchFamily="2" charset="0"/>
              </a:rPr>
              <a:t>“Payers are shifting infused oncology drugs from buy-and-bill toward value-based, specialty-pharmacy models”</a:t>
            </a:r>
            <a:r>
              <a:rPr lang="en-US" sz="1000" i="1" baseline="30000">
                <a:solidFill>
                  <a:schemeClr val="bg1"/>
                </a:solidFill>
                <a:latin typeface="Poppins" panose="00000500000000000000" pitchFamily="2" charset="0"/>
                <a:ea typeface="DM Sans" pitchFamily="34" charset="-122"/>
                <a:cs typeface="Poppins" panose="00000500000000000000" pitchFamily="2" charset="0"/>
              </a:rPr>
              <a:t>(1)</a:t>
            </a:r>
            <a:endParaRPr lang="en-US" sz="1000" baseline="30000">
              <a:solidFill>
                <a:schemeClr val="bg1"/>
              </a:solidFill>
              <a:latin typeface="Poppins" panose="00000500000000000000" pitchFamily="2" charset="0"/>
              <a:cs typeface="Poppins" panose="00000500000000000000" pitchFamily="2" charset="0"/>
            </a:endParaRPr>
          </a:p>
        </p:txBody>
      </p:sp>
      <p:sp>
        <p:nvSpPr>
          <p:cNvPr id="50" name="Shape 17">
            <a:extLst>
              <a:ext uri="{FF2B5EF4-FFF2-40B4-BE49-F238E27FC236}">
                <a16:creationId xmlns:a16="http://schemas.microsoft.com/office/drawing/2014/main" id="{A7FCDB5A-66FF-43C1-1D98-DC321DD56C32}"/>
              </a:ext>
            </a:extLst>
          </p:cNvPr>
          <p:cNvSpPr/>
          <p:nvPr/>
        </p:nvSpPr>
        <p:spPr>
          <a:xfrm>
            <a:off x="3246119" y="935000"/>
            <a:ext cx="5707377" cy="1595447"/>
          </a:xfrm>
          <a:prstGeom prst="roundRect">
            <a:avLst>
              <a:gd name="adj" fmla="val 6173"/>
            </a:avLst>
          </a:prstGeom>
          <a:solidFill>
            <a:srgbClr val="001876"/>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52" name="Image 2" descr="assets/badge_navy_light.png">
            <a:extLst>
              <a:ext uri="{FF2B5EF4-FFF2-40B4-BE49-F238E27FC236}">
                <a16:creationId xmlns:a16="http://schemas.microsoft.com/office/drawing/2014/main" id="{B280B10F-7993-86E5-5143-30291B620FE6}"/>
              </a:ext>
            </a:extLst>
          </p:cNvPr>
          <p:cNvPicPr>
            <a:picLocks noChangeAspect="1"/>
          </p:cNvPicPr>
          <p:nvPr/>
        </p:nvPicPr>
        <p:blipFill>
          <a:blip r:embed="rId7"/>
          <a:stretch>
            <a:fillRect/>
          </a:stretch>
        </p:blipFill>
        <p:spPr>
          <a:xfrm>
            <a:off x="8085597" y="1144826"/>
            <a:ext cx="584888" cy="584888"/>
          </a:xfrm>
          <a:prstGeom prst="rect">
            <a:avLst/>
          </a:prstGeom>
          <a:effectLst>
            <a:outerShdw blurRad="101600" dist="25400" dir="5400000" algn="bl" rotWithShape="0">
              <a:srgbClr val="0A0A0A">
                <a:alpha val="25000"/>
              </a:srgbClr>
            </a:outerShdw>
          </a:effectLst>
        </p:spPr>
      </p:pic>
      <p:pic>
        <p:nvPicPr>
          <p:cNvPr id="54" name="Image 3" descr="unpacked/ppt/media/image2.png">
            <a:extLst>
              <a:ext uri="{FF2B5EF4-FFF2-40B4-BE49-F238E27FC236}">
                <a16:creationId xmlns:a16="http://schemas.microsoft.com/office/drawing/2014/main" id="{77EB3B0B-37E5-4905-39F6-C13A73CC9FF9}"/>
              </a:ext>
            </a:extLst>
          </p:cNvPr>
          <p:cNvPicPr>
            <a:picLocks noChangeAspect="1"/>
          </p:cNvPicPr>
          <p:nvPr/>
        </p:nvPicPr>
        <p:blipFill>
          <a:blip r:embed="rId8"/>
          <a:stretch>
            <a:fillRect/>
          </a:stretch>
        </p:blipFill>
        <p:spPr>
          <a:xfrm>
            <a:off x="8225971" y="1285200"/>
            <a:ext cx="304142" cy="304142"/>
          </a:xfrm>
          <a:prstGeom prst="rect">
            <a:avLst/>
          </a:prstGeom>
        </p:spPr>
      </p:pic>
      <p:sp>
        <p:nvSpPr>
          <p:cNvPr id="56" name="Text 18">
            <a:extLst>
              <a:ext uri="{FF2B5EF4-FFF2-40B4-BE49-F238E27FC236}">
                <a16:creationId xmlns:a16="http://schemas.microsoft.com/office/drawing/2014/main" id="{D404D6F3-5CE7-688C-F232-6B205D21052B}"/>
              </a:ext>
            </a:extLst>
          </p:cNvPr>
          <p:cNvSpPr/>
          <p:nvPr/>
        </p:nvSpPr>
        <p:spPr>
          <a:xfrm>
            <a:off x="3529129" y="1112272"/>
            <a:ext cx="4669672" cy="256060"/>
          </a:xfrm>
          <a:prstGeom prst="rect">
            <a:avLst/>
          </a:prstGeom>
          <a:noFill/>
          <a:ln/>
        </p:spPr>
        <p:txBody>
          <a:bodyPr wrap="square" lIns="0" tIns="0" rIns="0" bIns="0" rtlCol="0" anchor="ctr"/>
          <a:lstStyle/>
          <a:p>
            <a:pPr marL="0" indent="0">
              <a:buNone/>
            </a:pPr>
            <a:r>
              <a:rPr lang="en-US" sz="1100" b="1" kern="0" spc="100">
                <a:solidFill>
                  <a:srgbClr val="FFFFFF"/>
                </a:solidFill>
                <a:latin typeface="Poppins" panose="00000500000000000000" pitchFamily="2" charset="0"/>
                <a:ea typeface="Poppins" pitchFamily="34" charset="-122"/>
                <a:cs typeface="Poppins" panose="00000500000000000000" pitchFamily="2" charset="0"/>
              </a:rPr>
              <a:t>FEE-FOR-SERVICE ONCOLOGY</a:t>
            </a:r>
            <a:endParaRPr lang="en-US" sz="1100">
              <a:latin typeface="Poppins" panose="00000500000000000000" pitchFamily="2" charset="0"/>
              <a:cs typeface="Poppins" panose="00000500000000000000" pitchFamily="2" charset="0"/>
            </a:endParaRPr>
          </a:p>
        </p:txBody>
      </p:sp>
      <p:sp>
        <p:nvSpPr>
          <p:cNvPr id="58" name="Text 19">
            <a:extLst>
              <a:ext uri="{FF2B5EF4-FFF2-40B4-BE49-F238E27FC236}">
                <a16:creationId xmlns:a16="http://schemas.microsoft.com/office/drawing/2014/main" id="{E347D5C4-8EF6-F6D4-02A5-EA478F89B8BB}"/>
              </a:ext>
            </a:extLst>
          </p:cNvPr>
          <p:cNvSpPr/>
          <p:nvPr/>
        </p:nvSpPr>
        <p:spPr>
          <a:xfrm>
            <a:off x="3529129" y="1348635"/>
            <a:ext cx="4669672" cy="492422"/>
          </a:xfrm>
          <a:prstGeom prst="rect">
            <a:avLst/>
          </a:prstGeom>
          <a:noFill/>
          <a:ln/>
        </p:spPr>
        <p:txBody>
          <a:bodyPr wrap="square" lIns="0" tIns="0" rIns="0" bIns="0" rtlCol="0" anchor="ctr"/>
          <a:lstStyle/>
          <a:p>
            <a:pPr marL="0" indent="0">
              <a:buNone/>
            </a:pPr>
            <a:r>
              <a:rPr lang="en-US" sz="2700" b="1">
                <a:solidFill>
                  <a:srgbClr val="FFFFFF"/>
                </a:solidFill>
                <a:latin typeface="Poppins"/>
                <a:ea typeface="Poppins" pitchFamily="34" charset="-122"/>
                <a:cs typeface="Poppins"/>
              </a:rPr>
              <a:t>~80–85%</a:t>
            </a:r>
            <a:r>
              <a:rPr lang="en-US" sz="1600" b="1" baseline="30000">
                <a:solidFill>
                  <a:srgbClr val="FFFFFF"/>
                </a:solidFill>
                <a:latin typeface="Poppins"/>
                <a:ea typeface="Poppins" pitchFamily="34" charset="-122"/>
                <a:cs typeface="Poppins"/>
              </a:rPr>
              <a:t>(2)</a:t>
            </a:r>
            <a:endParaRPr lang="en-US" sz="1600" baseline="30000">
              <a:latin typeface="Poppins"/>
              <a:cs typeface="Poppins"/>
            </a:endParaRPr>
          </a:p>
        </p:txBody>
      </p:sp>
      <p:sp>
        <p:nvSpPr>
          <p:cNvPr id="60" name="Text 20">
            <a:extLst>
              <a:ext uri="{FF2B5EF4-FFF2-40B4-BE49-F238E27FC236}">
                <a16:creationId xmlns:a16="http://schemas.microsoft.com/office/drawing/2014/main" id="{4ACEE87D-2BED-317A-DC4B-7365BE73625F}"/>
              </a:ext>
            </a:extLst>
          </p:cNvPr>
          <p:cNvSpPr/>
          <p:nvPr/>
        </p:nvSpPr>
        <p:spPr>
          <a:xfrm>
            <a:off x="3529129" y="1800053"/>
            <a:ext cx="5141356" cy="433331"/>
          </a:xfrm>
          <a:prstGeom prst="rect">
            <a:avLst/>
          </a:prstGeom>
          <a:noFill/>
          <a:ln/>
        </p:spPr>
        <p:txBody>
          <a:bodyPr wrap="square" lIns="0" tIns="0" rIns="0" bIns="0" rtlCol="0" anchor="ctr"/>
          <a:lstStyle/>
          <a:p>
            <a:pPr marL="0" indent="0">
              <a:lnSpc>
                <a:spcPct val="105000"/>
              </a:lnSpc>
              <a:buNone/>
            </a:pPr>
            <a:r>
              <a:rPr lang="en-US" sz="1000">
                <a:solidFill>
                  <a:srgbClr val="D9E2FF"/>
                </a:solidFill>
                <a:latin typeface="Poppins" panose="00000500000000000000" pitchFamily="2" charset="0"/>
                <a:ea typeface="DM Sans" pitchFamily="34" charset="-122"/>
                <a:cs typeface="Poppins" panose="00000500000000000000" pitchFamily="2" charset="0"/>
              </a:rPr>
              <a:t>of a typical FFS oncologist’s income comes from the drug spread on buy-and-bill chemotherapy</a:t>
            </a:r>
            <a:endParaRPr lang="en-US" sz="1000">
              <a:latin typeface="Poppins" panose="00000500000000000000" pitchFamily="2" charset="0"/>
              <a:cs typeface="Poppins" panose="00000500000000000000" pitchFamily="2" charset="0"/>
            </a:endParaRPr>
          </a:p>
        </p:txBody>
      </p:sp>
      <p:sp>
        <p:nvSpPr>
          <p:cNvPr id="62" name="Text 21">
            <a:extLst>
              <a:ext uri="{FF2B5EF4-FFF2-40B4-BE49-F238E27FC236}">
                <a16:creationId xmlns:a16="http://schemas.microsoft.com/office/drawing/2014/main" id="{F20F60D0-502C-8173-BD7F-255B0FD7482C}"/>
              </a:ext>
            </a:extLst>
          </p:cNvPr>
          <p:cNvSpPr/>
          <p:nvPr/>
        </p:nvSpPr>
        <p:spPr>
          <a:xfrm>
            <a:off x="3529129" y="2193990"/>
            <a:ext cx="5141356" cy="256060"/>
          </a:xfrm>
          <a:prstGeom prst="rect">
            <a:avLst/>
          </a:prstGeom>
          <a:noFill/>
          <a:ln/>
        </p:spPr>
        <p:txBody>
          <a:bodyPr wrap="square" lIns="0" tIns="0" rIns="0" bIns="0" rtlCol="0" anchor="ctr"/>
          <a:lstStyle/>
          <a:p>
            <a:pPr marL="0" indent="0">
              <a:buNone/>
            </a:pPr>
            <a:r>
              <a:rPr lang="en-US" sz="1050" b="1">
                <a:solidFill>
                  <a:srgbClr val="9FB4FF"/>
                </a:solidFill>
                <a:latin typeface="Poppins" panose="00000500000000000000" pitchFamily="2" charset="0"/>
                <a:ea typeface="DM Sans" pitchFamily="34" charset="-122"/>
                <a:cs typeface="Poppins" panose="00000500000000000000" pitchFamily="2" charset="0"/>
              </a:rPr>
              <a:t>→  Disincentivizes lower-cost, equally effective alternatives</a:t>
            </a:r>
            <a:endParaRPr lang="en-US" sz="1050">
              <a:latin typeface="Poppins" panose="00000500000000000000" pitchFamily="2" charset="0"/>
              <a:cs typeface="Poppins" panose="00000500000000000000" pitchFamily="2" charset="0"/>
            </a:endParaRPr>
          </a:p>
        </p:txBody>
      </p:sp>
      <p:sp>
        <p:nvSpPr>
          <p:cNvPr id="68" name="Shape 23">
            <a:extLst>
              <a:ext uri="{FF2B5EF4-FFF2-40B4-BE49-F238E27FC236}">
                <a16:creationId xmlns:a16="http://schemas.microsoft.com/office/drawing/2014/main" id="{96E16C4C-CCC3-32CA-9BB3-25C202DAA6BB}"/>
              </a:ext>
            </a:extLst>
          </p:cNvPr>
          <p:cNvSpPr/>
          <p:nvPr/>
        </p:nvSpPr>
        <p:spPr>
          <a:xfrm>
            <a:off x="3246119" y="2865294"/>
            <a:ext cx="5707377" cy="1634840"/>
          </a:xfrm>
          <a:prstGeom prst="roundRect">
            <a:avLst>
              <a:gd name="adj" fmla="val 6024"/>
            </a:avLst>
          </a:prstGeom>
          <a:solidFill>
            <a:srgbClr val="D87012"/>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70" name="Image 5" descr="assets/badge_orange.png">
            <a:extLst>
              <a:ext uri="{FF2B5EF4-FFF2-40B4-BE49-F238E27FC236}">
                <a16:creationId xmlns:a16="http://schemas.microsoft.com/office/drawing/2014/main" id="{E72AF662-C04E-31F7-095B-8F1B19954EB0}"/>
              </a:ext>
            </a:extLst>
          </p:cNvPr>
          <p:cNvPicPr>
            <a:picLocks noChangeAspect="1"/>
          </p:cNvPicPr>
          <p:nvPr/>
        </p:nvPicPr>
        <p:blipFill>
          <a:blip r:embed="rId9"/>
          <a:stretch>
            <a:fillRect/>
          </a:stretch>
        </p:blipFill>
        <p:spPr>
          <a:xfrm>
            <a:off x="8085597" y="3075119"/>
            <a:ext cx="584888" cy="584888"/>
          </a:xfrm>
          <a:prstGeom prst="rect">
            <a:avLst/>
          </a:prstGeom>
          <a:effectLst>
            <a:outerShdw blurRad="101600" dist="25400" dir="5400000" algn="bl" rotWithShape="0">
              <a:srgbClr val="0A0A0A">
                <a:alpha val="25000"/>
              </a:srgbClr>
            </a:outerShdw>
          </a:effectLst>
        </p:spPr>
      </p:pic>
      <p:pic>
        <p:nvPicPr>
          <p:cNvPr id="72" name="Image 6" descr="unpacked/ppt/media/image3.png">
            <a:extLst>
              <a:ext uri="{FF2B5EF4-FFF2-40B4-BE49-F238E27FC236}">
                <a16:creationId xmlns:a16="http://schemas.microsoft.com/office/drawing/2014/main" id="{BBDDAB9B-9F0A-BE3B-EAE6-779E78323414}"/>
              </a:ext>
            </a:extLst>
          </p:cNvPr>
          <p:cNvPicPr>
            <a:picLocks noChangeAspect="1"/>
          </p:cNvPicPr>
          <p:nvPr/>
        </p:nvPicPr>
        <p:blipFill>
          <a:blip r:embed="rId10"/>
          <a:stretch>
            <a:fillRect/>
          </a:stretch>
        </p:blipFill>
        <p:spPr>
          <a:xfrm>
            <a:off x="8225971" y="3215494"/>
            <a:ext cx="304142" cy="304142"/>
          </a:xfrm>
          <a:prstGeom prst="rect">
            <a:avLst/>
          </a:prstGeom>
        </p:spPr>
      </p:pic>
      <p:sp>
        <p:nvSpPr>
          <p:cNvPr id="74" name="Text 24">
            <a:extLst>
              <a:ext uri="{FF2B5EF4-FFF2-40B4-BE49-F238E27FC236}">
                <a16:creationId xmlns:a16="http://schemas.microsoft.com/office/drawing/2014/main" id="{DA82B7BC-0F2C-C800-70E9-9F1DC5C6BFE1}"/>
              </a:ext>
            </a:extLst>
          </p:cNvPr>
          <p:cNvSpPr/>
          <p:nvPr/>
        </p:nvSpPr>
        <p:spPr>
          <a:xfrm>
            <a:off x="3529129" y="3042565"/>
            <a:ext cx="4669672" cy="256060"/>
          </a:xfrm>
          <a:prstGeom prst="rect">
            <a:avLst/>
          </a:prstGeom>
          <a:noFill/>
          <a:ln/>
        </p:spPr>
        <p:txBody>
          <a:bodyPr wrap="square" lIns="0" tIns="0" rIns="0" bIns="0" rtlCol="0" anchor="ctr"/>
          <a:lstStyle/>
          <a:p>
            <a:pPr marL="0" indent="0">
              <a:buNone/>
            </a:pPr>
            <a:r>
              <a:rPr lang="en-US" sz="1100" b="1" kern="0" spc="100">
                <a:solidFill>
                  <a:srgbClr val="FFFFFF"/>
                </a:solidFill>
                <a:latin typeface="Poppins" panose="00000500000000000000" pitchFamily="2" charset="0"/>
                <a:ea typeface="Poppins" pitchFamily="34" charset="-122"/>
                <a:cs typeface="Poppins" panose="00000500000000000000" pitchFamily="2" charset="0"/>
              </a:rPr>
              <a:t>VALUE-BASED CARE</a:t>
            </a:r>
            <a:endParaRPr lang="en-US" sz="1100">
              <a:latin typeface="Poppins" panose="00000500000000000000" pitchFamily="2" charset="0"/>
              <a:cs typeface="Poppins" panose="00000500000000000000" pitchFamily="2" charset="0"/>
            </a:endParaRPr>
          </a:p>
        </p:txBody>
      </p:sp>
      <p:sp>
        <p:nvSpPr>
          <p:cNvPr id="76" name="Text 25">
            <a:extLst>
              <a:ext uri="{FF2B5EF4-FFF2-40B4-BE49-F238E27FC236}">
                <a16:creationId xmlns:a16="http://schemas.microsoft.com/office/drawing/2014/main" id="{F084F80A-856F-5DEC-8B9E-B653BF20D44F}"/>
              </a:ext>
            </a:extLst>
          </p:cNvPr>
          <p:cNvSpPr/>
          <p:nvPr/>
        </p:nvSpPr>
        <p:spPr>
          <a:xfrm>
            <a:off x="3529129" y="3278927"/>
            <a:ext cx="4669672" cy="453028"/>
          </a:xfrm>
          <a:prstGeom prst="rect">
            <a:avLst/>
          </a:prstGeom>
          <a:noFill/>
          <a:ln/>
        </p:spPr>
        <p:txBody>
          <a:bodyPr wrap="square" lIns="0" tIns="0" rIns="0" bIns="0" rtlCol="0" anchor="ctr"/>
          <a:lstStyle/>
          <a:p>
            <a:pPr marL="0" indent="0">
              <a:buNone/>
            </a:pPr>
            <a:r>
              <a:rPr lang="en-US" sz="2400" b="1">
                <a:solidFill>
                  <a:srgbClr val="FFFFFF"/>
                </a:solidFill>
                <a:latin typeface="Poppins" panose="00000500000000000000" pitchFamily="2" charset="0"/>
                <a:ea typeface="Poppins" pitchFamily="34" charset="-122"/>
                <a:cs typeface="Poppins" panose="00000500000000000000" pitchFamily="2" charset="0"/>
              </a:rPr>
              <a:t>Paid by episode</a:t>
            </a:r>
            <a:endParaRPr lang="en-US" sz="2400">
              <a:latin typeface="Poppins" panose="00000500000000000000" pitchFamily="2" charset="0"/>
              <a:cs typeface="Poppins" panose="00000500000000000000" pitchFamily="2" charset="0"/>
            </a:endParaRPr>
          </a:p>
        </p:txBody>
      </p:sp>
      <p:sp>
        <p:nvSpPr>
          <p:cNvPr id="78" name="Text 26">
            <a:extLst>
              <a:ext uri="{FF2B5EF4-FFF2-40B4-BE49-F238E27FC236}">
                <a16:creationId xmlns:a16="http://schemas.microsoft.com/office/drawing/2014/main" id="{F030B88D-D043-B6BA-E266-D22903961DB3}"/>
              </a:ext>
            </a:extLst>
          </p:cNvPr>
          <p:cNvSpPr/>
          <p:nvPr/>
        </p:nvSpPr>
        <p:spPr>
          <a:xfrm>
            <a:off x="3529129" y="3710650"/>
            <a:ext cx="5141356" cy="295453"/>
          </a:xfrm>
          <a:prstGeom prst="rect">
            <a:avLst/>
          </a:prstGeom>
          <a:noFill/>
          <a:ln/>
        </p:spPr>
        <p:txBody>
          <a:bodyPr wrap="square" lIns="0" tIns="0" rIns="0" bIns="0" rtlCol="0" anchor="ctr"/>
          <a:lstStyle/>
          <a:p>
            <a:pPr marL="0" indent="0">
              <a:buNone/>
            </a:pPr>
            <a:r>
              <a:rPr lang="en-US" sz="1000">
                <a:solidFill>
                  <a:srgbClr val="FFE7D6"/>
                </a:solidFill>
                <a:latin typeface="Poppins" panose="00000500000000000000" pitchFamily="2" charset="0"/>
                <a:ea typeface="DM Sans" pitchFamily="34" charset="-122"/>
                <a:cs typeface="Poppins" panose="00000500000000000000" pitchFamily="2" charset="0"/>
              </a:rPr>
              <a:t>not by drug or procedure volume</a:t>
            </a:r>
            <a:endParaRPr lang="en-US" sz="1000">
              <a:latin typeface="Poppins" panose="00000500000000000000" pitchFamily="2" charset="0"/>
              <a:cs typeface="Poppins" panose="00000500000000000000" pitchFamily="2" charset="0"/>
            </a:endParaRPr>
          </a:p>
        </p:txBody>
      </p:sp>
      <p:sp>
        <p:nvSpPr>
          <p:cNvPr id="80" name="Text 27">
            <a:extLst>
              <a:ext uri="{FF2B5EF4-FFF2-40B4-BE49-F238E27FC236}">
                <a16:creationId xmlns:a16="http://schemas.microsoft.com/office/drawing/2014/main" id="{F4908629-77AF-1CA5-8864-142B2983B676}"/>
              </a:ext>
            </a:extLst>
          </p:cNvPr>
          <p:cNvSpPr/>
          <p:nvPr/>
        </p:nvSpPr>
        <p:spPr>
          <a:xfrm>
            <a:off x="3529129" y="4025799"/>
            <a:ext cx="5141356" cy="374241"/>
          </a:xfrm>
          <a:prstGeom prst="rect">
            <a:avLst/>
          </a:prstGeom>
          <a:noFill/>
          <a:ln/>
        </p:spPr>
        <p:txBody>
          <a:bodyPr wrap="square" lIns="0" tIns="0" rIns="0" bIns="0" rtlCol="0" anchor="ctr"/>
          <a:lstStyle/>
          <a:p>
            <a:pPr marL="0" indent="0">
              <a:lnSpc>
                <a:spcPct val="105000"/>
              </a:lnSpc>
              <a:buNone/>
            </a:pPr>
            <a:r>
              <a:rPr lang="en-US" sz="1050" b="1">
                <a:solidFill>
                  <a:srgbClr val="FFFFFF"/>
                </a:solidFill>
                <a:latin typeface="Poppins" panose="00000500000000000000" pitchFamily="2" charset="0"/>
                <a:ea typeface="DM Sans" pitchFamily="34" charset="-122"/>
                <a:cs typeface="Poppins" panose="00000500000000000000" pitchFamily="2" charset="0"/>
              </a:rPr>
              <a:t>→  Providers are rewarded for choosing lower-cost, equally effective treatment</a:t>
            </a:r>
            <a:endParaRPr lang="en-US" sz="1050">
              <a:latin typeface="Poppins" panose="00000500000000000000" pitchFamily="2" charset="0"/>
              <a:cs typeface="Poppins" panose="00000500000000000000" pitchFamily="2" charset="0"/>
            </a:endParaRPr>
          </a:p>
        </p:txBody>
      </p:sp>
      <p:sp>
        <p:nvSpPr>
          <p:cNvPr id="64" name="Shape 22">
            <a:extLst>
              <a:ext uri="{FF2B5EF4-FFF2-40B4-BE49-F238E27FC236}">
                <a16:creationId xmlns:a16="http://schemas.microsoft.com/office/drawing/2014/main" id="{B40530DC-8FEF-0F61-8917-B0A86C0FB712}"/>
              </a:ext>
            </a:extLst>
          </p:cNvPr>
          <p:cNvSpPr/>
          <p:nvPr/>
        </p:nvSpPr>
        <p:spPr>
          <a:xfrm>
            <a:off x="5894067" y="2487882"/>
            <a:ext cx="411480" cy="419977"/>
          </a:xfrm>
          <a:prstGeom prst="ellipse">
            <a:avLst/>
          </a:prstGeom>
          <a:solidFill>
            <a:srgbClr val="718FFF"/>
          </a:solidFill>
          <a:ln w="12700">
            <a:solidFill>
              <a:srgbClr val="E2E4E8"/>
            </a:solidFill>
            <a:prstDash val="solid"/>
          </a:ln>
          <a:effectLst>
            <a:outerShdw blurRad="63500" dist="12700" dir="5400000" algn="bl" rotWithShape="0">
              <a:srgbClr val="0A0A0A">
                <a:alpha val="20000"/>
              </a:srgbClr>
            </a:outerShdw>
          </a:effectLst>
        </p:spPr>
        <p:txBody>
          <a:bodyPr/>
          <a:lstStyle/>
          <a:p>
            <a:endParaRPr lang="en-US">
              <a:latin typeface="Poppins" panose="00000500000000000000" pitchFamily="2" charset="0"/>
              <a:cs typeface="Poppins" panose="00000500000000000000" pitchFamily="2" charset="0"/>
            </a:endParaRPr>
          </a:p>
        </p:txBody>
      </p:sp>
      <p:pic>
        <p:nvPicPr>
          <p:cNvPr id="66" name="Image 4" descr="assets/icon_arrow.png">
            <a:extLst>
              <a:ext uri="{FF2B5EF4-FFF2-40B4-BE49-F238E27FC236}">
                <a16:creationId xmlns:a16="http://schemas.microsoft.com/office/drawing/2014/main" id="{5D7F33F2-FC12-0704-A94F-A02D96539D2D}"/>
              </a:ext>
            </a:extLst>
          </p:cNvPr>
          <p:cNvPicPr>
            <a:picLocks noChangeAspect="1"/>
          </p:cNvPicPr>
          <p:nvPr/>
        </p:nvPicPr>
        <p:blipFill>
          <a:blip r:embed="rId11"/>
          <a:stretch>
            <a:fillRect/>
          </a:stretch>
        </p:blipFill>
        <p:spPr>
          <a:xfrm rot="5400000">
            <a:off x="5996937" y="2603574"/>
            <a:ext cx="188595" cy="188595"/>
          </a:xfrm>
          <a:prstGeom prst="rect">
            <a:avLst/>
          </a:prstGeom>
        </p:spPr>
      </p:pic>
    </p:spTree>
    <p:extLst>
      <p:ext uri="{BB962C8B-B14F-4D97-AF65-F5344CB8AC3E}">
        <p14:creationId xmlns:p14="http://schemas.microsoft.com/office/powerpoint/2010/main" val="88255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F3CD9-3C6E-28C3-2A37-0985853B072B}"/>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9D3C387E-9FB9-8C44-E5AF-20839C93C4C7}"/>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9D3C387E-9FB9-8C44-E5AF-20839C93C4C7}"/>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87" name="Google Shape;149;p9">
            <a:extLst>
              <a:ext uri="{FF2B5EF4-FFF2-40B4-BE49-F238E27FC236}">
                <a16:creationId xmlns:a16="http://schemas.microsoft.com/office/drawing/2014/main" id="{98E4DE71-44D3-E652-DB01-4D2806699BAB}"/>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Starling Oncology Solutions and Scale	</a:t>
            </a:r>
          </a:p>
        </p:txBody>
      </p:sp>
      <p:cxnSp>
        <p:nvCxnSpPr>
          <p:cNvPr id="88" name="Google Shape;163;p9">
            <a:extLst>
              <a:ext uri="{FF2B5EF4-FFF2-40B4-BE49-F238E27FC236}">
                <a16:creationId xmlns:a16="http://schemas.microsoft.com/office/drawing/2014/main" id="{669E89A8-21F2-2B29-A36B-815C95F7D615}"/>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89" name="Google Shape;164;p9">
            <a:extLst>
              <a:ext uri="{FF2B5EF4-FFF2-40B4-BE49-F238E27FC236}">
                <a16:creationId xmlns:a16="http://schemas.microsoft.com/office/drawing/2014/main" id="{9F9FF23E-2E69-5E4D-7C63-BF05922D15E6}"/>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9</a:t>
            </a:r>
            <a:endParaRPr sz="427">
              <a:solidFill>
                <a:schemeClr val="dk1"/>
              </a:solidFill>
              <a:latin typeface="Calibri"/>
              <a:ea typeface="Calibri"/>
              <a:cs typeface="Calibri"/>
              <a:sym typeface="Calibri"/>
            </a:endParaRPr>
          </a:p>
        </p:txBody>
      </p:sp>
      <p:sp>
        <p:nvSpPr>
          <p:cNvPr id="90" name="Google Shape;170;p9">
            <a:extLst>
              <a:ext uri="{FF2B5EF4-FFF2-40B4-BE49-F238E27FC236}">
                <a16:creationId xmlns:a16="http://schemas.microsoft.com/office/drawing/2014/main" id="{6AB4068A-DC73-14BA-3640-C5074C01B196}"/>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91" name="Google Shape;162;p9">
            <a:extLst>
              <a:ext uri="{FF2B5EF4-FFF2-40B4-BE49-F238E27FC236}">
                <a16:creationId xmlns:a16="http://schemas.microsoft.com/office/drawing/2014/main" id="{EE8914CE-08F3-3AF8-C225-02064CA6143C}"/>
              </a:ext>
            </a:extLst>
          </p:cNvPr>
          <p:cNvCxnSpPr>
            <a:cxnSpLocks/>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92" name="Eyebrow_602">
            <a:extLst>
              <a:ext uri="{FF2B5EF4-FFF2-40B4-BE49-F238E27FC236}">
                <a16:creationId xmlns:a16="http://schemas.microsoft.com/office/drawing/2014/main" id="{D0CFC443-7445-5ADF-DAE2-019CF98205EF}"/>
              </a:ext>
            </a:extLst>
          </p:cNvPr>
          <p:cNvSpPr txBox="1"/>
          <p:nvPr/>
        </p:nvSpPr>
        <p:spPr>
          <a:xfrm>
            <a:off x="6731974" y="1136434"/>
            <a:ext cx="1908060" cy="181934"/>
          </a:xfrm>
          <a:prstGeom prst="rect">
            <a:avLst/>
          </a:prstGeom>
          <a:noFill/>
        </p:spPr>
        <p:txBody>
          <a:bodyPr wrap="square" lIns="0" tIns="0" rIns="0" bIns="0" anchor="t"/>
          <a:lstStyle/>
          <a:p>
            <a:pPr algn="ctr"/>
            <a:r>
              <a:rPr lang="en-US" sz="900" b="1" spc="120">
                <a:solidFill>
                  <a:srgbClr val="8C8C8C"/>
                </a:solidFill>
                <a:latin typeface="Poppins" panose="00000500000000000000" pitchFamily="2" charset="0"/>
                <a:cs typeface="Poppins" panose="00000500000000000000" pitchFamily="2" charset="0"/>
              </a:rPr>
              <a:t>% OF REVENUE</a:t>
            </a:r>
            <a:r>
              <a:rPr lang="en-US" sz="900" b="1" spc="120" baseline="30000">
                <a:solidFill>
                  <a:srgbClr val="8C8C8C"/>
                </a:solidFill>
                <a:latin typeface="Poppins" panose="00000500000000000000" pitchFamily="2" charset="0"/>
                <a:cs typeface="Poppins" panose="00000500000000000000" pitchFamily="2" charset="0"/>
              </a:rPr>
              <a:t>(1)</a:t>
            </a:r>
          </a:p>
        </p:txBody>
      </p:sp>
      <p:sp>
        <p:nvSpPr>
          <p:cNvPr id="94" name="Row_Capitation">
            <a:extLst>
              <a:ext uri="{FF2B5EF4-FFF2-40B4-BE49-F238E27FC236}">
                <a16:creationId xmlns:a16="http://schemas.microsoft.com/office/drawing/2014/main" id="{63E4F643-E091-46F5-B297-F6C013119E67}"/>
              </a:ext>
            </a:extLst>
          </p:cNvPr>
          <p:cNvSpPr/>
          <p:nvPr/>
        </p:nvSpPr>
        <p:spPr>
          <a:xfrm>
            <a:off x="310896" y="1291078"/>
            <a:ext cx="5724181" cy="709544"/>
          </a:xfrm>
          <a:prstGeom prst="roundRect">
            <a:avLst>
              <a:gd name="adj" fmla="val 9000"/>
            </a:avLst>
          </a:prstGeom>
          <a:gradFill rotWithShape="1">
            <a:gsLst>
              <a:gs pos="0">
                <a:srgbClr val="7B90B9"/>
              </a:gs>
              <a:gs pos="100000">
                <a:srgbClr val="3E5C99"/>
              </a:gs>
            </a:gsLst>
            <a:lin ang="2700000" scaled="1"/>
          </a:gradFill>
          <a:ln>
            <a:noFill/>
          </a:ln>
          <a:effectLst>
            <a:outerShdw blurRad="38100" dist="15875" dir="5400000" algn="tl" rotWithShape="0">
              <a:prstClr val="black">
                <a:alpha val="15000"/>
              </a:prstClr>
            </a:outerShdw>
          </a:effectLst>
        </p:spPr>
        <p:txBody>
          <a:bodyPr/>
          <a:lstStyle/>
          <a:p>
            <a:endParaRPr lang="en-US"/>
          </a:p>
        </p:txBody>
      </p:sp>
      <p:pic>
        <p:nvPicPr>
          <p:cNvPr id="96" name="Icon_Capitation">
            <a:extLst>
              <a:ext uri="{FF2B5EF4-FFF2-40B4-BE49-F238E27FC236}">
                <a16:creationId xmlns:a16="http://schemas.microsoft.com/office/drawing/2014/main" id="{696CA852-F295-39F6-0F11-73D2B4117F0E}"/>
              </a:ext>
            </a:extLst>
          </p:cNvPr>
          <p:cNvPicPr>
            <a:picLocks noChangeAspect="1"/>
          </p:cNvPicPr>
          <p:nvPr/>
        </p:nvPicPr>
        <p:blipFill>
          <a:blip r:embed="rId6"/>
          <a:stretch>
            <a:fillRect/>
          </a:stretch>
        </p:blipFill>
        <p:spPr>
          <a:xfrm>
            <a:off x="438100" y="1436625"/>
            <a:ext cx="417956" cy="418449"/>
          </a:xfrm>
          <a:prstGeom prst="ellipse">
            <a:avLst/>
          </a:prstGeom>
          <a:ln w="19050">
            <a:solidFill>
              <a:schemeClr val="bg1"/>
            </a:solidFill>
          </a:ln>
        </p:spPr>
      </p:pic>
      <p:sp>
        <p:nvSpPr>
          <p:cNvPr id="97" name="Title_Capitation">
            <a:extLst>
              <a:ext uri="{FF2B5EF4-FFF2-40B4-BE49-F238E27FC236}">
                <a16:creationId xmlns:a16="http://schemas.microsoft.com/office/drawing/2014/main" id="{2A6F9679-4FD4-8826-E3D4-93A4D278F84C}"/>
              </a:ext>
            </a:extLst>
          </p:cNvPr>
          <p:cNvSpPr txBox="1"/>
          <p:nvPr/>
        </p:nvSpPr>
        <p:spPr>
          <a:xfrm>
            <a:off x="1055948" y="1300175"/>
            <a:ext cx="4842839" cy="272902"/>
          </a:xfrm>
          <a:prstGeom prst="rect">
            <a:avLst/>
          </a:prstGeom>
          <a:noFill/>
        </p:spPr>
        <p:txBody>
          <a:bodyPr wrap="square" lIns="0" tIns="0" rIns="0" bIns="0" anchor="ctr"/>
          <a:lstStyle/>
          <a:p>
            <a:pPr algn="l"/>
            <a:r>
              <a:rPr lang="en-US" sz="1350" b="1">
                <a:solidFill>
                  <a:schemeClr val="bg1"/>
                </a:solidFill>
                <a:latin typeface="Poppins" panose="00000500000000000000" pitchFamily="2" charset="0"/>
                <a:cs typeface="Poppins" panose="00000500000000000000" pitchFamily="2" charset="0"/>
              </a:rPr>
              <a:t>Capitation</a:t>
            </a:r>
          </a:p>
        </p:txBody>
      </p:sp>
      <p:sp>
        <p:nvSpPr>
          <p:cNvPr id="99" name="Desc_Capitation">
            <a:extLst>
              <a:ext uri="{FF2B5EF4-FFF2-40B4-BE49-F238E27FC236}">
                <a16:creationId xmlns:a16="http://schemas.microsoft.com/office/drawing/2014/main" id="{BBF9BD3C-EFC6-C5DC-6B38-28EA3BBC9AA5}"/>
              </a:ext>
            </a:extLst>
          </p:cNvPr>
          <p:cNvSpPr txBox="1"/>
          <p:nvPr/>
        </p:nvSpPr>
        <p:spPr>
          <a:xfrm>
            <a:off x="1055948" y="1573076"/>
            <a:ext cx="4842839" cy="363869"/>
          </a:xfrm>
          <a:prstGeom prst="rect">
            <a:avLst/>
          </a:prstGeom>
          <a:noFill/>
        </p:spPr>
        <p:txBody>
          <a:bodyPr wrap="square" lIns="0" tIns="0" rIns="0" bIns="0" anchor="t"/>
          <a:lstStyle/>
          <a:p>
            <a:pPr algn="l">
              <a:lnSpc>
                <a:spcPct val="104000"/>
              </a:lnSpc>
            </a:pPr>
            <a:r>
              <a:rPr lang="en-US" sz="900">
                <a:solidFill>
                  <a:srgbClr val="EAF0FB"/>
                </a:solidFill>
                <a:latin typeface="Poppins" panose="00000500000000000000" pitchFamily="2" charset="0"/>
                <a:cs typeface="Poppins" panose="00000500000000000000" pitchFamily="2" charset="0"/>
              </a:rPr>
              <a:t>Fixed per-member-per-month payments from payors to manage a population's oncology care.</a:t>
            </a:r>
          </a:p>
        </p:txBody>
      </p:sp>
      <p:cxnSp>
        <p:nvCxnSpPr>
          <p:cNvPr id="100" name="ProportionLine_Capitation">
            <a:extLst>
              <a:ext uri="{FF2B5EF4-FFF2-40B4-BE49-F238E27FC236}">
                <a16:creationId xmlns:a16="http://schemas.microsoft.com/office/drawing/2014/main" id="{39C0F168-5B21-BFBF-B9F5-618A9E59B9A6}"/>
              </a:ext>
            </a:extLst>
          </p:cNvPr>
          <p:cNvCxnSpPr/>
          <p:nvPr/>
        </p:nvCxnSpPr>
        <p:spPr>
          <a:xfrm>
            <a:off x="1055948" y="1932397"/>
            <a:ext cx="1291424" cy="0"/>
          </a:xfrm>
          <a:prstGeom prst="line">
            <a:avLst/>
          </a:prstGeom>
          <a:ln w="25400" cap="rnd">
            <a:solidFill>
              <a:schemeClr val="bg1">
                <a:alpha val="85000"/>
              </a:schemeClr>
            </a:solidFill>
            <a:round/>
          </a:ln>
        </p:spPr>
      </p:cxnSp>
      <p:sp>
        <p:nvSpPr>
          <p:cNvPr id="101" name="Row_FFS">
            <a:extLst>
              <a:ext uri="{FF2B5EF4-FFF2-40B4-BE49-F238E27FC236}">
                <a16:creationId xmlns:a16="http://schemas.microsoft.com/office/drawing/2014/main" id="{41A45A8B-7490-D393-F6E0-3D082C4FC4AD}"/>
              </a:ext>
            </a:extLst>
          </p:cNvPr>
          <p:cNvSpPr/>
          <p:nvPr/>
        </p:nvSpPr>
        <p:spPr>
          <a:xfrm>
            <a:off x="310896" y="2137073"/>
            <a:ext cx="5724181" cy="709544"/>
          </a:xfrm>
          <a:prstGeom prst="roundRect">
            <a:avLst>
              <a:gd name="adj" fmla="val 9000"/>
            </a:avLst>
          </a:prstGeom>
          <a:gradFill rotWithShape="1">
            <a:gsLst>
              <a:gs pos="0">
                <a:srgbClr val="E49D5D"/>
              </a:gs>
              <a:gs pos="100000">
                <a:srgbClr val="D87012"/>
              </a:gs>
            </a:gsLst>
            <a:lin ang="2700000" scaled="1"/>
          </a:gradFill>
          <a:ln>
            <a:noFill/>
          </a:ln>
          <a:effectLst>
            <a:outerShdw blurRad="38100" dist="15875" dir="5400000" algn="tl" rotWithShape="0">
              <a:prstClr val="black">
                <a:alpha val="15000"/>
              </a:prstClr>
            </a:outerShdw>
          </a:effectLst>
        </p:spPr>
        <p:txBody>
          <a:bodyPr/>
          <a:lstStyle/>
          <a:p>
            <a:endParaRPr lang="en-US"/>
          </a:p>
        </p:txBody>
      </p:sp>
      <p:pic>
        <p:nvPicPr>
          <p:cNvPr id="103" name="Icon_FFS">
            <a:extLst>
              <a:ext uri="{FF2B5EF4-FFF2-40B4-BE49-F238E27FC236}">
                <a16:creationId xmlns:a16="http://schemas.microsoft.com/office/drawing/2014/main" id="{12699889-53DD-6A51-02F5-CFC7BBD1E17C}"/>
              </a:ext>
            </a:extLst>
          </p:cNvPr>
          <p:cNvPicPr>
            <a:picLocks noChangeAspect="1"/>
          </p:cNvPicPr>
          <p:nvPr/>
        </p:nvPicPr>
        <p:blipFill>
          <a:blip r:embed="rId7"/>
          <a:stretch>
            <a:fillRect/>
          </a:stretch>
        </p:blipFill>
        <p:spPr>
          <a:xfrm>
            <a:off x="438100" y="2282620"/>
            <a:ext cx="417956" cy="418449"/>
          </a:xfrm>
          <a:prstGeom prst="ellipse">
            <a:avLst/>
          </a:prstGeom>
          <a:ln w="19050">
            <a:solidFill>
              <a:schemeClr val="bg1"/>
            </a:solidFill>
          </a:ln>
        </p:spPr>
      </p:pic>
      <p:sp>
        <p:nvSpPr>
          <p:cNvPr id="104" name="Title_FFS">
            <a:extLst>
              <a:ext uri="{FF2B5EF4-FFF2-40B4-BE49-F238E27FC236}">
                <a16:creationId xmlns:a16="http://schemas.microsoft.com/office/drawing/2014/main" id="{D533575B-2B5D-8532-E91F-723590DA89A3}"/>
              </a:ext>
            </a:extLst>
          </p:cNvPr>
          <p:cNvSpPr txBox="1"/>
          <p:nvPr/>
        </p:nvSpPr>
        <p:spPr>
          <a:xfrm>
            <a:off x="1055948" y="2146170"/>
            <a:ext cx="4842839" cy="272902"/>
          </a:xfrm>
          <a:prstGeom prst="rect">
            <a:avLst/>
          </a:prstGeom>
          <a:noFill/>
        </p:spPr>
        <p:txBody>
          <a:bodyPr wrap="square" lIns="0" tIns="0" rIns="0" bIns="0" anchor="ctr"/>
          <a:lstStyle/>
          <a:p>
            <a:pPr algn="l"/>
            <a:r>
              <a:rPr lang="en-US" sz="1350" b="1">
                <a:solidFill>
                  <a:schemeClr val="bg1"/>
                </a:solidFill>
                <a:latin typeface="Poppins" panose="00000500000000000000" pitchFamily="2" charset="0"/>
                <a:cs typeface="Poppins" panose="00000500000000000000" pitchFamily="2" charset="0"/>
              </a:rPr>
              <a:t>Fee-for-Service</a:t>
            </a:r>
          </a:p>
        </p:txBody>
      </p:sp>
      <p:sp>
        <p:nvSpPr>
          <p:cNvPr id="106" name="Desc_FFS">
            <a:extLst>
              <a:ext uri="{FF2B5EF4-FFF2-40B4-BE49-F238E27FC236}">
                <a16:creationId xmlns:a16="http://schemas.microsoft.com/office/drawing/2014/main" id="{C6FCFA50-49ED-D4B8-4F64-D9C88D8C8BCD}"/>
              </a:ext>
            </a:extLst>
          </p:cNvPr>
          <p:cNvSpPr txBox="1"/>
          <p:nvPr/>
        </p:nvSpPr>
        <p:spPr>
          <a:xfrm>
            <a:off x="1055948" y="2419071"/>
            <a:ext cx="4842839" cy="363869"/>
          </a:xfrm>
          <a:prstGeom prst="rect">
            <a:avLst/>
          </a:prstGeom>
          <a:noFill/>
        </p:spPr>
        <p:txBody>
          <a:bodyPr wrap="square" lIns="0" tIns="0" rIns="0" bIns="0" anchor="t"/>
          <a:lstStyle/>
          <a:p>
            <a:pPr algn="l">
              <a:lnSpc>
                <a:spcPct val="104000"/>
              </a:lnSpc>
            </a:pPr>
            <a:r>
              <a:rPr lang="en-US" sz="900">
                <a:solidFill>
                  <a:srgbClr val="EAF0FB"/>
                </a:solidFill>
                <a:latin typeface="Poppins" panose="00000500000000000000" pitchFamily="2" charset="0"/>
                <a:cs typeface="Poppins" panose="00000500000000000000" pitchFamily="2" charset="0"/>
              </a:rPr>
              <a:t>Billing insurance and copay for E&amp;M visits, infusions, drug resale, and radiosurgery services.</a:t>
            </a:r>
          </a:p>
        </p:txBody>
      </p:sp>
      <p:cxnSp>
        <p:nvCxnSpPr>
          <p:cNvPr id="107" name="ProportionLine_FFS">
            <a:extLst>
              <a:ext uri="{FF2B5EF4-FFF2-40B4-BE49-F238E27FC236}">
                <a16:creationId xmlns:a16="http://schemas.microsoft.com/office/drawing/2014/main" id="{6CF71CE1-EF2B-3144-80F8-A2357468CBBE}"/>
              </a:ext>
            </a:extLst>
          </p:cNvPr>
          <p:cNvCxnSpPr/>
          <p:nvPr/>
        </p:nvCxnSpPr>
        <p:spPr>
          <a:xfrm>
            <a:off x="1055948" y="2778392"/>
            <a:ext cx="2340706" cy="0"/>
          </a:xfrm>
          <a:prstGeom prst="line">
            <a:avLst/>
          </a:prstGeom>
          <a:ln w="25400" cap="rnd">
            <a:solidFill>
              <a:schemeClr val="bg1">
                <a:alpha val="85000"/>
              </a:schemeClr>
            </a:solidFill>
            <a:round/>
          </a:ln>
        </p:spPr>
      </p:cxnSp>
      <p:sp>
        <p:nvSpPr>
          <p:cNvPr id="108" name="Row_Pharmacy">
            <a:extLst>
              <a:ext uri="{FF2B5EF4-FFF2-40B4-BE49-F238E27FC236}">
                <a16:creationId xmlns:a16="http://schemas.microsoft.com/office/drawing/2014/main" id="{1EAD6528-DF30-234F-41B0-B657673A90D7}"/>
              </a:ext>
            </a:extLst>
          </p:cNvPr>
          <p:cNvSpPr/>
          <p:nvPr/>
        </p:nvSpPr>
        <p:spPr>
          <a:xfrm>
            <a:off x="310896" y="2983068"/>
            <a:ext cx="5724181" cy="709544"/>
          </a:xfrm>
          <a:prstGeom prst="roundRect">
            <a:avLst>
              <a:gd name="adj" fmla="val 9000"/>
            </a:avLst>
          </a:prstGeom>
          <a:gradFill rotWithShape="1">
            <a:gsLst>
              <a:gs pos="0">
                <a:srgbClr val="5161A1"/>
              </a:gs>
              <a:gs pos="100000">
                <a:srgbClr val="001876"/>
              </a:gs>
            </a:gsLst>
            <a:lin ang="2700000" scaled="1"/>
          </a:gradFill>
          <a:ln>
            <a:noFill/>
          </a:ln>
          <a:effectLst>
            <a:outerShdw blurRad="38100" dist="15875" dir="5400000" algn="tl" rotWithShape="0">
              <a:prstClr val="black">
                <a:alpha val="15000"/>
              </a:prstClr>
            </a:outerShdw>
          </a:effectLst>
        </p:spPr>
        <p:txBody>
          <a:bodyPr/>
          <a:lstStyle/>
          <a:p>
            <a:endParaRPr lang="en-US"/>
          </a:p>
        </p:txBody>
      </p:sp>
      <p:pic>
        <p:nvPicPr>
          <p:cNvPr id="109" name="Icon_Pharmacy">
            <a:extLst>
              <a:ext uri="{FF2B5EF4-FFF2-40B4-BE49-F238E27FC236}">
                <a16:creationId xmlns:a16="http://schemas.microsoft.com/office/drawing/2014/main" id="{4E77AF19-F2CA-BDBF-38AD-A3606AB29C6E}"/>
              </a:ext>
            </a:extLst>
          </p:cNvPr>
          <p:cNvPicPr>
            <a:picLocks noChangeAspect="1"/>
          </p:cNvPicPr>
          <p:nvPr/>
        </p:nvPicPr>
        <p:blipFill>
          <a:blip r:embed="rId8"/>
          <a:stretch>
            <a:fillRect/>
          </a:stretch>
        </p:blipFill>
        <p:spPr>
          <a:xfrm>
            <a:off x="438100" y="3128615"/>
            <a:ext cx="417956" cy="418449"/>
          </a:xfrm>
          <a:prstGeom prst="ellipse">
            <a:avLst/>
          </a:prstGeom>
          <a:ln w="19050">
            <a:solidFill>
              <a:schemeClr val="bg1"/>
            </a:solidFill>
          </a:ln>
        </p:spPr>
      </p:pic>
      <p:sp>
        <p:nvSpPr>
          <p:cNvPr id="110" name="Title_Pharmacy">
            <a:extLst>
              <a:ext uri="{FF2B5EF4-FFF2-40B4-BE49-F238E27FC236}">
                <a16:creationId xmlns:a16="http://schemas.microsoft.com/office/drawing/2014/main" id="{FBC4B208-1A83-1070-6134-819CFE067428}"/>
              </a:ext>
            </a:extLst>
          </p:cNvPr>
          <p:cNvSpPr txBox="1"/>
          <p:nvPr/>
        </p:nvSpPr>
        <p:spPr>
          <a:xfrm>
            <a:off x="1055948" y="2992164"/>
            <a:ext cx="4842839" cy="272902"/>
          </a:xfrm>
          <a:prstGeom prst="rect">
            <a:avLst/>
          </a:prstGeom>
          <a:noFill/>
        </p:spPr>
        <p:txBody>
          <a:bodyPr wrap="square" lIns="0" tIns="0" rIns="0" bIns="0" anchor="ctr"/>
          <a:lstStyle/>
          <a:p>
            <a:pPr algn="l"/>
            <a:r>
              <a:rPr lang="en-US" sz="1350" b="1">
                <a:solidFill>
                  <a:schemeClr val="bg1"/>
                </a:solidFill>
                <a:latin typeface="Poppins" panose="00000500000000000000" pitchFamily="2" charset="0"/>
                <a:cs typeface="Poppins" panose="00000500000000000000" pitchFamily="2" charset="0"/>
              </a:rPr>
              <a:t>Specialty Pharmacy</a:t>
            </a:r>
          </a:p>
        </p:txBody>
      </p:sp>
      <p:sp>
        <p:nvSpPr>
          <p:cNvPr id="112" name="Desc_Pharmacy">
            <a:extLst>
              <a:ext uri="{FF2B5EF4-FFF2-40B4-BE49-F238E27FC236}">
                <a16:creationId xmlns:a16="http://schemas.microsoft.com/office/drawing/2014/main" id="{0011C65C-E131-1DD3-AF91-BB597BF89359}"/>
              </a:ext>
            </a:extLst>
          </p:cNvPr>
          <p:cNvSpPr txBox="1"/>
          <p:nvPr/>
        </p:nvSpPr>
        <p:spPr>
          <a:xfrm>
            <a:off x="1055948" y="3265066"/>
            <a:ext cx="4842839" cy="363869"/>
          </a:xfrm>
          <a:prstGeom prst="rect">
            <a:avLst/>
          </a:prstGeom>
          <a:noFill/>
        </p:spPr>
        <p:txBody>
          <a:bodyPr wrap="square" lIns="0" tIns="0" rIns="0" bIns="0" anchor="t"/>
          <a:lstStyle/>
          <a:p>
            <a:pPr algn="l">
              <a:lnSpc>
                <a:spcPct val="104000"/>
              </a:lnSpc>
            </a:pPr>
            <a:r>
              <a:rPr lang="en-US" sz="900">
                <a:solidFill>
                  <a:srgbClr val="EAF0FB"/>
                </a:solidFill>
                <a:latin typeface="Poppins" panose="00000500000000000000" pitchFamily="2" charset="0"/>
                <a:cs typeface="Poppins" panose="00000500000000000000" pitchFamily="2" charset="0"/>
              </a:rPr>
              <a:t>Billed to pharmacy benefit managers for specialty oral and self-injectable medications.</a:t>
            </a:r>
          </a:p>
        </p:txBody>
      </p:sp>
      <p:cxnSp>
        <p:nvCxnSpPr>
          <p:cNvPr id="113" name="ProportionLine_Pharmacy">
            <a:extLst>
              <a:ext uri="{FF2B5EF4-FFF2-40B4-BE49-F238E27FC236}">
                <a16:creationId xmlns:a16="http://schemas.microsoft.com/office/drawing/2014/main" id="{77A34185-6293-20F6-92F2-DF83F56C78C3}"/>
              </a:ext>
            </a:extLst>
          </p:cNvPr>
          <p:cNvCxnSpPr/>
          <p:nvPr/>
        </p:nvCxnSpPr>
        <p:spPr>
          <a:xfrm>
            <a:off x="1055948" y="3624387"/>
            <a:ext cx="4358555" cy="0"/>
          </a:xfrm>
          <a:prstGeom prst="line">
            <a:avLst/>
          </a:prstGeom>
          <a:ln w="25400" cap="rnd">
            <a:solidFill>
              <a:schemeClr val="bg1">
                <a:alpha val="85000"/>
              </a:schemeClr>
            </a:solidFill>
            <a:round/>
          </a:ln>
        </p:spPr>
      </p:cxnSp>
      <p:sp>
        <p:nvSpPr>
          <p:cNvPr id="114" name="Row_Other">
            <a:extLst>
              <a:ext uri="{FF2B5EF4-FFF2-40B4-BE49-F238E27FC236}">
                <a16:creationId xmlns:a16="http://schemas.microsoft.com/office/drawing/2014/main" id="{CFCBF874-82D0-15E5-3893-86790BDB1335}"/>
              </a:ext>
            </a:extLst>
          </p:cNvPr>
          <p:cNvSpPr/>
          <p:nvPr/>
        </p:nvSpPr>
        <p:spPr>
          <a:xfrm>
            <a:off x="310896" y="3829063"/>
            <a:ext cx="5724181" cy="709544"/>
          </a:xfrm>
          <a:prstGeom prst="roundRect">
            <a:avLst>
              <a:gd name="adj" fmla="val 9000"/>
            </a:avLst>
          </a:prstGeom>
          <a:gradFill rotWithShape="1">
            <a:gsLst>
              <a:gs pos="0">
                <a:srgbClr val="B0B0B0"/>
              </a:gs>
              <a:gs pos="100000">
                <a:srgbClr val="8C8C8C"/>
              </a:gs>
            </a:gsLst>
            <a:lin ang="2700000" scaled="1"/>
          </a:gradFill>
          <a:ln>
            <a:noFill/>
          </a:ln>
          <a:effectLst>
            <a:outerShdw blurRad="38100" dist="15875" dir="5400000" algn="tl" rotWithShape="0">
              <a:prstClr val="black">
                <a:alpha val="15000"/>
              </a:prstClr>
            </a:outerShdw>
          </a:effectLst>
        </p:spPr>
        <p:txBody>
          <a:bodyPr/>
          <a:lstStyle/>
          <a:p>
            <a:endParaRPr lang="en-US"/>
          </a:p>
        </p:txBody>
      </p:sp>
      <p:pic>
        <p:nvPicPr>
          <p:cNvPr id="115" name="Icon_Other">
            <a:extLst>
              <a:ext uri="{FF2B5EF4-FFF2-40B4-BE49-F238E27FC236}">
                <a16:creationId xmlns:a16="http://schemas.microsoft.com/office/drawing/2014/main" id="{36E30D34-4911-11FA-8485-FFDA1CC5C5C7}"/>
              </a:ext>
            </a:extLst>
          </p:cNvPr>
          <p:cNvPicPr>
            <a:picLocks noChangeAspect="1"/>
          </p:cNvPicPr>
          <p:nvPr/>
        </p:nvPicPr>
        <p:blipFill>
          <a:blip r:embed="rId9"/>
          <a:stretch>
            <a:fillRect/>
          </a:stretch>
        </p:blipFill>
        <p:spPr>
          <a:xfrm>
            <a:off x="438100" y="3974610"/>
            <a:ext cx="417956" cy="418449"/>
          </a:xfrm>
          <a:prstGeom prst="ellipse">
            <a:avLst/>
          </a:prstGeom>
          <a:ln w="19050">
            <a:solidFill>
              <a:schemeClr val="bg1"/>
            </a:solidFill>
          </a:ln>
        </p:spPr>
      </p:pic>
      <p:sp>
        <p:nvSpPr>
          <p:cNvPr id="116" name="Title_Other">
            <a:extLst>
              <a:ext uri="{FF2B5EF4-FFF2-40B4-BE49-F238E27FC236}">
                <a16:creationId xmlns:a16="http://schemas.microsoft.com/office/drawing/2014/main" id="{37B10E30-DDF6-5FD2-B40D-EF23A54E902E}"/>
              </a:ext>
            </a:extLst>
          </p:cNvPr>
          <p:cNvSpPr txBox="1"/>
          <p:nvPr/>
        </p:nvSpPr>
        <p:spPr>
          <a:xfrm>
            <a:off x="1055948" y="3838159"/>
            <a:ext cx="4842839" cy="272902"/>
          </a:xfrm>
          <a:prstGeom prst="rect">
            <a:avLst/>
          </a:prstGeom>
          <a:noFill/>
        </p:spPr>
        <p:txBody>
          <a:bodyPr wrap="square" lIns="0" tIns="0" rIns="0" bIns="0" anchor="ctr"/>
          <a:lstStyle/>
          <a:p>
            <a:pPr algn="l"/>
            <a:r>
              <a:rPr lang="en-US" sz="1350" b="1">
                <a:solidFill>
                  <a:schemeClr val="bg1"/>
                </a:solidFill>
                <a:latin typeface="Poppins" panose="00000500000000000000" pitchFamily="2" charset="0"/>
                <a:cs typeface="Poppins" panose="00000500000000000000" pitchFamily="2" charset="0"/>
              </a:rPr>
              <a:t>Clinical &amp; Other</a:t>
            </a:r>
          </a:p>
        </p:txBody>
      </p:sp>
      <p:sp>
        <p:nvSpPr>
          <p:cNvPr id="117" name="Desc_Other">
            <a:extLst>
              <a:ext uri="{FF2B5EF4-FFF2-40B4-BE49-F238E27FC236}">
                <a16:creationId xmlns:a16="http://schemas.microsoft.com/office/drawing/2014/main" id="{9D5D7B97-3756-3901-18A5-9E5D5095C4F9}"/>
              </a:ext>
            </a:extLst>
          </p:cNvPr>
          <p:cNvSpPr txBox="1"/>
          <p:nvPr/>
        </p:nvSpPr>
        <p:spPr>
          <a:xfrm>
            <a:off x="1055948" y="4111061"/>
            <a:ext cx="4842839" cy="363869"/>
          </a:xfrm>
          <a:prstGeom prst="rect">
            <a:avLst/>
          </a:prstGeom>
          <a:noFill/>
        </p:spPr>
        <p:txBody>
          <a:bodyPr wrap="square" lIns="0" tIns="0" rIns="0" bIns="0" anchor="t"/>
          <a:lstStyle/>
          <a:p>
            <a:pPr algn="l">
              <a:lnSpc>
                <a:spcPct val="104000"/>
              </a:lnSpc>
            </a:pPr>
            <a:r>
              <a:rPr lang="en-US" sz="900">
                <a:solidFill>
                  <a:srgbClr val="EAF0FB"/>
                </a:solidFill>
                <a:latin typeface="Poppins" panose="00000500000000000000" pitchFamily="2" charset="0"/>
                <a:cs typeface="Poppins" panose="00000500000000000000" pitchFamily="2" charset="0"/>
              </a:rPr>
              <a:t>Clinical trial services billed to pharma sponsors, plus quality and gain-sharing incentives.</a:t>
            </a:r>
          </a:p>
        </p:txBody>
      </p:sp>
      <p:cxnSp>
        <p:nvCxnSpPr>
          <p:cNvPr id="118" name="ProportionLine_Other">
            <a:extLst>
              <a:ext uri="{FF2B5EF4-FFF2-40B4-BE49-F238E27FC236}">
                <a16:creationId xmlns:a16="http://schemas.microsoft.com/office/drawing/2014/main" id="{048F3C39-89BF-0F4A-2E23-71615B86DB7A}"/>
              </a:ext>
            </a:extLst>
          </p:cNvPr>
          <p:cNvCxnSpPr/>
          <p:nvPr/>
        </p:nvCxnSpPr>
        <p:spPr>
          <a:xfrm>
            <a:off x="1055948" y="4470381"/>
            <a:ext cx="127204" cy="0"/>
          </a:xfrm>
          <a:prstGeom prst="line">
            <a:avLst/>
          </a:prstGeom>
          <a:ln w="25400" cap="rnd">
            <a:solidFill>
              <a:schemeClr val="bg1">
                <a:alpha val="85000"/>
              </a:schemeClr>
            </a:solidFill>
            <a:round/>
          </a:ln>
        </p:spPr>
      </p:cxnSp>
      <p:cxnSp>
        <p:nvCxnSpPr>
          <p:cNvPr id="119" name="Connector_Capitation">
            <a:extLst>
              <a:ext uri="{FF2B5EF4-FFF2-40B4-BE49-F238E27FC236}">
                <a16:creationId xmlns:a16="http://schemas.microsoft.com/office/drawing/2014/main" id="{0C4512C1-F981-36F2-345F-22EB43E8675D}"/>
              </a:ext>
            </a:extLst>
          </p:cNvPr>
          <p:cNvCxnSpPr/>
          <p:nvPr/>
        </p:nvCxnSpPr>
        <p:spPr>
          <a:xfrm flipV="1">
            <a:off x="6035077" y="1550881"/>
            <a:ext cx="1110310" cy="94969"/>
          </a:xfrm>
          <a:prstGeom prst="bentConnector3">
            <a:avLst>
              <a:gd name="adj1" fmla="val 60000"/>
            </a:avLst>
          </a:prstGeom>
          <a:ln w="12700" cap="rnd">
            <a:solidFill>
              <a:srgbClr val="3E5C99">
                <a:alpha val="55000"/>
              </a:srgbClr>
            </a:solidFill>
            <a:prstDash val="solid"/>
            <a:round/>
          </a:ln>
        </p:spPr>
      </p:cxnSp>
      <p:cxnSp>
        <p:nvCxnSpPr>
          <p:cNvPr id="120" name="Connector_FFS">
            <a:extLst>
              <a:ext uri="{FF2B5EF4-FFF2-40B4-BE49-F238E27FC236}">
                <a16:creationId xmlns:a16="http://schemas.microsoft.com/office/drawing/2014/main" id="{0F1B8350-5E04-9ACD-48FF-5C053E748C63}"/>
              </a:ext>
            </a:extLst>
          </p:cNvPr>
          <p:cNvCxnSpPr/>
          <p:nvPr/>
        </p:nvCxnSpPr>
        <p:spPr>
          <a:xfrm flipV="1">
            <a:off x="6035077" y="2281574"/>
            <a:ext cx="1110310" cy="210271"/>
          </a:xfrm>
          <a:prstGeom prst="bentConnector3">
            <a:avLst>
              <a:gd name="adj1" fmla="val 60000"/>
            </a:avLst>
          </a:prstGeom>
          <a:ln w="12700" cap="rnd">
            <a:solidFill>
              <a:srgbClr val="D87012">
                <a:alpha val="55000"/>
              </a:srgbClr>
            </a:solidFill>
            <a:prstDash val="solid"/>
            <a:round/>
          </a:ln>
        </p:spPr>
      </p:cxnSp>
      <p:cxnSp>
        <p:nvCxnSpPr>
          <p:cNvPr id="121" name="Connector_Pharmacy">
            <a:extLst>
              <a:ext uri="{FF2B5EF4-FFF2-40B4-BE49-F238E27FC236}">
                <a16:creationId xmlns:a16="http://schemas.microsoft.com/office/drawing/2014/main" id="{1EA1ED10-6E91-2243-F495-028B241242E5}"/>
              </a:ext>
            </a:extLst>
          </p:cNvPr>
          <p:cNvCxnSpPr/>
          <p:nvPr/>
        </p:nvCxnSpPr>
        <p:spPr>
          <a:xfrm>
            <a:off x="6035077" y="3337840"/>
            <a:ext cx="1110310" cy="266762"/>
          </a:xfrm>
          <a:prstGeom prst="bentConnector3">
            <a:avLst>
              <a:gd name="adj1" fmla="val 60000"/>
            </a:avLst>
          </a:prstGeom>
          <a:ln w="12700" cap="rnd">
            <a:solidFill>
              <a:srgbClr val="001876">
                <a:alpha val="55000"/>
              </a:srgbClr>
            </a:solidFill>
            <a:prstDash val="solid"/>
            <a:round/>
          </a:ln>
        </p:spPr>
      </p:cxnSp>
      <p:cxnSp>
        <p:nvCxnSpPr>
          <p:cNvPr id="122" name="Connector_Other">
            <a:extLst>
              <a:ext uri="{FF2B5EF4-FFF2-40B4-BE49-F238E27FC236}">
                <a16:creationId xmlns:a16="http://schemas.microsoft.com/office/drawing/2014/main" id="{81E2BCAA-FE80-EBAD-333D-F951464944B5}"/>
              </a:ext>
            </a:extLst>
          </p:cNvPr>
          <p:cNvCxnSpPr/>
          <p:nvPr/>
        </p:nvCxnSpPr>
        <p:spPr>
          <a:xfrm>
            <a:off x="6035077" y="4183835"/>
            <a:ext cx="1110310" cy="313837"/>
          </a:xfrm>
          <a:prstGeom prst="bentConnector3">
            <a:avLst>
              <a:gd name="adj1" fmla="val 60000"/>
            </a:avLst>
          </a:prstGeom>
          <a:ln w="12700" cap="rnd">
            <a:solidFill>
              <a:srgbClr val="8C8C8C">
                <a:alpha val="55000"/>
              </a:srgbClr>
            </a:solidFill>
            <a:prstDash val="solid"/>
            <a:round/>
          </a:ln>
        </p:spPr>
      </p:cxnSp>
      <p:sp>
        <p:nvSpPr>
          <p:cNvPr id="123" name="Bar_Frame">
            <a:extLst>
              <a:ext uri="{FF2B5EF4-FFF2-40B4-BE49-F238E27FC236}">
                <a16:creationId xmlns:a16="http://schemas.microsoft.com/office/drawing/2014/main" id="{FB3DAC6F-A2C9-C622-B80D-A3B806859F8F}"/>
              </a:ext>
            </a:extLst>
          </p:cNvPr>
          <p:cNvSpPr/>
          <p:nvPr/>
        </p:nvSpPr>
        <p:spPr>
          <a:xfrm>
            <a:off x="7145387" y="1272884"/>
            <a:ext cx="1081234" cy="3283916"/>
          </a:xfrm>
          <a:prstGeom prst="roundRect">
            <a:avLst>
              <a:gd name="adj" fmla="val 4500"/>
            </a:avLst>
          </a:prstGeom>
          <a:solidFill>
            <a:schemeClr val="bg1"/>
          </a:solidFill>
          <a:ln w="9525">
            <a:solidFill>
              <a:srgbClr val="D8D8D8"/>
            </a:solidFill>
          </a:ln>
          <a:effectLst>
            <a:outerShdw blurRad="50800" dist="19050" dir="5400000" algn="tl" rotWithShape="0">
              <a:prstClr val="black">
                <a:alpha val="18000"/>
              </a:prstClr>
            </a:outerShdw>
          </a:effectLst>
        </p:spPr>
        <p:txBody>
          <a:bodyPr/>
          <a:lstStyle/>
          <a:p>
            <a:endParaRPr lang="en-US"/>
          </a:p>
        </p:txBody>
      </p:sp>
      <p:sp>
        <p:nvSpPr>
          <p:cNvPr id="124" name="Seg_Capitation">
            <a:extLst>
              <a:ext uri="{FF2B5EF4-FFF2-40B4-BE49-F238E27FC236}">
                <a16:creationId xmlns:a16="http://schemas.microsoft.com/office/drawing/2014/main" id="{5A254EF0-BF20-BD78-15E8-3D6E0D7EE143}"/>
              </a:ext>
            </a:extLst>
          </p:cNvPr>
          <p:cNvSpPr/>
          <p:nvPr/>
        </p:nvSpPr>
        <p:spPr>
          <a:xfrm>
            <a:off x="7163559" y="1291078"/>
            <a:ext cx="1044890" cy="519604"/>
          </a:xfrm>
          <a:prstGeom prst="round2SameRect">
            <a:avLst>
              <a:gd name="adj1" fmla="val 14000"/>
              <a:gd name="adj2" fmla="val 14000"/>
            </a:avLst>
          </a:prstGeom>
          <a:gradFill rotWithShape="1">
            <a:gsLst>
              <a:gs pos="0">
                <a:srgbClr val="7B90B9"/>
              </a:gs>
              <a:gs pos="100000">
                <a:srgbClr val="3E5C99"/>
              </a:gs>
            </a:gsLst>
            <a:lin ang="2700000" scaled="1"/>
          </a:gradFill>
          <a:ln w="15875">
            <a:solidFill>
              <a:schemeClr val="bg1"/>
            </a:solidFill>
          </a:ln>
        </p:spPr>
        <p:txBody>
          <a:bodyPr rtlCol="0" anchor="ctr"/>
          <a:lstStyle/>
          <a:p>
            <a:pPr algn="ctr"/>
            <a:r>
              <a:rPr lang="en-US" sz="1050" b="1">
                <a:solidFill>
                  <a:schemeClr val="bg1"/>
                </a:solidFill>
                <a:latin typeface="Poppins" panose="00000500000000000000" pitchFamily="2" charset="0"/>
                <a:cs typeface="Poppins" panose="00000500000000000000" pitchFamily="2" charset="0"/>
              </a:rPr>
              <a:t>16%</a:t>
            </a:r>
          </a:p>
        </p:txBody>
      </p:sp>
      <p:sp>
        <p:nvSpPr>
          <p:cNvPr id="125" name="Seg_FFS">
            <a:extLst>
              <a:ext uri="{FF2B5EF4-FFF2-40B4-BE49-F238E27FC236}">
                <a16:creationId xmlns:a16="http://schemas.microsoft.com/office/drawing/2014/main" id="{30E58587-04B8-25E6-FB36-23821482A29E}"/>
              </a:ext>
            </a:extLst>
          </p:cNvPr>
          <p:cNvSpPr/>
          <p:nvPr/>
        </p:nvSpPr>
        <p:spPr>
          <a:xfrm>
            <a:off x="7163559" y="1810682"/>
            <a:ext cx="1044890" cy="941783"/>
          </a:xfrm>
          <a:prstGeom prst="rect">
            <a:avLst/>
          </a:prstGeom>
          <a:gradFill rotWithShape="1">
            <a:gsLst>
              <a:gs pos="0">
                <a:srgbClr val="E49D5D"/>
              </a:gs>
              <a:gs pos="100000">
                <a:srgbClr val="D87012"/>
              </a:gs>
            </a:gsLst>
            <a:lin ang="2700000" scaled="1"/>
          </a:gradFill>
          <a:ln w="15875">
            <a:solidFill>
              <a:schemeClr val="bg1"/>
            </a:solidFill>
          </a:ln>
        </p:spPr>
        <p:txBody>
          <a:bodyPr rtlCol="0" anchor="ctr"/>
          <a:lstStyle/>
          <a:p>
            <a:pPr algn="ctr"/>
            <a:r>
              <a:rPr lang="en-US" sz="1400" b="1">
                <a:solidFill>
                  <a:schemeClr val="bg1"/>
                </a:solidFill>
                <a:latin typeface="Poppins" panose="00000500000000000000" pitchFamily="2" charset="0"/>
                <a:cs typeface="Poppins" panose="00000500000000000000" pitchFamily="2" charset="0"/>
              </a:rPr>
              <a:t>29%</a:t>
            </a:r>
          </a:p>
        </p:txBody>
      </p:sp>
      <p:sp>
        <p:nvSpPr>
          <p:cNvPr id="126" name="Seg_Pharmacy">
            <a:extLst>
              <a:ext uri="{FF2B5EF4-FFF2-40B4-BE49-F238E27FC236}">
                <a16:creationId xmlns:a16="http://schemas.microsoft.com/office/drawing/2014/main" id="{E0A89C52-1B8A-CDE5-3DD2-FEDD265B3A62}"/>
              </a:ext>
            </a:extLst>
          </p:cNvPr>
          <p:cNvSpPr/>
          <p:nvPr/>
        </p:nvSpPr>
        <p:spPr>
          <a:xfrm>
            <a:off x="7163559" y="2752466"/>
            <a:ext cx="1044890" cy="1704270"/>
          </a:xfrm>
          <a:prstGeom prst="rect">
            <a:avLst/>
          </a:prstGeom>
          <a:gradFill rotWithShape="1">
            <a:gsLst>
              <a:gs pos="0">
                <a:srgbClr val="5161A1"/>
              </a:gs>
              <a:gs pos="100000">
                <a:srgbClr val="001876"/>
              </a:gs>
            </a:gsLst>
            <a:lin ang="2700000" scaled="1"/>
          </a:gradFill>
          <a:ln w="15875">
            <a:solidFill>
              <a:schemeClr val="bg1"/>
            </a:solidFill>
          </a:ln>
        </p:spPr>
        <p:txBody>
          <a:bodyPr rtlCol="0" anchor="ctr"/>
          <a:lstStyle/>
          <a:p>
            <a:pPr algn="ctr"/>
            <a:r>
              <a:rPr lang="en-US" sz="1700" b="1">
                <a:solidFill>
                  <a:schemeClr val="bg1"/>
                </a:solidFill>
                <a:latin typeface="Poppins" panose="00000500000000000000" pitchFamily="2" charset="0"/>
                <a:cs typeface="Poppins" panose="00000500000000000000" pitchFamily="2" charset="0"/>
              </a:rPr>
              <a:t>54%</a:t>
            </a:r>
          </a:p>
        </p:txBody>
      </p:sp>
      <p:sp>
        <p:nvSpPr>
          <p:cNvPr id="127" name="Seg_Other">
            <a:extLst>
              <a:ext uri="{FF2B5EF4-FFF2-40B4-BE49-F238E27FC236}">
                <a16:creationId xmlns:a16="http://schemas.microsoft.com/office/drawing/2014/main" id="{D57833BF-876B-3830-E3EE-7DCD17AA8E1A}"/>
              </a:ext>
            </a:extLst>
          </p:cNvPr>
          <p:cNvSpPr/>
          <p:nvPr/>
        </p:nvSpPr>
        <p:spPr>
          <a:xfrm rot="10800000">
            <a:off x="7163559" y="4456736"/>
            <a:ext cx="1044890" cy="81870"/>
          </a:xfrm>
          <a:prstGeom prst="round2SameRect">
            <a:avLst>
              <a:gd name="adj1" fmla="val 14000"/>
              <a:gd name="adj2" fmla="val 14000"/>
            </a:avLst>
          </a:prstGeom>
          <a:gradFill rotWithShape="1">
            <a:gsLst>
              <a:gs pos="0">
                <a:srgbClr val="B0B0B0"/>
              </a:gs>
              <a:gs pos="100000">
                <a:srgbClr val="8C8C8C"/>
              </a:gs>
            </a:gsLst>
            <a:lin ang="2700000" scaled="1"/>
          </a:gradFill>
          <a:ln w="15875">
            <a:solidFill>
              <a:schemeClr val="bg1"/>
            </a:solidFill>
          </a:ln>
        </p:spPr>
        <p:txBody>
          <a:bodyPr rot="10800000" rtlCol="0" anchor="ctr"/>
          <a:lstStyle/>
          <a:p>
            <a:pPr algn="ctr"/>
            <a:endParaRPr sz="1000"/>
          </a:p>
        </p:txBody>
      </p:sp>
      <p:sp>
        <p:nvSpPr>
          <p:cNvPr id="128" name="ExtLabel_Other">
            <a:extLst>
              <a:ext uri="{FF2B5EF4-FFF2-40B4-BE49-F238E27FC236}">
                <a16:creationId xmlns:a16="http://schemas.microsoft.com/office/drawing/2014/main" id="{C518BEA1-1644-DD9A-71CB-80FA87DC2284}"/>
              </a:ext>
            </a:extLst>
          </p:cNvPr>
          <p:cNvSpPr txBox="1"/>
          <p:nvPr/>
        </p:nvSpPr>
        <p:spPr>
          <a:xfrm>
            <a:off x="8317481" y="4379414"/>
            <a:ext cx="636020" cy="236515"/>
          </a:xfrm>
          <a:prstGeom prst="rect">
            <a:avLst/>
          </a:prstGeom>
          <a:noFill/>
        </p:spPr>
        <p:txBody>
          <a:bodyPr wrap="square" lIns="0" tIns="0" rIns="0" bIns="0" anchor="ctr"/>
          <a:lstStyle/>
          <a:p>
            <a:pPr algn="l"/>
            <a:r>
              <a:rPr lang="en-US" sz="1100" b="1">
                <a:solidFill>
                  <a:srgbClr val="8C8C8C"/>
                </a:solidFill>
                <a:latin typeface="Poppins" panose="00000500000000000000" pitchFamily="2" charset="0"/>
                <a:cs typeface="Poppins" panose="00000500000000000000" pitchFamily="2" charset="0"/>
              </a:rPr>
              <a:t>~1%</a:t>
            </a:r>
          </a:p>
        </p:txBody>
      </p:sp>
      <p:sp>
        <p:nvSpPr>
          <p:cNvPr id="129" name="TextBox 128">
            <a:extLst>
              <a:ext uri="{FF2B5EF4-FFF2-40B4-BE49-F238E27FC236}">
                <a16:creationId xmlns:a16="http://schemas.microsoft.com/office/drawing/2014/main" id="{A8DAD703-DD31-8B0B-F87B-0806BCC3BFA7}"/>
              </a:ext>
            </a:extLst>
          </p:cNvPr>
          <p:cNvSpPr txBox="1"/>
          <p:nvPr/>
        </p:nvSpPr>
        <p:spPr>
          <a:xfrm>
            <a:off x="310896" y="4615934"/>
            <a:ext cx="7626096" cy="184666"/>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Revenue mix reflects FY2025 total revenue of $503M.</a:t>
            </a:r>
          </a:p>
        </p:txBody>
      </p:sp>
    </p:spTree>
    <p:extLst>
      <p:ext uri="{BB962C8B-B14F-4D97-AF65-F5344CB8AC3E}">
        <p14:creationId xmlns:p14="http://schemas.microsoft.com/office/powerpoint/2010/main" val="1490269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84746610-6695-B3A9-7EB2-715B2908E69E}"/>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34" name="think-cell data - do not delete" hidden="1">
                        <a:extLst>
                          <a:ext uri="{FF2B5EF4-FFF2-40B4-BE49-F238E27FC236}">
                            <a16:creationId xmlns:a16="http://schemas.microsoft.com/office/drawing/2014/main" id="{84746610-6695-B3A9-7EB2-715B2908E69E}"/>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cxnSp>
        <p:nvCxnSpPr>
          <p:cNvPr id="498" name="Google Shape;163;p9">
            <a:extLst>
              <a:ext uri="{FF2B5EF4-FFF2-40B4-BE49-F238E27FC236}">
                <a16:creationId xmlns:a16="http://schemas.microsoft.com/office/drawing/2014/main" id="{2BBDC36B-7442-B8E4-A792-F94FAB6E449C}"/>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501" name="Google Shape;163;p9">
            <a:extLst>
              <a:ext uri="{FF2B5EF4-FFF2-40B4-BE49-F238E27FC236}">
                <a16:creationId xmlns:a16="http://schemas.microsoft.com/office/drawing/2014/main" id="{28752313-2B9F-5EC3-440C-55016F05B824}"/>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06" name="Google Shape;149;p9">
            <a:extLst>
              <a:ext uri="{FF2B5EF4-FFF2-40B4-BE49-F238E27FC236}">
                <a16:creationId xmlns:a16="http://schemas.microsoft.com/office/drawing/2014/main" id="{831186ED-2CC9-CE96-D1CF-53A9411DCF63}"/>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National Footprint with Significant Upside</a:t>
            </a:r>
          </a:p>
        </p:txBody>
      </p:sp>
      <p:sp>
        <p:nvSpPr>
          <p:cNvPr id="507" name="Growth Tagline">
            <a:extLst>
              <a:ext uri="{FF2B5EF4-FFF2-40B4-BE49-F238E27FC236}">
                <a16:creationId xmlns:a16="http://schemas.microsoft.com/office/drawing/2014/main" id="{F9FF3D0B-5581-4146-09B8-6CC13EF3C8F8}"/>
              </a:ext>
            </a:extLst>
          </p:cNvPr>
          <p:cNvSpPr txBox="1"/>
          <p:nvPr/>
        </p:nvSpPr>
        <p:spPr>
          <a:xfrm>
            <a:off x="311348" y="749001"/>
            <a:ext cx="7620000" cy="316041"/>
          </a:xfrm>
          <a:prstGeom prst="rect">
            <a:avLst/>
          </a:prstGeom>
          <a:noFill/>
        </p:spPr>
        <p:txBody>
          <a:bodyPr wrap="square" lIns="0" tIns="0" rIns="0" bIns="0" anchor="ctr">
            <a:noAutofit/>
          </a:bodyPr>
          <a:lstStyle/>
          <a:p>
            <a:r>
              <a:rPr lang="en-US" sz="1200" i="1">
                <a:solidFill>
                  <a:srgbClr val="0C2837"/>
                </a:solidFill>
                <a:latin typeface="Poppins"/>
                <a:cs typeface="Poppins"/>
              </a:rPr>
              <a:t>Non-CA markets are the growth engine — lives up </a:t>
            </a:r>
            <a:r>
              <a:rPr lang="en-US" sz="1200" b="1" i="1">
                <a:solidFill>
                  <a:srgbClr val="F2A765"/>
                </a:solidFill>
                <a:latin typeface="Poppins"/>
                <a:cs typeface="Poppins"/>
              </a:rPr>
              <a:t>272%</a:t>
            </a:r>
            <a:r>
              <a:rPr lang="en-US" sz="1200" i="1">
                <a:solidFill>
                  <a:srgbClr val="0C2837"/>
                </a:solidFill>
                <a:latin typeface="Poppins"/>
                <a:cs typeface="Poppins"/>
              </a:rPr>
              <a:t> and revenue up </a:t>
            </a:r>
            <a:r>
              <a:rPr lang="en-US" sz="1200" b="1" i="1">
                <a:solidFill>
                  <a:srgbClr val="F2A765"/>
                </a:solidFill>
                <a:latin typeface="Poppins"/>
                <a:cs typeface="Poppins"/>
              </a:rPr>
              <a:t>44%</a:t>
            </a:r>
            <a:r>
              <a:rPr lang="en-US" sz="1200" i="1">
                <a:solidFill>
                  <a:srgbClr val="0C2837"/>
                </a:solidFill>
                <a:latin typeface="Poppins"/>
                <a:cs typeface="Poppins"/>
              </a:rPr>
              <a:t> since 2024</a:t>
            </a:r>
          </a:p>
        </p:txBody>
      </p:sp>
      <p:sp>
        <p:nvSpPr>
          <p:cNvPr id="509" name="Rectangle: Rounded Corners 508">
            <a:extLst>
              <a:ext uri="{FF2B5EF4-FFF2-40B4-BE49-F238E27FC236}">
                <a16:creationId xmlns:a16="http://schemas.microsoft.com/office/drawing/2014/main" id="{F4DA7D64-D3F2-4A3C-BCC8-879BD8596872}"/>
              </a:ext>
            </a:extLst>
          </p:cNvPr>
          <p:cNvSpPr/>
          <p:nvPr/>
        </p:nvSpPr>
        <p:spPr>
          <a:xfrm>
            <a:off x="325384" y="1065042"/>
            <a:ext cx="4236017" cy="304676"/>
          </a:xfrm>
          <a:prstGeom prst="roundRect">
            <a:avLst/>
          </a:prstGeom>
          <a:solidFill>
            <a:srgbClr val="001876"/>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latin typeface="DM Sans" pitchFamily="2" charset="0"/>
              </a:rPr>
              <a:t>Lives by State (Lives in thousands)</a:t>
            </a:r>
          </a:p>
        </p:txBody>
      </p:sp>
      <p:sp>
        <p:nvSpPr>
          <p:cNvPr id="510" name="Rectangle: Rounded Corners 509">
            <a:extLst>
              <a:ext uri="{FF2B5EF4-FFF2-40B4-BE49-F238E27FC236}">
                <a16:creationId xmlns:a16="http://schemas.microsoft.com/office/drawing/2014/main" id="{7E8D0D7E-B9F4-56E7-9CF9-D8E48D53370E}"/>
              </a:ext>
            </a:extLst>
          </p:cNvPr>
          <p:cNvSpPr/>
          <p:nvPr/>
        </p:nvSpPr>
        <p:spPr>
          <a:xfrm>
            <a:off x="4648618" y="1065042"/>
            <a:ext cx="4236017" cy="304676"/>
          </a:xfrm>
          <a:prstGeom prst="roundRect">
            <a:avLst/>
          </a:prstGeom>
          <a:solidFill>
            <a:srgbClr val="0D469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latin typeface="DM Sans" pitchFamily="2" charset="0"/>
              </a:rPr>
              <a:t>Revenue by State ($ in millions)</a:t>
            </a:r>
          </a:p>
        </p:txBody>
      </p:sp>
      <p:graphicFrame>
        <p:nvGraphicFramePr>
          <p:cNvPr id="511" name="Chart 510">
            <a:extLst>
              <a:ext uri="{FF2B5EF4-FFF2-40B4-BE49-F238E27FC236}">
                <a16:creationId xmlns:a16="http://schemas.microsoft.com/office/drawing/2014/main" id="{885E4AE0-D401-4228-49FB-4E9D6617EB04}"/>
              </a:ext>
            </a:extLst>
          </p:cNvPr>
          <p:cNvGraphicFramePr/>
          <p:nvPr/>
        </p:nvGraphicFramePr>
        <p:xfrm>
          <a:off x="319044" y="1433684"/>
          <a:ext cx="4236014" cy="153988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12" name="Chart 511">
            <a:extLst>
              <a:ext uri="{FF2B5EF4-FFF2-40B4-BE49-F238E27FC236}">
                <a16:creationId xmlns:a16="http://schemas.microsoft.com/office/drawing/2014/main" id="{1F039E8C-13C2-838B-73C9-0FC130FC3354}"/>
              </a:ext>
            </a:extLst>
          </p:cNvPr>
          <p:cNvGraphicFramePr/>
          <p:nvPr/>
        </p:nvGraphicFramePr>
        <p:xfrm>
          <a:off x="4648619" y="1433683"/>
          <a:ext cx="3121135" cy="1539887"/>
        </p:xfrm>
        <a:graphic>
          <a:graphicData uri="http://schemas.openxmlformats.org/drawingml/2006/chart">
            <c:chart xmlns:c="http://schemas.openxmlformats.org/drawingml/2006/chart" xmlns:r="http://schemas.openxmlformats.org/officeDocument/2006/relationships" r:id="rId7"/>
          </a:graphicData>
        </a:graphic>
      </p:graphicFrame>
      <p:sp>
        <p:nvSpPr>
          <p:cNvPr id="513" name="Rectangle 512">
            <a:extLst>
              <a:ext uri="{FF2B5EF4-FFF2-40B4-BE49-F238E27FC236}">
                <a16:creationId xmlns:a16="http://schemas.microsoft.com/office/drawing/2014/main" id="{3091384F-D4BF-342C-E0C0-2784F7D4B003}"/>
              </a:ext>
            </a:extLst>
          </p:cNvPr>
          <p:cNvSpPr/>
          <p:nvPr/>
        </p:nvSpPr>
        <p:spPr>
          <a:xfrm>
            <a:off x="475421" y="1481221"/>
            <a:ext cx="327749" cy="1074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sz="700">
                <a:solidFill>
                  <a:schemeClr val="tx1"/>
                </a:solidFill>
                <a:latin typeface="Poppins" panose="00000500000000000000" pitchFamily="2" charset="0"/>
                <a:cs typeface="Poppins" panose="00000500000000000000" pitchFamily="2" charset="0"/>
              </a:rPr>
              <a:t>CA</a:t>
            </a:r>
          </a:p>
        </p:txBody>
      </p:sp>
      <p:sp>
        <p:nvSpPr>
          <p:cNvPr id="514" name="Rectangle 513">
            <a:extLst>
              <a:ext uri="{FF2B5EF4-FFF2-40B4-BE49-F238E27FC236}">
                <a16:creationId xmlns:a16="http://schemas.microsoft.com/office/drawing/2014/main" id="{53584340-A024-7125-D84A-5FE92D6F5696}"/>
              </a:ext>
            </a:extLst>
          </p:cNvPr>
          <p:cNvSpPr/>
          <p:nvPr/>
        </p:nvSpPr>
        <p:spPr>
          <a:xfrm>
            <a:off x="311348" y="1481220"/>
            <a:ext cx="118485" cy="10740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5">
              <a:solidFill>
                <a:schemeClr val="tx1"/>
              </a:solidFill>
              <a:latin typeface="Poppins" panose="00000500000000000000" pitchFamily="2" charset="0"/>
              <a:cs typeface="Poppins" panose="00000500000000000000" pitchFamily="2" charset="0"/>
            </a:endParaRPr>
          </a:p>
        </p:txBody>
      </p:sp>
      <p:sp>
        <p:nvSpPr>
          <p:cNvPr id="515" name="Rectangle 514">
            <a:extLst>
              <a:ext uri="{FF2B5EF4-FFF2-40B4-BE49-F238E27FC236}">
                <a16:creationId xmlns:a16="http://schemas.microsoft.com/office/drawing/2014/main" id="{B52C9420-ED92-F3CB-7121-37B3EE529D8F}"/>
              </a:ext>
            </a:extLst>
          </p:cNvPr>
          <p:cNvSpPr/>
          <p:nvPr/>
        </p:nvSpPr>
        <p:spPr>
          <a:xfrm>
            <a:off x="1067018" y="1481221"/>
            <a:ext cx="1425428" cy="1224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sz="700">
                <a:solidFill>
                  <a:schemeClr val="tx1"/>
                </a:solidFill>
                <a:latin typeface="Poppins" panose="00000500000000000000" pitchFamily="2" charset="0"/>
                <a:cs typeface="Poppins" panose="00000500000000000000" pitchFamily="2" charset="0"/>
              </a:rPr>
              <a:t>Non-CA</a:t>
            </a:r>
          </a:p>
        </p:txBody>
      </p:sp>
      <p:sp>
        <p:nvSpPr>
          <p:cNvPr id="516" name="Rectangle 515">
            <a:extLst>
              <a:ext uri="{FF2B5EF4-FFF2-40B4-BE49-F238E27FC236}">
                <a16:creationId xmlns:a16="http://schemas.microsoft.com/office/drawing/2014/main" id="{9D0BB943-322C-060F-541C-AE46FF6030A4}"/>
              </a:ext>
            </a:extLst>
          </p:cNvPr>
          <p:cNvSpPr/>
          <p:nvPr/>
        </p:nvSpPr>
        <p:spPr>
          <a:xfrm>
            <a:off x="896728" y="1481220"/>
            <a:ext cx="118485" cy="107402"/>
          </a:xfrm>
          <a:prstGeom prst="rect">
            <a:avLst/>
          </a:prstGeom>
          <a:solidFill>
            <a:srgbClr val="F2A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5">
              <a:solidFill>
                <a:schemeClr val="tx1"/>
              </a:solidFill>
              <a:latin typeface="Poppins" panose="00000500000000000000" pitchFamily="2" charset="0"/>
              <a:cs typeface="Poppins" panose="00000500000000000000" pitchFamily="2" charset="0"/>
            </a:endParaRPr>
          </a:p>
        </p:txBody>
      </p:sp>
      <p:sp>
        <p:nvSpPr>
          <p:cNvPr id="517" name="Rectangle 516">
            <a:extLst>
              <a:ext uri="{FF2B5EF4-FFF2-40B4-BE49-F238E27FC236}">
                <a16:creationId xmlns:a16="http://schemas.microsoft.com/office/drawing/2014/main" id="{1953DCDD-9DEA-E354-4599-3E3603473A92}"/>
              </a:ext>
            </a:extLst>
          </p:cNvPr>
          <p:cNvSpPr/>
          <p:nvPr/>
        </p:nvSpPr>
        <p:spPr>
          <a:xfrm>
            <a:off x="4812690" y="1481221"/>
            <a:ext cx="327749" cy="1074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sz="700">
                <a:solidFill>
                  <a:schemeClr val="tx1"/>
                </a:solidFill>
                <a:latin typeface="Poppins" panose="00000500000000000000" pitchFamily="2" charset="0"/>
                <a:cs typeface="Poppins" panose="00000500000000000000" pitchFamily="2" charset="0"/>
              </a:rPr>
              <a:t>CA</a:t>
            </a:r>
          </a:p>
        </p:txBody>
      </p:sp>
      <p:sp>
        <p:nvSpPr>
          <p:cNvPr id="518" name="Rectangle 517">
            <a:extLst>
              <a:ext uri="{FF2B5EF4-FFF2-40B4-BE49-F238E27FC236}">
                <a16:creationId xmlns:a16="http://schemas.microsoft.com/office/drawing/2014/main" id="{57899411-A669-5022-320A-B363D28E6E80}"/>
              </a:ext>
            </a:extLst>
          </p:cNvPr>
          <p:cNvSpPr/>
          <p:nvPr/>
        </p:nvSpPr>
        <p:spPr>
          <a:xfrm>
            <a:off x="4648618" y="1481220"/>
            <a:ext cx="118485" cy="10740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5">
              <a:solidFill>
                <a:schemeClr val="tx1"/>
              </a:solidFill>
              <a:latin typeface="Poppins" panose="00000500000000000000" pitchFamily="2" charset="0"/>
              <a:cs typeface="Poppins" panose="00000500000000000000" pitchFamily="2" charset="0"/>
            </a:endParaRPr>
          </a:p>
        </p:txBody>
      </p:sp>
      <p:sp>
        <p:nvSpPr>
          <p:cNvPr id="519" name="Rectangle 518">
            <a:extLst>
              <a:ext uri="{FF2B5EF4-FFF2-40B4-BE49-F238E27FC236}">
                <a16:creationId xmlns:a16="http://schemas.microsoft.com/office/drawing/2014/main" id="{419EF3B7-0AE0-E96B-A02D-E752CA2C2E6B}"/>
              </a:ext>
            </a:extLst>
          </p:cNvPr>
          <p:cNvSpPr/>
          <p:nvPr/>
        </p:nvSpPr>
        <p:spPr>
          <a:xfrm>
            <a:off x="5404286" y="1481221"/>
            <a:ext cx="1425428" cy="1224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sz="700">
                <a:solidFill>
                  <a:schemeClr val="tx1"/>
                </a:solidFill>
                <a:latin typeface="Poppins" panose="00000500000000000000" pitchFamily="2" charset="0"/>
                <a:cs typeface="Poppins" panose="00000500000000000000" pitchFamily="2" charset="0"/>
              </a:rPr>
              <a:t>Non-CA</a:t>
            </a:r>
          </a:p>
        </p:txBody>
      </p:sp>
      <p:sp>
        <p:nvSpPr>
          <p:cNvPr id="520" name="Rectangle 519">
            <a:extLst>
              <a:ext uri="{FF2B5EF4-FFF2-40B4-BE49-F238E27FC236}">
                <a16:creationId xmlns:a16="http://schemas.microsoft.com/office/drawing/2014/main" id="{4A726153-7297-AD4F-DB9E-489F0D5164AA}"/>
              </a:ext>
            </a:extLst>
          </p:cNvPr>
          <p:cNvSpPr/>
          <p:nvPr/>
        </p:nvSpPr>
        <p:spPr>
          <a:xfrm>
            <a:off x="5233998" y="1481220"/>
            <a:ext cx="118485" cy="107402"/>
          </a:xfrm>
          <a:prstGeom prst="rect">
            <a:avLst/>
          </a:prstGeom>
          <a:solidFill>
            <a:srgbClr val="F2A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25">
              <a:solidFill>
                <a:schemeClr val="tx1"/>
              </a:solidFill>
              <a:latin typeface="Poppins" panose="00000500000000000000" pitchFamily="2" charset="0"/>
              <a:cs typeface="Poppins" panose="00000500000000000000" pitchFamily="2" charset="0"/>
            </a:endParaRPr>
          </a:p>
        </p:txBody>
      </p:sp>
      <p:sp>
        <p:nvSpPr>
          <p:cNvPr id="521" name="Rectangle 520">
            <a:extLst>
              <a:ext uri="{FF2B5EF4-FFF2-40B4-BE49-F238E27FC236}">
                <a16:creationId xmlns:a16="http://schemas.microsoft.com/office/drawing/2014/main" id="{A1633A1D-2E97-F7DA-13C7-56864A1FE83D}"/>
              </a:ext>
            </a:extLst>
          </p:cNvPr>
          <p:cNvSpPr/>
          <p:nvPr/>
        </p:nvSpPr>
        <p:spPr>
          <a:xfrm>
            <a:off x="7725815" y="1433682"/>
            <a:ext cx="1172858" cy="1523494"/>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TextBox 521">
            <a:extLst>
              <a:ext uri="{FF2B5EF4-FFF2-40B4-BE49-F238E27FC236}">
                <a16:creationId xmlns:a16="http://schemas.microsoft.com/office/drawing/2014/main" id="{1B389A95-F6E7-27DB-1E6C-20D4CE4D3DB2}"/>
              </a:ext>
            </a:extLst>
          </p:cNvPr>
          <p:cNvSpPr txBox="1"/>
          <p:nvPr/>
        </p:nvSpPr>
        <p:spPr>
          <a:xfrm>
            <a:off x="7815120" y="1563312"/>
            <a:ext cx="980209" cy="412314"/>
          </a:xfrm>
          <a:prstGeom prst="rect">
            <a:avLst/>
          </a:prstGeom>
          <a:noFill/>
        </p:spPr>
        <p:txBody>
          <a:bodyPr wrap="square" lIns="0" tIns="0" rIns="0" bIns="0" anchor="t">
            <a:spAutoFit/>
          </a:bodyPr>
          <a:lstStyle/>
          <a:p>
            <a:pPr>
              <a:spcAft>
                <a:spcPts val="600"/>
              </a:spcAft>
            </a:pPr>
            <a:r>
              <a:rPr lang="en-US" sz="700" b="1">
                <a:latin typeface="Poppins" panose="00000500000000000000" pitchFamily="2" charset="0"/>
                <a:cs typeface="Poppins" panose="00000500000000000000" pitchFamily="2" charset="0"/>
              </a:rPr>
              <a:t>White Space Within Existing Markets</a:t>
            </a:r>
            <a:r>
              <a:rPr lang="en-US" sz="700" b="1" baseline="30000">
                <a:latin typeface="Poppins" panose="00000500000000000000" pitchFamily="2" charset="0"/>
                <a:cs typeface="Poppins" panose="00000500000000000000" pitchFamily="2" charset="0"/>
              </a:rPr>
              <a:t>(1)</a:t>
            </a:r>
            <a:endParaRPr lang="en-US" sz="700" b="1">
              <a:latin typeface="Poppins" panose="00000500000000000000" pitchFamily="2" charset="0"/>
              <a:cs typeface="Poppins" panose="00000500000000000000" pitchFamily="2" charset="0"/>
            </a:endParaRPr>
          </a:p>
        </p:txBody>
      </p:sp>
      <p:sp>
        <p:nvSpPr>
          <p:cNvPr id="523" name="TextBox 522">
            <a:extLst>
              <a:ext uri="{FF2B5EF4-FFF2-40B4-BE49-F238E27FC236}">
                <a16:creationId xmlns:a16="http://schemas.microsoft.com/office/drawing/2014/main" id="{946D9B9F-91D8-B056-78A7-0EFA54F494DE}"/>
              </a:ext>
            </a:extLst>
          </p:cNvPr>
          <p:cNvSpPr txBox="1"/>
          <p:nvPr/>
        </p:nvSpPr>
        <p:spPr>
          <a:xfrm>
            <a:off x="7815119" y="2126710"/>
            <a:ext cx="1062395" cy="274876"/>
          </a:xfrm>
          <a:prstGeom prst="rect">
            <a:avLst/>
          </a:prstGeom>
          <a:noFill/>
        </p:spPr>
        <p:txBody>
          <a:bodyPr wrap="square" lIns="0" tIns="0" rIns="0" bIns="0" anchor="t">
            <a:spAutoFit/>
          </a:bodyPr>
          <a:lstStyle/>
          <a:p>
            <a:pPr>
              <a:spcAft>
                <a:spcPts val="600"/>
              </a:spcAft>
            </a:pPr>
            <a:r>
              <a:rPr lang="it-IT" sz="700">
                <a:latin typeface="Poppins" panose="00000500000000000000" pitchFamily="2" charset="0"/>
                <a:cs typeface="Poppins" panose="00000500000000000000" pitchFamily="2" charset="0"/>
              </a:rPr>
              <a:t>STLN Penetration in California: </a:t>
            </a:r>
            <a:r>
              <a:rPr lang="it-IT" sz="700" b="1">
                <a:solidFill>
                  <a:srgbClr val="0D469D"/>
                </a:solidFill>
                <a:latin typeface="Poppins" panose="00000500000000000000" pitchFamily="2" charset="0"/>
                <a:cs typeface="Poppins" panose="00000500000000000000" pitchFamily="2" charset="0"/>
              </a:rPr>
              <a:t>7.3%</a:t>
            </a:r>
          </a:p>
        </p:txBody>
      </p:sp>
      <p:sp>
        <p:nvSpPr>
          <p:cNvPr id="524" name="TextBox 523">
            <a:extLst>
              <a:ext uri="{FF2B5EF4-FFF2-40B4-BE49-F238E27FC236}">
                <a16:creationId xmlns:a16="http://schemas.microsoft.com/office/drawing/2014/main" id="{99BD5AA4-C0D3-3BDB-77DE-364892291DCD}"/>
              </a:ext>
            </a:extLst>
          </p:cNvPr>
          <p:cNvSpPr txBox="1"/>
          <p:nvPr/>
        </p:nvSpPr>
        <p:spPr>
          <a:xfrm>
            <a:off x="7815120" y="2552668"/>
            <a:ext cx="980209" cy="274876"/>
          </a:xfrm>
          <a:prstGeom prst="rect">
            <a:avLst/>
          </a:prstGeom>
          <a:noFill/>
        </p:spPr>
        <p:txBody>
          <a:bodyPr wrap="square" lIns="0" tIns="0" rIns="0" bIns="0" anchor="t">
            <a:spAutoFit/>
          </a:bodyPr>
          <a:lstStyle/>
          <a:p>
            <a:pPr>
              <a:spcAft>
                <a:spcPts val="600"/>
              </a:spcAft>
            </a:pPr>
            <a:r>
              <a:rPr lang="it-IT" sz="700">
                <a:latin typeface="Poppins" panose="00000500000000000000" pitchFamily="2" charset="0"/>
                <a:cs typeface="Poppins" panose="00000500000000000000" pitchFamily="2" charset="0"/>
              </a:rPr>
              <a:t>STLN Penetration in Non-CA: </a:t>
            </a:r>
            <a:r>
              <a:rPr lang="it-IT" sz="700" b="1">
                <a:solidFill>
                  <a:srgbClr val="F2A765"/>
                </a:solidFill>
                <a:latin typeface="Poppins" panose="00000500000000000000" pitchFamily="2" charset="0"/>
                <a:cs typeface="Poppins" panose="00000500000000000000" pitchFamily="2" charset="0"/>
              </a:rPr>
              <a:t>2.2%</a:t>
            </a:r>
          </a:p>
        </p:txBody>
      </p:sp>
      <p:sp>
        <p:nvSpPr>
          <p:cNvPr id="525" name="Rectangle: Rounded Corners 524">
            <a:extLst>
              <a:ext uri="{FF2B5EF4-FFF2-40B4-BE49-F238E27FC236}">
                <a16:creationId xmlns:a16="http://schemas.microsoft.com/office/drawing/2014/main" id="{37EF7D6F-8B40-EF33-FDFB-C9BC03CC6C24}"/>
              </a:ext>
            </a:extLst>
          </p:cNvPr>
          <p:cNvSpPr/>
          <p:nvPr/>
        </p:nvSpPr>
        <p:spPr>
          <a:xfrm>
            <a:off x="328711" y="3004711"/>
            <a:ext cx="1151701" cy="1386232"/>
          </a:xfrm>
          <a:prstGeom prst="roundRect">
            <a:avLst>
              <a:gd name="adj" fmla="val 12832"/>
            </a:avLst>
          </a:prstGeom>
          <a:solidFill>
            <a:srgbClr val="0D469D"/>
          </a:solidFill>
          <a:ln w="6350">
            <a:noFill/>
          </a:ln>
          <a:effectLst>
            <a:outerShdw blurRad="90000" dist="30000" dir="5400000" rotWithShape="0">
              <a:srgbClr val="0C2837">
                <a:alpha val="28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144000" rIns="144000" bIns="164000" rtlCol="0" anchor="b"/>
          <a:lstStyle/>
          <a:p>
            <a:pPr algn="ctr"/>
            <a:r>
              <a:rPr lang="en-US" sz="1100" b="1">
                <a:solidFill>
                  <a:srgbClr val="FFFFFF"/>
                </a:solidFill>
                <a:latin typeface="Poppins" panose="00000500000000000000" pitchFamily="2" charset="0"/>
                <a:cs typeface="Poppins" panose="00000500000000000000" pitchFamily="2" charset="0"/>
              </a:rPr>
              <a:t>Key Partners</a:t>
            </a:r>
          </a:p>
        </p:txBody>
      </p:sp>
      <p:sp>
        <p:nvSpPr>
          <p:cNvPr id="526" name="KeyPartnersIconCircle">
            <a:extLst>
              <a:ext uri="{FF2B5EF4-FFF2-40B4-BE49-F238E27FC236}">
                <a16:creationId xmlns:a16="http://schemas.microsoft.com/office/drawing/2014/main" id="{DC72787F-2977-BA6E-2D87-953852093B91}"/>
              </a:ext>
            </a:extLst>
          </p:cNvPr>
          <p:cNvSpPr/>
          <p:nvPr/>
        </p:nvSpPr>
        <p:spPr>
          <a:xfrm>
            <a:off x="692412" y="3130295"/>
            <a:ext cx="424303" cy="391493"/>
          </a:xfrm>
          <a:prstGeom prst="ellipse">
            <a:avLst/>
          </a:prstGeom>
          <a:solidFill>
            <a:srgbClr val="FFFFFF"/>
          </a:solidFill>
          <a:ln>
            <a:noFill/>
          </a:ln>
        </p:spPr>
        <p:txBody>
          <a:bodyPr/>
          <a:lstStyle/>
          <a:p>
            <a:endParaRPr lang="en-US"/>
          </a:p>
        </p:txBody>
      </p:sp>
      <p:pic>
        <p:nvPicPr>
          <p:cNvPr id="527" name="KeyPartnersIcon">
            <a:extLst>
              <a:ext uri="{FF2B5EF4-FFF2-40B4-BE49-F238E27FC236}">
                <a16:creationId xmlns:a16="http://schemas.microsoft.com/office/drawing/2014/main" id="{295B9629-FE30-6025-2B2F-5AACF5590B95}"/>
              </a:ext>
            </a:extLst>
          </p:cNvPr>
          <p:cNvPicPr>
            <a:picLocks noChangeAspect="1"/>
          </p:cNvPicPr>
          <p:nvPr/>
        </p:nvPicPr>
        <p:blipFill>
          <a:blip r:embed="rId8"/>
          <a:stretch>
            <a:fillRect/>
          </a:stretch>
        </p:blipFill>
        <p:spPr>
          <a:xfrm>
            <a:off x="776103" y="3207041"/>
            <a:ext cx="256918" cy="256918"/>
          </a:xfrm>
          <a:prstGeom prst="rect">
            <a:avLst/>
          </a:prstGeom>
        </p:spPr>
      </p:pic>
      <p:sp>
        <p:nvSpPr>
          <p:cNvPr id="528" name="Rectangle: Rounded Corners 527">
            <a:extLst>
              <a:ext uri="{FF2B5EF4-FFF2-40B4-BE49-F238E27FC236}">
                <a16:creationId xmlns:a16="http://schemas.microsoft.com/office/drawing/2014/main" id="{988B5819-D69E-D02B-E959-7AEB3874AAE5}"/>
              </a:ext>
            </a:extLst>
          </p:cNvPr>
          <p:cNvSpPr/>
          <p:nvPr/>
        </p:nvSpPr>
        <p:spPr>
          <a:xfrm>
            <a:off x="1570760" y="3012004"/>
            <a:ext cx="2383726" cy="333217"/>
          </a:xfrm>
          <a:prstGeom prst="roundRect">
            <a:avLst/>
          </a:prstGeom>
          <a:solidFill>
            <a:srgbClr val="0D469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rgbClr val="FFFFFF"/>
                </a:solidFill>
                <a:latin typeface="DM Sans" pitchFamily="2" charset="0"/>
              </a:rPr>
              <a:t>Managed Care Organizations</a:t>
            </a:r>
          </a:p>
        </p:txBody>
      </p:sp>
      <p:sp>
        <p:nvSpPr>
          <p:cNvPr id="529" name="Rectangle: Rounded Corners 528">
            <a:extLst>
              <a:ext uri="{FF2B5EF4-FFF2-40B4-BE49-F238E27FC236}">
                <a16:creationId xmlns:a16="http://schemas.microsoft.com/office/drawing/2014/main" id="{9D43D0BF-440A-CF76-CF69-DA1ED84DBF8F}"/>
              </a:ext>
            </a:extLst>
          </p:cNvPr>
          <p:cNvSpPr/>
          <p:nvPr/>
        </p:nvSpPr>
        <p:spPr>
          <a:xfrm>
            <a:off x="4032274" y="3012004"/>
            <a:ext cx="2383726" cy="333217"/>
          </a:xfrm>
          <a:prstGeom prst="roundRect">
            <a:avLst/>
          </a:prstGeom>
          <a:solidFill>
            <a:srgbClr val="0D469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rgbClr val="FFFFFF"/>
                </a:solidFill>
                <a:latin typeface="DM Sans" pitchFamily="2" charset="0"/>
              </a:rPr>
              <a:t>Independent Physician Associations</a:t>
            </a:r>
          </a:p>
        </p:txBody>
      </p:sp>
      <p:sp>
        <p:nvSpPr>
          <p:cNvPr id="530" name="Rectangle: Rounded Corners 529">
            <a:extLst>
              <a:ext uri="{FF2B5EF4-FFF2-40B4-BE49-F238E27FC236}">
                <a16:creationId xmlns:a16="http://schemas.microsoft.com/office/drawing/2014/main" id="{D5CF0F08-593C-2440-F28B-F1FD702C5854}"/>
              </a:ext>
            </a:extLst>
          </p:cNvPr>
          <p:cNvSpPr/>
          <p:nvPr/>
        </p:nvSpPr>
        <p:spPr>
          <a:xfrm>
            <a:off x="6493789" y="3012004"/>
            <a:ext cx="2383726" cy="333217"/>
          </a:xfrm>
          <a:prstGeom prst="roundRect">
            <a:avLst/>
          </a:prstGeom>
          <a:solidFill>
            <a:srgbClr val="0D469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rgbClr val="FFFFFF"/>
                </a:solidFill>
                <a:latin typeface="DM Sans" pitchFamily="2" charset="0"/>
              </a:rPr>
              <a:t>Delegated Provider Groups</a:t>
            </a:r>
          </a:p>
        </p:txBody>
      </p:sp>
      <p:sp>
        <p:nvSpPr>
          <p:cNvPr id="531" name="Rectangle 48">
            <a:extLst>
              <a:ext uri="{FF2B5EF4-FFF2-40B4-BE49-F238E27FC236}">
                <a16:creationId xmlns:a16="http://schemas.microsoft.com/office/drawing/2014/main" id="{1025FA83-91C3-4270-B145-3110D9310C5A}"/>
              </a:ext>
            </a:extLst>
          </p:cNvPr>
          <p:cNvSpPr/>
          <p:nvPr/>
        </p:nvSpPr>
        <p:spPr>
          <a:xfrm rot="10800000">
            <a:off x="1570760" y="3393617"/>
            <a:ext cx="2383726" cy="997327"/>
          </a:xfrm>
          <a:prstGeom prst="round2SameRect">
            <a:avLst>
              <a:gd name="adj1" fmla="val 0"/>
              <a:gd name="adj2" fmla="val 6000"/>
            </a:avLst>
          </a:prstGeom>
          <a:solidFill>
            <a:srgbClr val="FBFCFE"/>
          </a:solidFill>
          <a:ln w="6350">
            <a:solidFill>
              <a:srgbClr val="D9E2EF"/>
            </a:solidFill>
          </a:ln>
          <a:effectLst>
            <a:outerShdw blurRad="70000" dist="22000" dir="5400000" rotWithShape="0">
              <a:srgbClr val="0C2837">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396000" rIns="72000" bIns="36000" rtlCol="0" anchor="t" anchorCtr="0"/>
          <a:lstStyle/>
          <a:p>
            <a:endParaRPr lang="en-US" sz="550" b="1" i="1">
              <a:solidFill>
                <a:schemeClr val="tx1"/>
              </a:solidFill>
              <a:latin typeface="Poppins" panose="00000500000000000000" pitchFamily="2" charset="0"/>
              <a:cs typeface="Poppins" panose="00000500000000000000" pitchFamily="2" charset="0"/>
            </a:endParaRPr>
          </a:p>
        </p:txBody>
      </p:sp>
      <p:sp>
        <p:nvSpPr>
          <p:cNvPr id="532" name="Rectangle 49">
            <a:extLst>
              <a:ext uri="{FF2B5EF4-FFF2-40B4-BE49-F238E27FC236}">
                <a16:creationId xmlns:a16="http://schemas.microsoft.com/office/drawing/2014/main" id="{164E1EC6-2FE3-365C-6000-0E9013154C48}"/>
              </a:ext>
            </a:extLst>
          </p:cNvPr>
          <p:cNvSpPr/>
          <p:nvPr/>
        </p:nvSpPr>
        <p:spPr>
          <a:xfrm rot="10800000">
            <a:off x="4032274" y="3393617"/>
            <a:ext cx="2383726" cy="997327"/>
          </a:xfrm>
          <a:prstGeom prst="round2SameRect">
            <a:avLst>
              <a:gd name="adj1" fmla="val 0"/>
              <a:gd name="adj2" fmla="val 6000"/>
            </a:avLst>
          </a:prstGeom>
          <a:solidFill>
            <a:srgbClr val="FBFCFE"/>
          </a:solidFill>
          <a:ln w="6350">
            <a:solidFill>
              <a:srgbClr val="D9E2EF"/>
            </a:solidFill>
          </a:ln>
          <a:effectLst>
            <a:outerShdw blurRad="70000" dist="22000" dir="5400000" rotWithShape="0">
              <a:srgbClr val="0C2837">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396000" rIns="72000" bIns="36000" rtlCol="0" anchor="t" anchorCtr="0"/>
          <a:lstStyle/>
          <a:p>
            <a:endParaRPr lang="en-US" sz="550" b="1" i="1">
              <a:solidFill>
                <a:schemeClr val="tx1"/>
              </a:solidFill>
              <a:latin typeface="Poppins" panose="00000500000000000000" pitchFamily="2" charset="0"/>
              <a:cs typeface="Poppins" panose="00000500000000000000" pitchFamily="2" charset="0"/>
            </a:endParaRPr>
          </a:p>
        </p:txBody>
      </p:sp>
      <p:sp>
        <p:nvSpPr>
          <p:cNvPr id="533" name="Rectangle 50">
            <a:extLst>
              <a:ext uri="{FF2B5EF4-FFF2-40B4-BE49-F238E27FC236}">
                <a16:creationId xmlns:a16="http://schemas.microsoft.com/office/drawing/2014/main" id="{196D9B2D-B1A9-CD57-AA77-8E5231D28C59}"/>
              </a:ext>
            </a:extLst>
          </p:cNvPr>
          <p:cNvSpPr/>
          <p:nvPr/>
        </p:nvSpPr>
        <p:spPr>
          <a:xfrm rot="10800000">
            <a:off x="6493789" y="3393617"/>
            <a:ext cx="2383726" cy="997327"/>
          </a:xfrm>
          <a:prstGeom prst="round2SameRect">
            <a:avLst>
              <a:gd name="adj1" fmla="val 0"/>
              <a:gd name="adj2" fmla="val 6000"/>
            </a:avLst>
          </a:prstGeom>
          <a:solidFill>
            <a:srgbClr val="FBFCFE"/>
          </a:solidFill>
          <a:ln w="6350">
            <a:solidFill>
              <a:srgbClr val="D9E2EF"/>
            </a:solidFill>
          </a:ln>
          <a:effectLst>
            <a:outerShdw blurRad="70000" dist="22000" dir="5400000" rotWithShape="0">
              <a:srgbClr val="0C2837">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396000" rIns="72000" bIns="36000" rtlCol="0" anchor="t" anchorCtr="0"/>
          <a:lstStyle/>
          <a:p>
            <a:endParaRPr lang="en-US" sz="550" b="1" i="1">
              <a:solidFill>
                <a:schemeClr val="tx1"/>
              </a:solidFill>
              <a:latin typeface="Poppins" panose="00000500000000000000" pitchFamily="2" charset="0"/>
              <a:cs typeface="Poppins" panose="00000500000000000000" pitchFamily="2" charset="0"/>
            </a:endParaRPr>
          </a:p>
        </p:txBody>
      </p:sp>
      <p:pic>
        <p:nvPicPr>
          <p:cNvPr id="534" name="Picture 6" descr="Elevance Health - JUST Capital">
            <a:extLst>
              <a:ext uri="{FF2B5EF4-FFF2-40B4-BE49-F238E27FC236}">
                <a16:creationId xmlns:a16="http://schemas.microsoft.com/office/drawing/2014/main" id="{7B42F3FD-8FC5-B3E7-4F73-20B441C65F22}"/>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1942633" y="3562757"/>
            <a:ext cx="497964" cy="213968"/>
          </a:xfrm>
          <a:prstGeom prst="rect">
            <a:avLst/>
          </a:prstGeom>
          <a:noFill/>
          <a:extLst>
            <a:ext uri="{909E8E84-426E-40DD-AFC4-6F175D3DCCD1}">
              <a14:hiddenFill xmlns:a14="http://schemas.microsoft.com/office/drawing/2010/main">
                <a:solidFill>
                  <a:srgbClr val="FFFFFF"/>
                </a:solidFill>
              </a14:hiddenFill>
            </a:ext>
          </a:extLst>
        </p:spPr>
      </p:pic>
      <p:pic>
        <p:nvPicPr>
          <p:cNvPr id="535" name="Picture 4" descr="Humana | World Economic Forum">
            <a:extLst>
              <a:ext uri="{FF2B5EF4-FFF2-40B4-BE49-F238E27FC236}">
                <a16:creationId xmlns:a16="http://schemas.microsoft.com/office/drawing/2014/main" id="{638686F0-2ACC-3AAD-71B1-C3995C9F016F}"/>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055719" y="3607253"/>
            <a:ext cx="526895" cy="137137"/>
          </a:xfrm>
          <a:prstGeom prst="rect">
            <a:avLst/>
          </a:prstGeom>
          <a:noFill/>
          <a:extLst>
            <a:ext uri="{909E8E84-426E-40DD-AFC4-6F175D3DCCD1}">
              <a14:hiddenFill xmlns:a14="http://schemas.microsoft.com/office/drawing/2010/main">
                <a:solidFill>
                  <a:srgbClr val="FFFFFF"/>
                </a:solidFill>
              </a14:hiddenFill>
            </a:ext>
          </a:extLst>
        </p:spPr>
      </p:pic>
      <p:pic>
        <p:nvPicPr>
          <p:cNvPr id="536" name="Picture 2" descr="logo">
            <a:extLst>
              <a:ext uri="{FF2B5EF4-FFF2-40B4-BE49-F238E27FC236}">
                <a16:creationId xmlns:a16="http://schemas.microsoft.com/office/drawing/2014/main" id="{D901D710-7331-D00E-F51A-3B3ACC87B7A5}"/>
              </a:ext>
            </a:extLst>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2358900" y="4089039"/>
            <a:ext cx="807444" cy="90837"/>
          </a:xfrm>
          <a:prstGeom prst="rect">
            <a:avLst/>
          </a:prstGeom>
          <a:noFill/>
          <a:extLst>
            <a:ext uri="{909E8E84-426E-40DD-AFC4-6F175D3DCCD1}">
              <a14:hiddenFill xmlns:a14="http://schemas.microsoft.com/office/drawing/2010/main">
                <a:solidFill>
                  <a:srgbClr val="FFFFFF"/>
                </a:solidFill>
              </a14:hiddenFill>
            </a:ext>
          </a:extLst>
        </p:spPr>
      </p:pic>
      <p:pic>
        <p:nvPicPr>
          <p:cNvPr id="537" name="Google Shape;356;g25dc857c530_0_4238" descr="altmmed-logo">
            <a:extLst>
              <a:ext uri="{FF2B5EF4-FFF2-40B4-BE49-F238E27FC236}">
                <a16:creationId xmlns:a16="http://schemas.microsoft.com/office/drawing/2014/main" id="{CEA9A859-F854-3247-851A-1681565191B1}"/>
              </a:ext>
            </a:extLst>
          </p:cNvPr>
          <p:cNvPicPr preferRelativeResize="0"/>
          <p:nvPr/>
        </p:nvPicPr>
        <p:blipFill rotWithShape="1">
          <a:blip r:embed="rId12">
            <a:alphaModFix/>
          </a:blip>
          <a:stretch/>
        </p:blipFill>
        <p:spPr>
          <a:xfrm>
            <a:off x="4376113" y="3522823"/>
            <a:ext cx="560091" cy="124245"/>
          </a:xfrm>
          <a:prstGeom prst="rect">
            <a:avLst/>
          </a:prstGeom>
          <a:noFill/>
          <a:ln>
            <a:noFill/>
          </a:ln>
        </p:spPr>
      </p:pic>
      <p:pic>
        <p:nvPicPr>
          <p:cNvPr id="538" name="Google Shape;380;g25dc857c530_0_4238">
            <a:extLst>
              <a:ext uri="{FF2B5EF4-FFF2-40B4-BE49-F238E27FC236}">
                <a16:creationId xmlns:a16="http://schemas.microsoft.com/office/drawing/2014/main" id="{ADE49869-91F0-0984-0CB4-70DD9FF5FC6F}"/>
              </a:ext>
            </a:extLst>
          </p:cNvPr>
          <p:cNvPicPr preferRelativeResize="0"/>
          <p:nvPr/>
        </p:nvPicPr>
        <p:blipFill rotWithShape="1">
          <a:blip r:embed="rId13">
            <a:alphaModFix/>
          </a:blip>
          <a:stretch/>
        </p:blipFill>
        <p:spPr>
          <a:xfrm>
            <a:off x="5283251" y="3545543"/>
            <a:ext cx="799010" cy="74907"/>
          </a:xfrm>
          <a:prstGeom prst="rect">
            <a:avLst/>
          </a:prstGeom>
          <a:noFill/>
          <a:ln>
            <a:noFill/>
          </a:ln>
        </p:spPr>
      </p:pic>
      <p:pic>
        <p:nvPicPr>
          <p:cNvPr id="539" name="Google Shape;357;g25dc857c530_0_4238" descr="Image result for applecare healthcare">
            <a:extLst>
              <a:ext uri="{FF2B5EF4-FFF2-40B4-BE49-F238E27FC236}">
                <a16:creationId xmlns:a16="http://schemas.microsoft.com/office/drawing/2014/main" id="{82785E79-8507-01C7-69F5-4B85C9ACC7E3}"/>
              </a:ext>
            </a:extLst>
          </p:cNvPr>
          <p:cNvPicPr preferRelativeResize="0"/>
          <p:nvPr/>
        </p:nvPicPr>
        <p:blipFill rotWithShape="1">
          <a:blip r:embed="rId14">
            <a:alphaModFix/>
          </a:blip>
          <a:stretch/>
        </p:blipFill>
        <p:spPr>
          <a:xfrm>
            <a:off x="4430024" y="3815551"/>
            <a:ext cx="477268" cy="156880"/>
          </a:xfrm>
          <a:prstGeom prst="rect">
            <a:avLst/>
          </a:prstGeom>
          <a:noFill/>
          <a:ln>
            <a:noFill/>
          </a:ln>
        </p:spPr>
      </p:pic>
      <p:pic>
        <p:nvPicPr>
          <p:cNvPr id="540" name="Google Shape;360;g25dc857c530_0_4238">
            <a:extLst>
              <a:ext uri="{FF2B5EF4-FFF2-40B4-BE49-F238E27FC236}">
                <a16:creationId xmlns:a16="http://schemas.microsoft.com/office/drawing/2014/main" id="{8BFD85E3-2D0E-22B5-7198-B91DDEFEEA0E}"/>
              </a:ext>
            </a:extLst>
          </p:cNvPr>
          <p:cNvPicPr preferRelativeResize="0"/>
          <p:nvPr/>
        </p:nvPicPr>
        <p:blipFill rotWithShape="1">
          <a:blip r:embed="rId15">
            <a:alphaModFix/>
          </a:blip>
          <a:stretch/>
        </p:blipFill>
        <p:spPr>
          <a:xfrm>
            <a:off x="5435795" y="3807902"/>
            <a:ext cx="509087" cy="173660"/>
          </a:xfrm>
          <a:prstGeom prst="rect">
            <a:avLst/>
          </a:prstGeom>
          <a:noFill/>
          <a:ln>
            <a:noFill/>
          </a:ln>
        </p:spPr>
      </p:pic>
      <p:pic>
        <p:nvPicPr>
          <p:cNvPr id="541" name="Google Shape;382;g25dc857c530_0_4238">
            <a:extLst>
              <a:ext uri="{FF2B5EF4-FFF2-40B4-BE49-F238E27FC236}">
                <a16:creationId xmlns:a16="http://schemas.microsoft.com/office/drawing/2014/main" id="{B072E4D5-DF6C-7FB8-8DD9-C84718481868}"/>
              </a:ext>
            </a:extLst>
          </p:cNvPr>
          <p:cNvPicPr preferRelativeResize="0"/>
          <p:nvPr/>
        </p:nvPicPr>
        <p:blipFill rotWithShape="1">
          <a:blip r:embed="rId16">
            <a:alphaModFix/>
          </a:blip>
          <a:stretch/>
        </p:blipFill>
        <p:spPr>
          <a:xfrm>
            <a:off x="4936204" y="4137765"/>
            <a:ext cx="508488" cy="129412"/>
          </a:xfrm>
          <a:prstGeom prst="rect">
            <a:avLst/>
          </a:prstGeom>
          <a:noFill/>
          <a:ln>
            <a:noFill/>
          </a:ln>
        </p:spPr>
      </p:pic>
      <p:pic>
        <p:nvPicPr>
          <p:cNvPr id="542" name="Google Shape;354;g25dc857c530_0_4238" descr="Image result for optum health logo">
            <a:extLst>
              <a:ext uri="{FF2B5EF4-FFF2-40B4-BE49-F238E27FC236}">
                <a16:creationId xmlns:a16="http://schemas.microsoft.com/office/drawing/2014/main" id="{B3669F6A-911E-5110-D6A0-8AAF55A08477}"/>
              </a:ext>
            </a:extLst>
          </p:cNvPr>
          <p:cNvPicPr preferRelativeResize="0"/>
          <p:nvPr/>
        </p:nvPicPr>
        <p:blipFill rotWithShape="1">
          <a:blip r:embed="rId17">
            <a:alphaModFix/>
          </a:blip>
          <a:stretch/>
        </p:blipFill>
        <p:spPr>
          <a:xfrm>
            <a:off x="6766828" y="3554796"/>
            <a:ext cx="630516" cy="205552"/>
          </a:xfrm>
          <a:prstGeom prst="rect">
            <a:avLst/>
          </a:prstGeom>
          <a:noFill/>
          <a:ln>
            <a:noFill/>
          </a:ln>
        </p:spPr>
      </p:pic>
      <p:pic>
        <p:nvPicPr>
          <p:cNvPr id="543" name="Picture 2" descr="Careers at ChenMed | ChenMed jobs">
            <a:extLst>
              <a:ext uri="{FF2B5EF4-FFF2-40B4-BE49-F238E27FC236}">
                <a16:creationId xmlns:a16="http://schemas.microsoft.com/office/drawing/2014/main" id="{4A9F6691-EAD4-C208-5E08-4A4926ACB6EB}"/>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1399" t="26790" r="11614" b="26213"/>
          <a:stretch>
            <a:fillRect/>
          </a:stretch>
        </p:blipFill>
        <p:spPr bwMode="auto">
          <a:xfrm>
            <a:off x="7909443" y="3549004"/>
            <a:ext cx="652061" cy="217136"/>
          </a:xfrm>
          <a:prstGeom prst="rect">
            <a:avLst/>
          </a:prstGeom>
          <a:noFill/>
          <a:extLst>
            <a:ext uri="{909E8E84-426E-40DD-AFC4-6F175D3DCCD1}">
              <a14:hiddenFill xmlns:a14="http://schemas.microsoft.com/office/drawing/2010/main">
                <a:solidFill>
                  <a:srgbClr val="FFFFFF"/>
                </a:solidFill>
              </a14:hiddenFill>
            </a:ext>
          </a:extLst>
        </p:spPr>
      </p:pic>
      <p:pic>
        <p:nvPicPr>
          <p:cNvPr id="544" name="Picture 4" descr="logo">
            <a:extLst>
              <a:ext uri="{FF2B5EF4-FFF2-40B4-BE49-F238E27FC236}">
                <a16:creationId xmlns:a16="http://schemas.microsoft.com/office/drawing/2014/main" id="{7D8E1336-DB31-435C-3B70-086E062DC68A}"/>
              </a:ext>
            </a:extLst>
          </p:cNvPr>
          <p:cNvPicPr>
            <a:picLocks noChangeAspect="1" noChangeArrowheads="1"/>
          </p:cNvPicPr>
          <p:nvPr/>
        </p:nvPicPr>
        <p:blipFill>
          <a:blip r:embed="rId19">
            <a:extLst>
              <a:ext uri="{28A0092B-C50C-407E-A947-70E740481C1C}">
                <a14:useLocalDpi xmlns:a14="http://schemas.microsoft.com/office/drawing/2010/main" val="0"/>
              </a:ext>
            </a:extLst>
          </a:blip>
          <a:stretch>
            <a:fillRect/>
          </a:stretch>
        </p:blipFill>
        <p:spPr bwMode="auto">
          <a:xfrm>
            <a:off x="7356359" y="4074009"/>
            <a:ext cx="658587" cy="116899"/>
          </a:xfrm>
          <a:prstGeom prst="rect">
            <a:avLst/>
          </a:prstGeom>
          <a:noFill/>
          <a:extLst>
            <a:ext uri="{909E8E84-426E-40DD-AFC4-6F175D3DCCD1}">
              <a14:hiddenFill xmlns:a14="http://schemas.microsoft.com/office/drawing/2010/main">
                <a:solidFill>
                  <a:srgbClr val="FFFFFF"/>
                </a:solidFill>
              </a14:hiddenFill>
            </a:ext>
          </a:extLst>
        </p:spPr>
      </p:pic>
      <p:sp>
        <p:nvSpPr>
          <p:cNvPr id="545" name="Lives Growth Badge">
            <a:extLst>
              <a:ext uri="{FF2B5EF4-FFF2-40B4-BE49-F238E27FC236}">
                <a16:creationId xmlns:a16="http://schemas.microsoft.com/office/drawing/2014/main" id="{B45A2B17-33BB-2174-F6C0-AEE2CBC8A9D1}"/>
              </a:ext>
            </a:extLst>
          </p:cNvPr>
          <p:cNvSpPr txBox="1"/>
          <p:nvPr/>
        </p:nvSpPr>
        <p:spPr>
          <a:xfrm>
            <a:off x="2561833" y="1451948"/>
            <a:ext cx="1962436" cy="191379"/>
          </a:xfrm>
          <a:prstGeom prst="rect">
            <a:avLst/>
          </a:prstGeom>
          <a:noFill/>
        </p:spPr>
        <p:txBody>
          <a:bodyPr wrap="square" lIns="0" tIns="0" rIns="0" bIns="0" anchor="ctr" anchorCtr="0">
            <a:noAutofit/>
          </a:bodyPr>
          <a:lstStyle/>
          <a:p>
            <a:pPr algn="r"/>
            <a:r>
              <a:rPr lang="en-US" sz="900" b="1">
                <a:solidFill>
                  <a:srgbClr val="F2A765"/>
                </a:solidFill>
                <a:latin typeface="Poppins"/>
                <a:cs typeface="Poppins"/>
              </a:rPr>
              <a:t>▲ Non-CA +272%</a:t>
            </a:r>
          </a:p>
        </p:txBody>
      </p:sp>
      <p:sp>
        <p:nvSpPr>
          <p:cNvPr id="546" name="Revenue Growth Badge">
            <a:extLst>
              <a:ext uri="{FF2B5EF4-FFF2-40B4-BE49-F238E27FC236}">
                <a16:creationId xmlns:a16="http://schemas.microsoft.com/office/drawing/2014/main" id="{8B360A90-51B5-5CFE-65B8-EC2DDCE33AFE}"/>
              </a:ext>
            </a:extLst>
          </p:cNvPr>
          <p:cNvSpPr txBox="1"/>
          <p:nvPr/>
        </p:nvSpPr>
        <p:spPr>
          <a:xfrm>
            <a:off x="6744627" y="1451948"/>
            <a:ext cx="919542" cy="191379"/>
          </a:xfrm>
          <a:prstGeom prst="rect">
            <a:avLst/>
          </a:prstGeom>
          <a:noFill/>
        </p:spPr>
        <p:txBody>
          <a:bodyPr wrap="square" lIns="0" tIns="0" rIns="0" bIns="0" anchor="ctr" anchorCtr="0">
            <a:noAutofit/>
          </a:bodyPr>
          <a:lstStyle/>
          <a:p>
            <a:pPr algn="r"/>
            <a:r>
              <a:rPr lang="en-US" sz="900" b="1">
                <a:solidFill>
                  <a:srgbClr val="F2A765"/>
                </a:solidFill>
                <a:latin typeface="Poppins"/>
                <a:cs typeface="Poppins"/>
              </a:rPr>
              <a:t>▲ +44%</a:t>
            </a:r>
          </a:p>
        </p:txBody>
      </p:sp>
      <p:sp>
        <p:nvSpPr>
          <p:cNvPr id="2" name="Google Shape;164;p9">
            <a:extLst>
              <a:ext uri="{FF2B5EF4-FFF2-40B4-BE49-F238E27FC236}">
                <a16:creationId xmlns:a16="http://schemas.microsoft.com/office/drawing/2014/main" id="{B5A22A7A-6004-2B30-B8E2-949CD8E22B8F}"/>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10</a:t>
            </a:r>
            <a:endParaRPr sz="427">
              <a:solidFill>
                <a:schemeClr val="dk1"/>
              </a:solidFill>
              <a:latin typeface="Calibri"/>
              <a:ea typeface="Calibri"/>
              <a:cs typeface="Calibri"/>
              <a:sym typeface="Calibri"/>
            </a:endParaRPr>
          </a:p>
        </p:txBody>
      </p:sp>
      <p:sp>
        <p:nvSpPr>
          <p:cNvPr id="3" name="Google Shape;170;p9">
            <a:extLst>
              <a:ext uri="{FF2B5EF4-FFF2-40B4-BE49-F238E27FC236}">
                <a16:creationId xmlns:a16="http://schemas.microsoft.com/office/drawing/2014/main" id="{27E1337D-F4BA-0BFC-6E7E-DAE9C65BAF02}"/>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4" name="Google Shape;162;p9">
            <a:extLst>
              <a:ext uri="{FF2B5EF4-FFF2-40B4-BE49-F238E27FC236}">
                <a16:creationId xmlns:a16="http://schemas.microsoft.com/office/drawing/2014/main" id="{B8205A3D-609F-748B-3C23-A152D1F994A8}"/>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7" name="TextBox 6">
            <a:extLst>
              <a:ext uri="{FF2B5EF4-FFF2-40B4-BE49-F238E27FC236}">
                <a16:creationId xmlns:a16="http://schemas.microsoft.com/office/drawing/2014/main" id="{B22A712A-314C-9DF8-8CE5-E7C51B6DEF05}"/>
              </a:ext>
            </a:extLst>
          </p:cNvPr>
          <p:cNvSpPr txBox="1"/>
          <p:nvPr/>
        </p:nvSpPr>
        <p:spPr>
          <a:xfrm>
            <a:off x="311348" y="4390950"/>
            <a:ext cx="7626350" cy="421245"/>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a:t>
            </a:r>
            <a:br>
              <a:rPr lang="en-US" sz="600">
                <a:solidFill>
                  <a:srgbClr val="0C2837"/>
                </a:solidFill>
                <a:latin typeface="Poppins" panose="00000500000000000000" pitchFamily="2" charset="0"/>
                <a:ea typeface="DM Sans"/>
                <a:cs typeface="Poppins" panose="00000500000000000000" pitchFamily="2" charset="0"/>
                <a:sym typeface="DM Sans"/>
              </a:rPr>
            </a:br>
            <a:r>
              <a:rPr lang="en-US" sz="600">
                <a:solidFill>
                  <a:srgbClr val="0C2837"/>
                </a:solidFill>
                <a:latin typeface="Poppins" panose="00000500000000000000" pitchFamily="2" charset="0"/>
                <a:ea typeface="DM Sans"/>
                <a:cs typeface="Poppins" panose="00000500000000000000" pitchFamily="2" charset="0"/>
                <a:sym typeface="DM Sans"/>
              </a:rPr>
              <a:t>(1) Reflect STLN’s 2025 revenue as a percent of TAM; TAM reflects Medicare Advantage, Managed Medicaid,  and Commercial lives in STLN states (CA, FL, NV, AZ, OR); Assumes revenue PMPM of $50, $10 and $5 for Medicare Advantage, Managed Medicaid, and Commercial, respectively.</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Source: Mark Farrah Associates.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7A6BF-EE46-7458-DC28-C94A80B46DAD}"/>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558C8E22-99DD-68C8-B320-E5D5EAC42131}"/>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558C8E22-99DD-68C8-B320-E5D5EAC42131}"/>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3" name="Google Shape;149;p9">
            <a:extLst>
              <a:ext uri="{FF2B5EF4-FFF2-40B4-BE49-F238E27FC236}">
                <a16:creationId xmlns:a16="http://schemas.microsoft.com/office/drawing/2014/main" id="{4520A242-7EBD-C950-D17B-713EB577EF2C}"/>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Starling’s Full-Spectrum Capitated Offering </a:t>
            </a:r>
          </a:p>
        </p:txBody>
      </p:sp>
      <p:cxnSp>
        <p:nvCxnSpPr>
          <p:cNvPr id="4" name="Google Shape;163;p9">
            <a:extLst>
              <a:ext uri="{FF2B5EF4-FFF2-40B4-BE49-F238E27FC236}">
                <a16:creationId xmlns:a16="http://schemas.microsoft.com/office/drawing/2014/main" id="{BF763D92-C802-86B0-4738-7F9318A6640B}"/>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Google Shape;164;p9">
            <a:extLst>
              <a:ext uri="{FF2B5EF4-FFF2-40B4-BE49-F238E27FC236}">
                <a16:creationId xmlns:a16="http://schemas.microsoft.com/office/drawing/2014/main" id="{ADE099D1-61D0-F204-61DC-8DFBC0F4BCEC}"/>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11</a:t>
            </a:r>
            <a:endParaRPr sz="427">
              <a:solidFill>
                <a:schemeClr val="dk1"/>
              </a:solidFill>
              <a:latin typeface="Calibri"/>
              <a:ea typeface="Calibri"/>
              <a:cs typeface="Calibri"/>
              <a:sym typeface="Calibri"/>
            </a:endParaRPr>
          </a:p>
        </p:txBody>
      </p:sp>
      <p:sp>
        <p:nvSpPr>
          <p:cNvPr id="9" name="Google Shape;170;p9">
            <a:extLst>
              <a:ext uri="{FF2B5EF4-FFF2-40B4-BE49-F238E27FC236}">
                <a16:creationId xmlns:a16="http://schemas.microsoft.com/office/drawing/2014/main" id="{D1DBD8B6-165B-7B0B-0001-18A43E26AA39}"/>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10" name="Google Shape;162;p9">
            <a:extLst>
              <a:ext uri="{FF2B5EF4-FFF2-40B4-BE49-F238E27FC236}">
                <a16:creationId xmlns:a16="http://schemas.microsoft.com/office/drawing/2014/main" id="{557798B8-F821-9345-D48D-F6040ABD6105}"/>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1" name="Rectangle: Rounded Corners 10">
            <a:extLst>
              <a:ext uri="{FF2B5EF4-FFF2-40B4-BE49-F238E27FC236}">
                <a16:creationId xmlns:a16="http://schemas.microsoft.com/office/drawing/2014/main" id="{CB3F9433-F1BD-BD8C-6A07-B8CE52239C4B}"/>
              </a:ext>
            </a:extLst>
          </p:cNvPr>
          <p:cNvSpPr/>
          <p:nvPr/>
        </p:nvSpPr>
        <p:spPr>
          <a:xfrm>
            <a:off x="457200" y="4364270"/>
            <a:ext cx="8229600" cy="203812"/>
          </a:xfrm>
          <a:prstGeom prst="roundRect">
            <a:avLst/>
          </a:prstGeom>
          <a:solidFill>
            <a:srgbClr val="002AC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defTabSz="685800">
              <a:defRPr/>
            </a:pPr>
            <a:r>
              <a:rPr lang="en-US" sz="900" b="1">
                <a:solidFill>
                  <a:srgbClr val="FFFFFF"/>
                </a:solidFill>
                <a:latin typeface="Poppins"/>
                <a:cs typeface="Poppins"/>
              </a:rPr>
              <a:t>FUTURE OF STARLING ONCOLOGY GROWTH </a:t>
            </a:r>
            <a:endParaRPr lang="en-US" sz="900" b="1">
              <a:solidFill>
                <a:srgbClr val="FFFFFF"/>
              </a:solidFill>
              <a:latin typeface="Poppins" panose="00000500000000000000" pitchFamily="2" charset="0"/>
              <a:cs typeface="Poppins" panose="00000500000000000000" pitchFamily="2" charset="0"/>
            </a:endParaRPr>
          </a:p>
        </p:txBody>
      </p:sp>
      <p:cxnSp>
        <p:nvCxnSpPr>
          <p:cNvPr id="12" name="Straight Arrow Connector 11">
            <a:extLst>
              <a:ext uri="{FF2B5EF4-FFF2-40B4-BE49-F238E27FC236}">
                <a16:creationId xmlns:a16="http://schemas.microsoft.com/office/drawing/2014/main" id="{5AC2E5C3-B4C4-B4B0-83DB-40E24ADECE18}"/>
              </a:ext>
            </a:extLst>
          </p:cNvPr>
          <p:cNvCxnSpPr>
            <a:cxnSpLocks/>
          </p:cNvCxnSpPr>
          <p:nvPr/>
        </p:nvCxnSpPr>
        <p:spPr>
          <a:xfrm>
            <a:off x="5890702" y="4466177"/>
            <a:ext cx="2647386" cy="0"/>
          </a:xfrm>
          <a:prstGeom prst="straightConnector1">
            <a:avLst/>
          </a:prstGeom>
          <a:solidFill>
            <a:srgbClr val="0D469D"/>
          </a:solidFill>
          <a:ln w="12700" cap="rnd">
            <a:solidFill>
              <a:schemeClr val="bg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DA158D5-EB39-8861-CAC1-DA0540C0EEF2}"/>
              </a:ext>
            </a:extLst>
          </p:cNvPr>
          <p:cNvCxnSpPr>
            <a:cxnSpLocks/>
          </p:cNvCxnSpPr>
          <p:nvPr/>
        </p:nvCxnSpPr>
        <p:spPr>
          <a:xfrm>
            <a:off x="604704" y="4466177"/>
            <a:ext cx="2609821" cy="0"/>
          </a:xfrm>
          <a:prstGeom prst="straightConnector1">
            <a:avLst/>
          </a:prstGeom>
          <a:solidFill>
            <a:srgbClr val="0D469D"/>
          </a:solidFill>
          <a:ln w="12700" cap="rnd">
            <a:solidFill>
              <a:schemeClr val="bg1"/>
            </a:solidFill>
            <a:tailEnd type="none" w="med" len="sm"/>
          </a:ln>
        </p:spPr>
        <p:style>
          <a:lnRef idx="1">
            <a:schemeClr val="accent1"/>
          </a:lnRef>
          <a:fillRef idx="0">
            <a:schemeClr val="accent1"/>
          </a:fillRef>
          <a:effectRef idx="0">
            <a:schemeClr val="accent1"/>
          </a:effectRef>
          <a:fontRef idx="minor">
            <a:schemeClr val="tx1"/>
          </a:fontRef>
        </p:style>
      </p:cxnSp>
      <p:sp>
        <p:nvSpPr>
          <p:cNvPr id="16" name=" 2">
            <a:extLst>
              <a:ext uri="{FF2B5EF4-FFF2-40B4-BE49-F238E27FC236}">
                <a16:creationId xmlns:a16="http://schemas.microsoft.com/office/drawing/2014/main" id="{448CDE86-FC2C-9376-D4CD-4DD49D8E3227}"/>
              </a:ext>
            </a:extLst>
          </p:cNvPr>
          <p:cNvSpPr/>
          <p:nvPr/>
        </p:nvSpPr>
        <p:spPr>
          <a:xfrm>
            <a:off x="457200" y="858448"/>
            <a:ext cx="3985636" cy="3416103"/>
          </a:xfrm>
          <a:prstGeom prst="roundRect">
            <a:avLst>
              <a:gd name="adj" fmla="val 2924"/>
            </a:avLst>
          </a:prstGeom>
          <a:solidFill>
            <a:srgbClr val="FFFFFF"/>
          </a:solidFill>
          <a:ln w="12700">
            <a:solidFill>
              <a:srgbClr val="E5E5E5"/>
            </a:solidFill>
            <a:prstDash val="solid"/>
          </a:ln>
          <a:effectLst>
            <a:outerShdw blurRad="50800" dist="38100" dir="2700000" algn="tl" rotWithShape="0">
              <a:prstClr val="black">
                <a:alpha val="40000"/>
              </a:prstClr>
            </a:outerShdw>
          </a:effectLst>
        </p:spPr>
        <p:txBody>
          <a:bodyPr/>
          <a:lstStyle/>
          <a:p>
            <a:endParaRPr lang="en-US"/>
          </a:p>
        </p:txBody>
      </p:sp>
      <p:sp>
        <p:nvSpPr>
          <p:cNvPr id="19" name=" 3">
            <a:extLst>
              <a:ext uri="{FF2B5EF4-FFF2-40B4-BE49-F238E27FC236}">
                <a16:creationId xmlns:a16="http://schemas.microsoft.com/office/drawing/2014/main" id="{7C8D450D-BFB2-84BD-313E-E9681C3040FD}"/>
              </a:ext>
            </a:extLst>
          </p:cNvPr>
          <p:cNvSpPr/>
          <p:nvPr/>
        </p:nvSpPr>
        <p:spPr>
          <a:xfrm>
            <a:off x="457200" y="858448"/>
            <a:ext cx="3985636" cy="793024"/>
          </a:xfrm>
          <a:prstGeom prst="roundRect">
            <a:avLst>
              <a:gd name="adj" fmla="val 12821"/>
            </a:avLst>
          </a:prstGeom>
          <a:gradFill flip="none" rotWithShape="1">
            <a:gsLst>
              <a:gs pos="0">
                <a:srgbClr val="001876"/>
              </a:gs>
              <a:gs pos="100000">
                <a:srgbClr val="123FA3"/>
              </a:gs>
            </a:gsLst>
            <a:lin ang="2700000" scaled="0"/>
          </a:gradFill>
          <a:ln/>
          <a:effectLst>
            <a:outerShdw blurRad="50800" dist="38100" dir="2700000" algn="tl" rotWithShape="0">
              <a:prstClr val="black">
                <a:alpha val="40000"/>
              </a:prstClr>
            </a:outerShdw>
          </a:effectLst>
        </p:spPr>
        <p:txBody>
          <a:bodyPr/>
          <a:lstStyle/>
          <a:p>
            <a:endParaRPr lang="en-US"/>
          </a:p>
        </p:txBody>
      </p:sp>
      <p:sp>
        <p:nvSpPr>
          <p:cNvPr id="20" name=" 4">
            <a:extLst>
              <a:ext uri="{FF2B5EF4-FFF2-40B4-BE49-F238E27FC236}">
                <a16:creationId xmlns:a16="http://schemas.microsoft.com/office/drawing/2014/main" id="{E70A2172-BE97-734C-CBE4-2521DCB21BDB}"/>
              </a:ext>
            </a:extLst>
          </p:cNvPr>
          <p:cNvSpPr/>
          <p:nvPr/>
        </p:nvSpPr>
        <p:spPr>
          <a:xfrm>
            <a:off x="457200" y="1254960"/>
            <a:ext cx="3985636" cy="396512"/>
          </a:xfrm>
          <a:prstGeom prst="rect">
            <a:avLst/>
          </a:prstGeom>
          <a:solidFill>
            <a:srgbClr val="001876"/>
          </a:solidFill>
          <a:ln/>
          <a:effectLst>
            <a:outerShdw blurRad="50800" dist="38100" dir="2700000" algn="tl" rotWithShape="0">
              <a:prstClr val="black">
                <a:alpha val="40000"/>
              </a:prstClr>
            </a:outerShdw>
          </a:effectLst>
        </p:spPr>
        <p:txBody>
          <a:bodyPr/>
          <a:lstStyle/>
          <a:p>
            <a:endParaRPr lang="en-US"/>
          </a:p>
        </p:txBody>
      </p:sp>
      <p:sp>
        <p:nvSpPr>
          <p:cNvPr id="21" name=" 5">
            <a:extLst>
              <a:ext uri="{FF2B5EF4-FFF2-40B4-BE49-F238E27FC236}">
                <a16:creationId xmlns:a16="http://schemas.microsoft.com/office/drawing/2014/main" id="{125ECF54-330A-698F-D215-34313F431E38}"/>
              </a:ext>
            </a:extLst>
          </p:cNvPr>
          <p:cNvSpPr/>
          <p:nvPr/>
        </p:nvSpPr>
        <p:spPr>
          <a:xfrm>
            <a:off x="641720" y="1021120"/>
            <a:ext cx="424396" cy="419649"/>
          </a:xfrm>
          <a:prstGeom prst="ellipse">
            <a:avLst/>
          </a:prstGeom>
          <a:solidFill>
            <a:srgbClr val="FFFFFF">
              <a:alpha val="18000"/>
            </a:srgbClr>
          </a:solidFill>
          <a:ln/>
          <a:effectLst>
            <a:outerShdw blurRad="50800" dist="38100" dir="2700000" algn="tl" rotWithShape="0">
              <a:prstClr val="black">
                <a:alpha val="40000"/>
              </a:prstClr>
            </a:outerShdw>
          </a:effectLst>
        </p:spPr>
        <p:txBody>
          <a:bodyPr/>
          <a:lstStyle/>
          <a:p>
            <a:endParaRPr lang="en-US"/>
          </a:p>
        </p:txBody>
      </p:sp>
      <p:pic>
        <p:nvPicPr>
          <p:cNvPr id="22" name=" 0" descr="/home/claude/work/icons/narrow.png">
            <a:extLst>
              <a:ext uri="{FF2B5EF4-FFF2-40B4-BE49-F238E27FC236}">
                <a16:creationId xmlns:a16="http://schemas.microsoft.com/office/drawing/2014/main" id="{825A2BE4-5A78-11C4-7719-4B15B9917589}"/>
              </a:ext>
            </a:extLst>
          </p:cNvPr>
          <p:cNvPicPr>
            <a:picLocks noChangeAspect="1"/>
          </p:cNvPicPr>
          <p:nvPr/>
        </p:nvPicPr>
        <p:blipFill>
          <a:blip r:embed="rId6"/>
          <a:stretch>
            <a:fillRect/>
          </a:stretch>
        </p:blipFill>
        <p:spPr>
          <a:xfrm>
            <a:off x="744444" y="1132955"/>
            <a:ext cx="218947" cy="218947"/>
          </a:xfrm>
          <a:prstGeom prst="rect">
            <a:avLst/>
          </a:prstGeom>
        </p:spPr>
      </p:pic>
      <p:sp>
        <p:nvSpPr>
          <p:cNvPr id="24" name=" 7">
            <a:extLst>
              <a:ext uri="{FF2B5EF4-FFF2-40B4-BE49-F238E27FC236}">
                <a16:creationId xmlns:a16="http://schemas.microsoft.com/office/drawing/2014/main" id="{7E9EEFB2-8B94-8E0B-D878-37899CFE6CEC}"/>
              </a:ext>
            </a:extLst>
          </p:cNvPr>
          <p:cNvSpPr/>
          <p:nvPr/>
        </p:nvSpPr>
        <p:spPr>
          <a:xfrm>
            <a:off x="1195281" y="926384"/>
            <a:ext cx="3063035" cy="684420"/>
          </a:xfrm>
          <a:prstGeom prst="rect">
            <a:avLst/>
          </a:prstGeom>
          <a:noFill/>
          <a:ln/>
        </p:spPr>
        <p:txBody>
          <a:bodyPr wrap="square" lIns="0" tIns="0" rIns="0" bIns="0" rtlCol="0" anchor="ctr"/>
          <a:lstStyle/>
          <a:p>
            <a:pPr marL="0" indent="0">
              <a:buNone/>
            </a:pPr>
            <a:r>
              <a:rPr lang="en-US" sz="1500" b="1">
                <a:solidFill>
                  <a:srgbClr val="FFFFFF"/>
                </a:solidFill>
                <a:latin typeface="Poppins" pitchFamily="34" charset="0"/>
                <a:ea typeface="Poppins" pitchFamily="34" charset="-122"/>
                <a:cs typeface="Poppins" pitchFamily="34" charset="-120"/>
              </a:rPr>
              <a:t>Narrow Network Capitation</a:t>
            </a:r>
            <a:endParaRPr lang="en-US" sz="1500"/>
          </a:p>
        </p:txBody>
      </p:sp>
      <p:sp>
        <p:nvSpPr>
          <p:cNvPr id="25" name=" 8">
            <a:extLst>
              <a:ext uri="{FF2B5EF4-FFF2-40B4-BE49-F238E27FC236}">
                <a16:creationId xmlns:a16="http://schemas.microsoft.com/office/drawing/2014/main" id="{DD66DCF3-37DF-553E-E423-83BB41D00652}"/>
              </a:ext>
            </a:extLst>
          </p:cNvPr>
          <p:cNvSpPr/>
          <p:nvPr/>
        </p:nvSpPr>
        <p:spPr>
          <a:xfrm>
            <a:off x="697076" y="1773476"/>
            <a:ext cx="3505883" cy="508349"/>
          </a:xfrm>
          <a:prstGeom prst="rect">
            <a:avLst/>
          </a:prstGeom>
          <a:noFill/>
          <a:ln/>
        </p:spPr>
        <p:txBody>
          <a:bodyPr wrap="square" lIns="0" tIns="0" rIns="0" bIns="0" rtlCol="0" anchor="t"/>
          <a:lstStyle/>
          <a:p>
            <a:pPr marL="0" indent="0">
              <a:lnSpc>
                <a:spcPct val="112000"/>
              </a:lnSpc>
              <a:buNone/>
            </a:pPr>
            <a:r>
              <a:rPr lang="en-US" sz="900" dirty="0">
                <a:solidFill>
                  <a:srgbClr val="333333"/>
                </a:solidFill>
                <a:latin typeface="Poppins" pitchFamily="34" charset="0"/>
                <a:ea typeface="Poppins" pitchFamily="34" charset="-122"/>
                <a:cs typeface="Poppins" pitchFamily="34" charset="-120"/>
              </a:rPr>
              <a:t>Starling Oncology contracts with providers that are globally capitated with a Knox-Keene license to serves as the </a:t>
            </a:r>
            <a:r>
              <a:rPr lang="en-US" sz="900" u="sng" dirty="0">
                <a:solidFill>
                  <a:srgbClr val="333333"/>
                </a:solidFill>
                <a:latin typeface="Poppins" pitchFamily="34" charset="0"/>
                <a:ea typeface="Poppins" pitchFamily="34" charset="-122"/>
                <a:cs typeface="Poppins" pitchFamily="34" charset="-120"/>
              </a:rPr>
              <a:t>exclusive</a:t>
            </a:r>
            <a:r>
              <a:rPr lang="en-US" sz="900" dirty="0">
                <a:solidFill>
                  <a:srgbClr val="333333"/>
                </a:solidFill>
                <a:latin typeface="Poppins" pitchFamily="34" charset="0"/>
                <a:ea typeface="Poppins" pitchFamily="34" charset="-122"/>
                <a:cs typeface="Poppins" pitchFamily="34" charset="-120"/>
              </a:rPr>
              <a:t> oncology provider.</a:t>
            </a:r>
            <a:endParaRPr lang="en-US" sz="900" dirty="0"/>
          </a:p>
        </p:txBody>
      </p:sp>
      <p:sp>
        <p:nvSpPr>
          <p:cNvPr id="26" name=" 9">
            <a:extLst>
              <a:ext uri="{FF2B5EF4-FFF2-40B4-BE49-F238E27FC236}">
                <a16:creationId xmlns:a16="http://schemas.microsoft.com/office/drawing/2014/main" id="{6C2D56C4-70F7-3481-6C5C-D8EED1CB1146}"/>
              </a:ext>
            </a:extLst>
          </p:cNvPr>
          <p:cNvSpPr/>
          <p:nvPr/>
        </p:nvSpPr>
        <p:spPr>
          <a:xfrm>
            <a:off x="697076" y="2246047"/>
            <a:ext cx="1688360" cy="508349"/>
          </a:xfrm>
          <a:prstGeom prst="roundRect">
            <a:avLst>
              <a:gd name="adj" fmla="val 10000"/>
            </a:avLst>
          </a:prstGeom>
          <a:solidFill>
            <a:srgbClr val="EFF1F8"/>
          </a:solidFill>
          <a:ln/>
          <a:effectLst>
            <a:outerShdw blurRad="50800" dist="38100" dir="2700000" algn="tl" rotWithShape="0">
              <a:prstClr val="black">
                <a:alpha val="40000"/>
              </a:prstClr>
            </a:outerShdw>
          </a:effectLst>
        </p:spPr>
        <p:txBody>
          <a:bodyPr/>
          <a:lstStyle/>
          <a:p>
            <a:endParaRPr lang="en-US"/>
          </a:p>
        </p:txBody>
      </p:sp>
      <p:sp>
        <p:nvSpPr>
          <p:cNvPr id="27" name=" 10">
            <a:extLst>
              <a:ext uri="{FF2B5EF4-FFF2-40B4-BE49-F238E27FC236}">
                <a16:creationId xmlns:a16="http://schemas.microsoft.com/office/drawing/2014/main" id="{C899BC6A-5F1F-24A2-DE7B-B80CB2BCFE0C}"/>
              </a:ext>
            </a:extLst>
          </p:cNvPr>
          <p:cNvSpPr/>
          <p:nvPr/>
        </p:nvSpPr>
        <p:spPr>
          <a:xfrm>
            <a:off x="807788" y="2307049"/>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NETWORK MODEL</a:t>
            </a:r>
            <a:endParaRPr lang="en-US" sz="800"/>
          </a:p>
        </p:txBody>
      </p:sp>
      <p:sp>
        <p:nvSpPr>
          <p:cNvPr id="28" name=" 11">
            <a:extLst>
              <a:ext uri="{FF2B5EF4-FFF2-40B4-BE49-F238E27FC236}">
                <a16:creationId xmlns:a16="http://schemas.microsoft.com/office/drawing/2014/main" id="{06988A11-4261-4912-A082-7AC5CFDB20B1}"/>
              </a:ext>
            </a:extLst>
          </p:cNvPr>
          <p:cNvSpPr/>
          <p:nvPr/>
        </p:nvSpPr>
        <p:spPr>
          <a:xfrm>
            <a:off x="807788" y="2459553"/>
            <a:ext cx="1466935" cy="264341"/>
          </a:xfrm>
          <a:prstGeom prst="rect">
            <a:avLst/>
          </a:prstGeom>
          <a:noFill/>
          <a:ln/>
        </p:spPr>
        <p:txBody>
          <a:bodyPr wrap="square" lIns="0" tIns="0" rIns="0" bIns="0" rtlCol="0" anchor="ctr"/>
          <a:lstStyle/>
          <a:p>
            <a:pPr marL="0" indent="0">
              <a:buNone/>
            </a:pPr>
            <a:r>
              <a:rPr lang="en-US" sz="1200" b="1">
                <a:solidFill>
                  <a:srgbClr val="001876"/>
                </a:solidFill>
                <a:latin typeface="Poppins" pitchFamily="34" charset="0"/>
                <a:ea typeface="Poppins" pitchFamily="34" charset="-122"/>
                <a:cs typeface="Poppins" pitchFamily="34" charset="-120"/>
              </a:rPr>
              <a:t>Exclusive</a:t>
            </a:r>
            <a:endParaRPr lang="en-US" sz="1200"/>
          </a:p>
        </p:txBody>
      </p:sp>
      <p:sp>
        <p:nvSpPr>
          <p:cNvPr id="29" name=" 12">
            <a:extLst>
              <a:ext uri="{FF2B5EF4-FFF2-40B4-BE49-F238E27FC236}">
                <a16:creationId xmlns:a16="http://schemas.microsoft.com/office/drawing/2014/main" id="{5CBF4B7B-7A3F-EC74-D959-CFFCAFD0409C}"/>
              </a:ext>
            </a:extLst>
          </p:cNvPr>
          <p:cNvSpPr/>
          <p:nvPr/>
        </p:nvSpPr>
        <p:spPr>
          <a:xfrm>
            <a:off x="2514600" y="2246047"/>
            <a:ext cx="1688360" cy="508349"/>
          </a:xfrm>
          <a:prstGeom prst="roundRect">
            <a:avLst>
              <a:gd name="adj" fmla="val 10000"/>
            </a:avLst>
          </a:prstGeom>
          <a:solidFill>
            <a:srgbClr val="EFF1F8"/>
          </a:solidFill>
          <a:ln/>
          <a:effectLst>
            <a:outerShdw blurRad="50800" dist="38100" dir="2700000" algn="tl" rotWithShape="0">
              <a:prstClr val="black">
                <a:alpha val="40000"/>
              </a:prstClr>
            </a:outerShdw>
          </a:effectLst>
        </p:spPr>
        <p:txBody>
          <a:bodyPr/>
          <a:lstStyle/>
          <a:p>
            <a:endParaRPr lang="en-US"/>
          </a:p>
        </p:txBody>
      </p:sp>
      <p:sp>
        <p:nvSpPr>
          <p:cNvPr id="30" name=" 13">
            <a:extLst>
              <a:ext uri="{FF2B5EF4-FFF2-40B4-BE49-F238E27FC236}">
                <a16:creationId xmlns:a16="http://schemas.microsoft.com/office/drawing/2014/main" id="{84777212-1F0F-E679-62E1-F5CD590C7F10}"/>
              </a:ext>
            </a:extLst>
          </p:cNvPr>
          <p:cNvSpPr/>
          <p:nvPr/>
        </p:nvSpPr>
        <p:spPr>
          <a:xfrm>
            <a:off x="2625312" y="2307049"/>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2025 REVENUE</a:t>
            </a:r>
            <a:endParaRPr lang="en-US" sz="800"/>
          </a:p>
        </p:txBody>
      </p:sp>
      <p:sp>
        <p:nvSpPr>
          <p:cNvPr id="31" name=" 14">
            <a:extLst>
              <a:ext uri="{FF2B5EF4-FFF2-40B4-BE49-F238E27FC236}">
                <a16:creationId xmlns:a16="http://schemas.microsoft.com/office/drawing/2014/main" id="{494E0548-4A2A-885D-B619-8691D71F6FB9}"/>
              </a:ext>
            </a:extLst>
          </p:cNvPr>
          <p:cNvSpPr/>
          <p:nvPr/>
        </p:nvSpPr>
        <p:spPr>
          <a:xfrm>
            <a:off x="2625312" y="2459553"/>
            <a:ext cx="1466935" cy="264341"/>
          </a:xfrm>
          <a:prstGeom prst="rect">
            <a:avLst/>
          </a:prstGeom>
          <a:noFill/>
          <a:ln/>
        </p:spPr>
        <p:txBody>
          <a:bodyPr wrap="square" lIns="0" tIns="0" rIns="0" bIns="0" rtlCol="0" anchor="ctr"/>
          <a:lstStyle/>
          <a:p>
            <a:pPr marL="0" indent="0">
              <a:buNone/>
            </a:pPr>
            <a:r>
              <a:rPr lang="en-US" sz="1200" b="1">
                <a:solidFill>
                  <a:srgbClr val="001876"/>
                </a:solidFill>
                <a:latin typeface="Poppins" pitchFamily="34" charset="0"/>
                <a:ea typeface="Poppins" pitchFamily="34" charset="-122"/>
                <a:cs typeface="Poppins" pitchFamily="34" charset="-120"/>
              </a:rPr>
              <a:t>$85M</a:t>
            </a:r>
            <a:endParaRPr lang="en-US" sz="1200"/>
          </a:p>
        </p:txBody>
      </p:sp>
      <p:sp>
        <p:nvSpPr>
          <p:cNvPr id="32" name=" 15">
            <a:extLst>
              <a:ext uri="{FF2B5EF4-FFF2-40B4-BE49-F238E27FC236}">
                <a16:creationId xmlns:a16="http://schemas.microsoft.com/office/drawing/2014/main" id="{9398F65B-2D4A-77E1-609F-35C378CF7603}"/>
              </a:ext>
            </a:extLst>
          </p:cNvPr>
          <p:cNvSpPr/>
          <p:nvPr/>
        </p:nvSpPr>
        <p:spPr>
          <a:xfrm>
            <a:off x="697076" y="2835732"/>
            <a:ext cx="1688360" cy="508349"/>
          </a:xfrm>
          <a:prstGeom prst="roundRect">
            <a:avLst>
              <a:gd name="adj" fmla="val 10000"/>
            </a:avLst>
          </a:prstGeom>
          <a:solidFill>
            <a:srgbClr val="EFF1F8"/>
          </a:solidFill>
          <a:ln/>
          <a:effectLst>
            <a:outerShdw blurRad="50800" dist="38100" dir="2700000" algn="tl" rotWithShape="0">
              <a:prstClr val="black">
                <a:alpha val="40000"/>
              </a:prstClr>
            </a:outerShdw>
          </a:effectLst>
        </p:spPr>
        <p:txBody>
          <a:bodyPr/>
          <a:lstStyle/>
          <a:p>
            <a:endParaRPr lang="en-US"/>
          </a:p>
        </p:txBody>
      </p:sp>
      <p:sp>
        <p:nvSpPr>
          <p:cNvPr id="33" name=" 16">
            <a:extLst>
              <a:ext uri="{FF2B5EF4-FFF2-40B4-BE49-F238E27FC236}">
                <a16:creationId xmlns:a16="http://schemas.microsoft.com/office/drawing/2014/main" id="{45DB814C-88A5-CE07-7356-6D2FF5A9119D}"/>
              </a:ext>
            </a:extLst>
          </p:cNvPr>
          <p:cNvSpPr/>
          <p:nvPr/>
        </p:nvSpPr>
        <p:spPr>
          <a:xfrm>
            <a:off x="807788" y="2896734"/>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EXPECTED MLR</a:t>
            </a:r>
            <a:r>
              <a:rPr lang="en-US" sz="800" b="1" kern="0" spc="40" baseline="30000">
                <a:solidFill>
                  <a:srgbClr val="5B6472"/>
                </a:solidFill>
                <a:latin typeface="Poppins" pitchFamily="34" charset="0"/>
                <a:ea typeface="Poppins" pitchFamily="34" charset="-122"/>
                <a:cs typeface="Poppins" pitchFamily="34" charset="-120"/>
              </a:rPr>
              <a:t>1</a:t>
            </a:r>
            <a:endParaRPr lang="en-US" sz="800" baseline="30000"/>
          </a:p>
        </p:txBody>
      </p:sp>
      <p:sp>
        <p:nvSpPr>
          <p:cNvPr id="34" name=" 17">
            <a:extLst>
              <a:ext uri="{FF2B5EF4-FFF2-40B4-BE49-F238E27FC236}">
                <a16:creationId xmlns:a16="http://schemas.microsoft.com/office/drawing/2014/main" id="{6F9FE779-0C1A-3331-F4E2-FEA1A5F571C0}"/>
              </a:ext>
            </a:extLst>
          </p:cNvPr>
          <p:cNvSpPr/>
          <p:nvPr/>
        </p:nvSpPr>
        <p:spPr>
          <a:xfrm>
            <a:off x="807788" y="3049239"/>
            <a:ext cx="1466935" cy="264341"/>
          </a:xfrm>
          <a:prstGeom prst="rect">
            <a:avLst/>
          </a:prstGeom>
          <a:noFill/>
          <a:ln/>
        </p:spPr>
        <p:txBody>
          <a:bodyPr wrap="square" lIns="0" tIns="0" rIns="0" bIns="0" rtlCol="0" anchor="ctr"/>
          <a:lstStyle/>
          <a:p>
            <a:pPr marL="0" indent="0">
              <a:buNone/>
            </a:pPr>
            <a:r>
              <a:rPr lang="en-US" sz="1200" b="1">
                <a:solidFill>
                  <a:srgbClr val="001876"/>
                </a:solidFill>
                <a:latin typeface="Poppins" pitchFamily="34" charset="0"/>
                <a:ea typeface="Poppins" pitchFamily="34" charset="-122"/>
                <a:cs typeface="Poppins" pitchFamily="34" charset="-120"/>
              </a:rPr>
              <a:t>~65-70%</a:t>
            </a:r>
            <a:endParaRPr lang="en-US" sz="1200"/>
          </a:p>
        </p:txBody>
      </p:sp>
      <p:sp>
        <p:nvSpPr>
          <p:cNvPr id="35" name=" 18">
            <a:extLst>
              <a:ext uri="{FF2B5EF4-FFF2-40B4-BE49-F238E27FC236}">
                <a16:creationId xmlns:a16="http://schemas.microsoft.com/office/drawing/2014/main" id="{4BE13E8A-F4BC-F4AF-B3F4-E890549075E4}"/>
              </a:ext>
            </a:extLst>
          </p:cNvPr>
          <p:cNvSpPr/>
          <p:nvPr/>
        </p:nvSpPr>
        <p:spPr>
          <a:xfrm>
            <a:off x="2514600" y="2835732"/>
            <a:ext cx="1688360" cy="508349"/>
          </a:xfrm>
          <a:prstGeom prst="roundRect">
            <a:avLst>
              <a:gd name="adj" fmla="val 10000"/>
            </a:avLst>
          </a:prstGeom>
          <a:solidFill>
            <a:srgbClr val="EFF1F8"/>
          </a:solidFill>
          <a:ln/>
          <a:effectLst>
            <a:outerShdw blurRad="50800" dist="38100" dir="2700000" algn="tl" rotWithShape="0">
              <a:prstClr val="black">
                <a:alpha val="40000"/>
              </a:prstClr>
            </a:outerShdw>
          </a:effectLst>
        </p:spPr>
        <p:txBody>
          <a:bodyPr/>
          <a:lstStyle/>
          <a:p>
            <a:endParaRPr lang="en-US"/>
          </a:p>
        </p:txBody>
      </p:sp>
      <p:sp>
        <p:nvSpPr>
          <p:cNvPr id="36" name=" 19">
            <a:extLst>
              <a:ext uri="{FF2B5EF4-FFF2-40B4-BE49-F238E27FC236}">
                <a16:creationId xmlns:a16="http://schemas.microsoft.com/office/drawing/2014/main" id="{66AC332F-CB00-33BF-3AD5-8E06491ED305}"/>
              </a:ext>
            </a:extLst>
          </p:cNvPr>
          <p:cNvSpPr/>
          <p:nvPr/>
        </p:nvSpPr>
        <p:spPr>
          <a:xfrm>
            <a:off x="2625312" y="2896734"/>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PMPM</a:t>
            </a:r>
            <a:endParaRPr lang="en-US" sz="800"/>
          </a:p>
        </p:txBody>
      </p:sp>
      <p:sp>
        <p:nvSpPr>
          <p:cNvPr id="37" name=" 20">
            <a:extLst>
              <a:ext uri="{FF2B5EF4-FFF2-40B4-BE49-F238E27FC236}">
                <a16:creationId xmlns:a16="http://schemas.microsoft.com/office/drawing/2014/main" id="{B36A074E-8D89-BC54-815C-E2D69514C17C}"/>
              </a:ext>
            </a:extLst>
          </p:cNvPr>
          <p:cNvSpPr/>
          <p:nvPr/>
        </p:nvSpPr>
        <p:spPr>
          <a:xfrm>
            <a:off x="2625312" y="3049239"/>
            <a:ext cx="1466935" cy="264341"/>
          </a:xfrm>
          <a:prstGeom prst="rect">
            <a:avLst/>
          </a:prstGeom>
          <a:noFill/>
          <a:ln/>
        </p:spPr>
        <p:txBody>
          <a:bodyPr wrap="square" lIns="0" tIns="0" rIns="0" bIns="0" rtlCol="0" anchor="ctr"/>
          <a:lstStyle/>
          <a:p>
            <a:pPr marL="0" indent="0">
              <a:buNone/>
            </a:pPr>
            <a:r>
              <a:rPr lang="en-US" sz="1200" b="1">
                <a:solidFill>
                  <a:srgbClr val="001876"/>
                </a:solidFill>
                <a:latin typeface="Poppins" pitchFamily="34" charset="0"/>
                <a:ea typeface="Poppins" pitchFamily="34" charset="-122"/>
                <a:cs typeface="Poppins" pitchFamily="34" charset="-120"/>
              </a:rPr>
              <a:t>$Mid-single digit</a:t>
            </a:r>
            <a:endParaRPr lang="en-US" sz="1200"/>
          </a:p>
        </p:txBody>
      </p:sp>
      <p:sp>
        <p:nvSpPr>
          <p:cNvPr id="38" name=" 21">
            <a:extLst>
              <a:ext uri="{FF2B5EF4-FFF2-40B4-BE49-F238E27FC236}">
                <a16:creationId xmlns:a16="http://schemas.microsoft.com/office/drawing/2014/main" id="{3AA10DCF-25E7-3E16-5017-3E8612DEC829}"/>
              </a:ext>
            </a:extLst>
          </p:cNvPr>
          <p:cNvSpPr/>
          <p:nvPr/>
        </p:nvSpPr>
        <p:spPr>
          <a:xfrm>
            <a:off x="697076" y="3512030"/>
            <a:ext cx="3505883" cy="0"/>
          </a:xfrm>
          <a:prstGeom prst="line">
            <a:avLst/>
          </a:prstGeom>
          <a:noFill/>
          <a:ln w="12700">
            <a:solidFill>
              <a:srgbClr val="E5E5E5"/>
            </a:solidFill>
            <a:prstDash val="solid"/>
          </a:ln>
        </p:spPr>
        <p:txBody>
          <a:bodyPr/>
          <a:lstStyle/>
          <a:p>
            <a:endParaRPr lang="en-US" sz="900"/>
          </a:p>
        </p:txBody>
      </p:sp>
      <p:sp>
        <p:nvSpPr>
          <p:cNvPr id="39" name=" 22">
            <a:extLst>
              <a:ext uri="{FF2B5EF4-FFF2-40B4-BE49-F238E27FC236}">
                <a16:creationId xmlns:a16="http://schemas.microsoft.com/office/drawing/2014/main" id="{E286947D-FD04-CC62-B140-47115874E4EF}"/>
              </a:ext>
            </a:extLst>
          </p:cNvPr>
          <p:cNvSpPr/>
          <p:nvPr/>
        </p:nvSpPr>
        <p:spPr>
          <a:xfrm>
            <a:off x="697076" y="3593366"/>
            <a:ext cx="3505883" cy="183005"/>
          </a:xfrm>
          <a:prstGeom prst="rect">
            <a:avLst/>
          </a:prstGeom>
          <a:noFill/>
          <a:ln/>
        </p:spPr>
        <p:txBody>
          <a:bodyPr wrap="square" lIns="0" tIns="0" rIns="0" bIns="0" rtlCol="0" anchor="ctr"/>
          <a:lstStyle/>
          <a:p>
            <a:pPr marL="0" indent="0">
              <a:buNone/>
            </a:pPr>
            <a:r>
              <a:rPr lang="en-US" sz="900" b="1" kern="0" spc="40">
                <a:solidFill>
                  <a:srgbClr val="001876"/>
                </a:solidFill>
                <a:latin typeface="Poppins" pitchFamily="34" charset="0"/>
                <a:ea typeface="Poppins" pitchFamily="34" charset="-122"/>
                <a:cs typeface="Poppins" pitchFamily="34" charset="-120"/>
              </a:rPr>
              <a:t>EXPECTED BENEFITS</a:t>
            </a:r>
            <a:endParaRPr lang="en-US" sz="900"/>
          </a:p>
        </p:txBody>
      </p:sp>
      <p:pic>
        <p:nvPicPr>
          <p:cNvPr id="40" name=" 1" descr="/home/claude/work/icons/check_001876.png">
            <a:extLst>
              <a:ext uri="{FF2B5EF4-FFF2-40B4-BE49-F238E27FC236}">
                <a16:creationId xmlns:a16="http://schemas.microsoft.com/office/drawing/2014/main" id="{13802AC9-18C5-6577-D683-F77DD4834444}"/>
              </a:ext>
            </a:extLst>
          </p:cNvPr>
          <p:cNvPicPr>
            <a:picLocks noChangeAspect="1"/>
          </p:cNvPicPr>
          <p:nvPr/>
        </p:nvPicPr>
        <p:blipFill>
          <a:blip r:embed="rId7"/>
          <a:stretch>
            <a:fillRect/>
          </a:stretch>
        </p:blipFill>
        <p:spPr>
          <a:xfrm>
            <a:off x="697798" y="3832290"/>
            <a:ext cx="127719" cy="127719"/>
          </a:xfrm>
          <a:prstGeom prst="rect">
            <a:avLst/>
          </a:prstGeom>
        </p:spPr>
      </p:pic>
      <p:sp>
        <p:nvSpPr>
          <p:cNvPr id="41" name=" 23">
            <a:extLst>
              <a:ext uri="{FF2B5EF4-FFF2-40B4-BE49-F238E27FC236}">
                <a16:creationId xmlns:a16="http://schemas.microsoft.com/office/drawing/2014/main" id="{8AA59006-FFC3-4A44-9A9F-76C651EF0C40}"/>
              </a:ext>
            </a:extLst>
          </p:cNvPr>
          <p:cNvSpPr/>
          <p:nvPr/>
        </p:nvSpPr>
        <p:spPr>
          <a:xfrm>
            <a:off x="890822" y="3796705"/>
            <a:ext cx="3293685" cy="244007"/>
          </a:xfrm>
          <a:prstGeom prst="rect">
            <a:avLst/>
          </a:prstGeom>
          <a:noFill/>
          <a:ln/>
        </p:spPr>
        <p:txBody>
          <a:bodyPr wrap="square" lIns="0" tIns="0" rIns="0" bIns="0" rtlCol="0" anchor="t"/>
          <a:lstStyle/>
          <a:p>
            <a:pPr marL="0" indent="0">
              <a:buNone/>
            </a:pPr>
            <a:r>
              <a:rPr lang="en-US" sz="900">
                <a:solidFill>
                  <a:srgbClr val="333333"/>
                </a:solidFill>
                <a:latin typeface="Poppins" pitchFamily="34" charset="0"/>
                <a:ea typeface="Poppins" pitchFamily="34" charset="-122"/>
                <a:cs typeface="Poppins" pitchFamily="34" charset="-120"/>
              </a:rPr>
              <a:t>Predictable, recurring revenue</a:t>
            </a:r>
            <a:endParaRPr lang="en-US" sz="900"/>
          </a:p>
        </p:txBody>
      </p:sp>
      <p:pic>
        <p:nvPicPr>
          <p:cNvPr id="42" name=" 2" descr="/home/claude/work/icons/check_001876.png">
            <a:extLst>
              <a:ext uri="{FF2B5EF4-FFF2-40B4-BE49-F238E27FC236}">
                <a16:creationId xmlns:a16="http://schemas.microsoft.com/office/drawing/2014/main" id="{2321E06D-D52E-C041-CBA9-F3B34C22969A}"/>
              </a:ext>
            </a:extLst>
          </p:cNvPr>
          <p:cNvPicPr>
            <a:picLocks noChangeAspect="1"/>
          </p:cNvPicPr>
          <p:nvPr/>
        </p:nvPicPr>
        <p:blipFill>
          <a:blip r:embed="rId7"/>
          <a:stretch>
            <a:fillRect/>
          </a:stretch>
        </p:blipFill>
        <p:spPr>
          <a:xfrm>
            <a:off x="697798" y="4066130"/>
            <a:ext cx="127719" cy="127719"/>
          </a:xfrm>
          <a:prstGeom prst="rect">
            <a:avLst/>
          </a:prstGeom>
        </p:spPr>
      </p:pic>
      <p:sp>
        <p:nvSpPr>
          <p:cNvPr id="43" name=" 24">
            <a:extLst>
              <a:ext uri="{FF2B5EF4-FFF2-40B4-BE49-F238E27FC236}">
                <a16:creationId xmlns:a16="http://schemas.microsoft.com/office/drawing/2014/main" id="{2E6D01F8-2583-AD5C-ED91-FF314300B181}"/>
              </a:ext>
            </a:extLst>
          </p:cNvPr>
          <p:cNvSpPr/>
          <p:nvPr/>
        </p:nvSpPr>
        <p:spPr>
          <a:xfrm>
            <a:off x="890822" y="4030546"/>
            <a:ext cx="3293685" cy="244007"/>
          </a:xfrm>
          <a:prstGeom prst="rect">
            <a:avLst/>
          </a:prstGeom>
          <a:noFill/>
          <a:ln/>
        </p:spPr>
        <p:txBody>
          <a:bodyPr wrap="square" lIns="0" tIns="0" rIns="0" bIns="0" rtlCol="0" anchor="t"/>
          <a:lstStyle/>
          <a:p>
            <a:pPr marL="0" indent="0">
              <a:buNone/>
            </a:pPr>
            <a:r>
              <a:rPr lang="en-US" sz="900">
                <a:solidFill>
                  <a:srgbClr val="333333"/>
                </a:solidFill>
                <a:latin typeface="Poppins" pitchFamily="34" charset="0"/>
                <a:ea typeface="Poppins" pitchFamily="34" charset="-122"/>
                <a:cs typeface="Poppins" pitchFamily="34" charset="-120"/>
              </a:rPr>
              <a:t>High margins from tightly managed populations</a:t>
            </a:r>
            <a:endParaRPr lang="en-US" sz="900"/>
          </a:p>
        </p:txBody>
      </p:sp>
      <p:sp>
        <p:nvSpPr>
          <p:cNvPr id="45" name=" 25">
            <a:extLst>
              <a:ext uri="{FF2B5EF4-FFF2-40B4-BE49-F238E27FC236}">
                <a16:creationId xmlns:a16="http://schemas.microsoft.com/office/drawing/2014/main" id="{ED4B506E-AC3A-0AD1-E0B9-C2B5F11B3412}"/>
              </a:ext>
            </a:extLst>
          </p:cNvPr>
          <p:cNvSpPr/>
          <p:nvPr/>
        </p:nvSpPr>
        <p:spPr>
          <a:xfrm>
            <a:off x="4701164" y="858448"/>
            <a:ext cx="3985636" cy="3416103"/>
          </a:xfrm>
          <a:prstGeom prst="roundRect">
            <a:avLst>
              <a:gd name="adj" fmla="val 2924"/>
            </a:avLst>
          </a:prstGeom>
          <a:solidFill>
            <a:srgbClr val="FFFFFF"/>
          </a:solidFill>
          <a:ln w="12700">
            <a:solidFill>
              <a:srgbClr val="E5E5E5"/>
            </a:solidFill>
            <a:prstDash val="solid"/>
          </a:ln>
          <a:effectLst>
            <a:outerShdw blurRad="50800" dist="38100" dir="2700000" algn="tl" rotWithShape="0">
              <a:prstClr val="black">
                <a:alpha val="40000"/>
              </a:prstClr>
            </a:outerShdw>
          </a:effectLst>
        </p:spPr>
        <p:txBody>
          <a:bodyPr/>
          <a:lstStyle/>
          <a:p>
            <a:endParaRPr lang="en-US"/>
          </a:p>
        </p:txBody>
      </p:sp>
      <p:sp>
        <p:nvSpPr>
          <p:cNvPr id="46" name=" 26">
            <a:extLst>
              <a:ext uri="{FF2B5EF4-FFF2-40B4-BE49-F238E27FC236}">
                <a16:creationId xmlns:a16="http://schemas.microsoft.com/office/drawing/2014/main" id="{4C124A34-EF53-F93E-93CF-7D95AD7FF984}"/>
              </a:ext>
            </a:extLst>
          </p:cNvPr>
          <p:cNvSpPr/>
          <p:nvPr/>
        </p:nvSpPr>
        <p:spPr>
          <a:xfrm>
            <a:off x="4701164" y="858448"/>
            <a:ext cx="3985636" cy="793024"/>
          </a:xfrm>
          <a:prstGeom prst="roundRect">
            <a:avLst>
              <a:gd name="adj" fmla="val 12821"/>
            </a:avLst>
          </a:prstGeom>
          <a:gradFill flip="none" rotWithShape="1">
            <a:gsLst>
              <a:gs pos="0">
                <a:srgbClr val="D87012"/>
              </a:gs>
              <a:gs pos="100000">
                <a:srgbClr val="E88A38"/>
              </a:gs>
            </a:gsLst>
            <a:lin ang="2700000" scaled="0"/>
          </a:gradFill>
          <a:ln/>
          <a:effectLst>
            <a:outerShdw blurRad="50800" dist="38100" dir="2700000" algn="tl" rotWithShape="0">
              <a:prstClr val="black">
                <a:alpha val="40000"/>
              </a:prstClr>
            </a:outerShdw>
          </a:effectLst>
        </p:spPr>
        <p:txBody>
          <a:bodyPr/>
          <a:lstStyle/>
          <a:p>
            <a:endParaRPr lang="en-US"/>
          </a:p>
        </p:txBody>
      </p:sp>
      <p:sp>
        <p:nvSpPr>
          <p:cNvPr id="47" name=" 27">
            <a:extLst>
              <a:ext uri="{FF2B5EF4-FFF2-40B4-BE49-F238E27FC236}">
                <a16:creationId xmlns:a16="http://schemas.microsoft.com/office/drawing/2014/main" id="{D85E0C65-898C-ECFD-F333-4AFF09EF5452}"/>
              </a:ext>
            </a:extLst>
          </p:cNvPr>
          <p:cNvSpPr/>
          <p:nvPr/>
        </p:nvSpPr>
        <p:spPr>
          <a:xfrm>
            <a:off x="4701164" y="1254960"/>
            <a:ext cx="3985636" cy="396512"/>
          </a:xfrm>
          <a:prstGeom prst="rect">
            <a:avLst/>
          </a:prstGeom>
          <a:solidFill>
            <a:srgbClr val="D87012"/>
          </a:solidFill>
          <a:ln/>
          <a:effectLst>
            <a:outerShdw blurRad="50800" dist="38100" dir="2700000" algn="tl" rotWithShape="0">
              <a:prstClr val="black">
                <a:alpha val="40000"/>
              </a:prstClr>
            </a:outerShdw>
          </a:effectLst>
        </p:spPr>
        <p:txBody>
          <a:bodyPr/>
          <a:lstStyle/>
          <a:p>
            <a:endParaRPr lang="en-US"/>
          </a:p>
        </p:txBody>
      </p:sp>
      <p:sp>
        <p:nvSpPr>
          <p:cNvPr id="48" name=" 28">
            <a:extLst>
              <a:ext uri="{FF2B5EF4-FFF2-40B4-BE49-F238E27FC236}">
                <a16:creationId xmlns:a16="http://schemas.microsoft.com/office/drawing/2014/main" id="{131ECEA9-CB4C-AFD6-3465-3CB878EF91C8}"/>
              </a:ext>
            </a:extLst>
          </p:cNvPr>
          <p:cNvSpPr/>
          <p:nvPr/>
        </p:nvSpPr>
        <p:spPr>
          <a:xfrm>
            <a:off x="4885684" y="1021120"/>
            <a:ext cx="424396" cy="419649"/>
          </a:xfrm>
          <a:prstGeom prst="ellipse">
            <a:avLst/>
          </a:prstGeom>
          <a:solidFill>
            <a:srgbClr val="FFFFFF">
              <a:alpha val="18000"/>
            </a:srgbClr>
          </a:solidFill>
          <a:ln/>
          <a:effectLst>
            <a:outerShdw blurRad="50800" dist="38100" dir="2700000" algn="tl" rotWithShape="0">
              <a:prstClr val="black">
                <a:alpha val="40000"/>
              </a:prstClr>
            </a:outerShdw>
          </a:effectLst>
        </p:spPr>
        <p:txBody>
          <a:bodyPr/>
          <a:lstStyle/>
          <a:p>
            <a:endParaRPr lang="en-US"/>
          </a:p>
        </p:txBody>
      </p:sp>
      <p:pic>
        <p:nvPicPr>
          <p:cNvPr id="49" name=" 3" descr="/home/claude/work/icons/delegated.png">
            <a:extLst>
              <a:ext uri="{FF2B5EF4-FFF2-40B4-BE49-F238E27FC236}">
                <a16:creationId xmlns:a16="http://schemas.microsoft.com/office/drawing/2014/main" id="{3561D0D2-879A-A75F-C9C4-C0023FFAAD24}"/>
              </a:ext>
            </a:extLst>
          </p:cNvPr>
          <p:cNvPicPr>
            <a:picLocks noChangeAspect="1"/>
          </p:cNvPicPr>
          <p:nvPr/>
        </p:nvPicPr>
        <p:blipFill>
          <a:blip r:embed="rId8"/>
          <a:stretch>
            <a:fillRect/>
          </a:stretch>
        </p:blipFill>
        <p:spPr>
          <a:xfrm>
            <a:off x="4988408" y="1132955"/>
            <a:ext cx="218947" cy="218947"/>
          </a:xfrm>
          <a:prstGeom prst="rect">
            <a:avLst/>
          </a:prstGeom>
        </p:spPr>
      </p:pic>
      <p:sp>
        <p:nvSpPr>
          <p:cNvPr id="103" name=" 30">
            <a:extLst>
              <a:ext uri="{FF2B5EF4-FFF2-40B4-BE49-F238E27FC236}">
                <a16:creationId xmlns:a16="http://schemas.microsoft.com/office/drawing/2014/main" id="{617A54F0-4B80-68D9-04DA-6A155210D780}"/>
              </a:ext>
            </a:extLst>
          </p:cNvPr>
          <p:cNvSpPr/>
          <p:nvPr/>
        </p:nvSpPr>
        <p:spPr>
          <a:xfrm>
            <a:off x="5439245" y="926384"/>
            <a:ext cx="3063035" cy="684420"/>
          </a:xfrm>
          <a:prstGeom prst="rect">
            <a:avLst/>
          </a:prstGeom>
          <a:noFill/>
          <a:ln/>
        </p:spPr>
        <p:txBody>
          <a:bodyPr wrap="square" lIns="0" tIns="0" rIns="0" bIns="0" rtlCol="0" anchor="ctr"/>
          <a:lstStyle/>
          <a:p>
            <a:pPr marL="0" indent="0">
              <a:buNone/>
            </a:pPr>
            <a:r>
              <a:rPr lang="en-US" sz="1500" b="1">
                <a:solidFill>
                  <a:srgbClr val="FFFFFF"/>
                </a:solidFill>
                <a:latin typeface="Poppins" pitchFamily="34" charset="0"/>
                <a:ea typeface="Poppins" pitchFamily="34" charset="-122"/>
                <a:cs typeface="Poppins" pitchFamily="34" charset="-120"/>
              </a:rPr>
              <a:t>Delegation, Open-Network Capitation</a:t>
            </a:r>
            <a:endParaRPr lang="en-US" sz="1500"/>
          </a:p>
        </p:txBody>
      </p:sp>
      <p:sp>
        <p:nvSpPr>
          <p:cNvPr id="104" name=" 31">
            <a:extLst>
              <a:ext uri="{FF2B5EF4-FFF2-40B4-BE49-F238E27FC236}">
                <a16:creationId xmlns:a16="http://schemas.microsoft.com/office/drawing/2014/main" id="{1A70B42C-863D-4324-66AA-E7D682E53A71}"/>
              </a:ext>
            </a:extLst>
          </p:cNvPr>
          <p:cNvSpPr/>
          <p:nvPr/>
        </p:nvSpPr>
        <p:spPr>
          <a:xfrm>
            <a:off x="4941040" y="1773476"/>
            <a:ext cx="3505883" cy="508349"/>
          </a:xfrm>
          <a:prstGeom prst="rect">
            <a:avLst/>
          </a:prstGeom>
          <a:noFill/>
          <a:ln/>
        </p:spPr>
        <p:txBody>
          <a:bodyPr wrap="square" lIns="0" tIns="0" rIns="0" bIns="0" rtlCol="0" anchor="t"/>
          <a:lstStyle/>
          <a:p>
            <a:pPr marL="0" indent="0">
              <a:lnSpc>
                <a:spcPct val="112000"/>
              </a:lnSpc>
              <a:buNone/>
            </a:pPr>
            <a:r>
              <a:rPr lang="en-US" sz="900" dirty="0">
                <a:solidFill>
                  <a:srgbClr val="333333"/>
                </a:solidFill>
                <a:latin typeface="Poppins" pitchFamily="34" charset="0"/>
                <a:ea typeface="Poppins" pitchFamily="34" charset="-122"/>
                <a:cs typeface="Poppins" pitchFamily="34" charset="-120"/>
              </a:rPr>
              <a:t>Starling Oncology contracts with managed </a:t>
            </a:r>
            <a:r>
              <a:rPr lang="en-US" sz="900">
                <a:solidFill>
                  <a:srgbClr val="333333"/>
                </a:solidFill>
                <a:latin typeface="Poppins" pitchFamily="34" charset="0"/>
                <a:ea typeface="Poppins" pitchFamily="34" charset="-122"/>
                <a:cs typeface="Poppins" pitchFamily="34" charset="-120"/>
              </a:rPr>
              <a:t>care providers to take </a:t>
            </a:r>
            <a:r>
              <a:rPr lang="en-US" sz="900" dirty="0">
                <a:solidFill>
                  <a:srgbClr val="333333"/>
                </a:solidFill>
                <a:latin typeface="Poppins" pitchFamily="34" charset="0"/>
                <a:ea typeface="Poppins" pitchFamily="34" charset="-122"/>
                <a:cs typeface="Poppins" pitchFamily="34" charset="-120"/>
              </a:rPr>
              <a:t>full accountability for the payor’s oncology benefit, from network design through payment adjudication.</a:t>
            </a:r>
            <a:endParaRPr lang="en-US" sz="900" dirty="0"/>
          </a:p>
        </p:txBody>
      </p:sp>
      <p:sp>
        <p:nvSpPr>
          <p:cNvPr id="105" name=" 32">
            <a:extLst>
              <a:ext uri="{FF2B5EF4-FFF2-40B4-BE49-F238E27FC236}">
                <a16:creationId xmlns:a16="http://schemas.microsoft.com/office/drawing/2014/main" id="{AC25461C-EC2D-EC6E-F263-F8EAEA8F214E}"/>
              </a:ext>
            </a:extLst>
          </p:cNvPr>
          <p:cNvSpPr/>
          <p:nvPr/>
        </p:nvSpPr>
        <p:spPr>
          <a:xfrm>
            <a:off x="4941040" y="2246047"/>
            <a:ext cx="1688360" cy="508349"/>
          </a:xfrm>
          <a:prstGeom prst="roundRect">
            <a:avLst>
              <a:gd name="adj" fmla="val 10000"/>
            </a:avLst>
          </a:prstGeom>
          <a:solidFill>
            <a:srgbClr val="FBEEE2"/>
          </a:solidFill>
          <a:ln/>
          <a:effectLst>
            <a:outerShdw blurRad="50800" dist="38100" dir="2700000" algn="tl" rotWithShape="0">
              <a:prstClr val="black">
                <a:alpha val="40000"/>
              </a:prstClr>
            </a:outerShdw>
          </a:effectLst>
        </p:spPr>
        <p:txBody>
          <a:bodyPr/>
          <a:lstStyle/>
          <a:p>
            <a:endParaRPr lang="en-US"/>
          </a:p>
        </p:txBody>
      </p:sp>
      <p:sp>
        <p:nvSpPr>
          <p:cNvPr id="107" name=" 33">
            <a:extLst>
              <a:ext uri="{FF2B5EF4-FFF2-40B4-BE49-F238E27FC236}">
                <a16:creationId xmlns:a16="http://schemas.microsoft.com/office/drawing/2014/main" id="{BF90C138-9D16-E678-7BCC-79EBFBA8F87B}"/>
              </a:ext>
            </a:extLst>
          </p:cNvPr>
          <p:cNvSpPr/>
          <p:nvPr/>
        </p:nvSpPr>
        <p:spPr>
          <a:xfrm>
            <a:off x="5051752" y="2307049"/>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NETWORK MODEL</a:t>
            </a:r>
            <a:endParaRPr lang="en-US" sz="800"/>
          </a:p>
        </p:txBody>
      </p:sp>
      <p:sp>
        <p:nvSpPr>
          <p:cNvPr id="108" name=" 34">
            <a:extLst>
              <a:ext uri="{FF2B5EF4-FFF2-40B4-BE49-F238E27FC236}">
                <a16:creationId xmlns:a16="http://schemas.microsoft.com/office/drawing/2014/main" id="{A720739E-BBB0-8D69-264B-A73C28BAEB0F}"/>
              </a:ext>
            </a:extLst>
          </p:cNvPr>
          <p:cNvSpPr/>
          <p:nvPr/>
        </p:nvSpPr>
        <p:spPr>
          <a:xfrm>
            <a:off x="5051752" y="2459553"/>
            <a:ext cx="1466935" cy="264341"/>
          </a:xfrm>
          <a:prstGeom prst="rect">
            <a:avLst/>
          </a:prstGeom>
          <a:noFill/>
          <a:ln/>
        </p:spPr>
        <p:txBody>
          <a:bodyPr wrap="square" lIns="0" tIns="0" rIns="0" bIns="0" rtlCol="0" anchor="ctr"/>
          <a:lstStyle/>
          <a:p>
            <a:pPr marL="0" indent="0">
              <a:buNone/>
            </a:pPr>
            <a:r>
              <a:rPr lang="en-US" sz="1200" b="1">
                <a:solidFill>
                  <a:srgbClr val="D87012"/>
                </a:solidFill>
                <a:latin typeface="Poppins" pitchFamily="34" charset="0"/>
                <a:ea typeface="Poppins" pitchFamily="34" charset="-122"/>
                <a:cs typeface="Poppins" pitchFamily="34" charset="-120"/>
              </a:rPr>
              <a:t>Hybrid</a:t>
            </a:r>
            <a:endParaRPr lang="en-US" sz="1200"/>
          </a:p>
        </p:txBody>
      </p:sp>
      <p:sp>
        <p:nvSpPr>
          <p:cNvPr id="109" name=" 35">
            <a:extLst>
              <a:ext uri="{FF2B5EF4-FFF2-40B4-BE49-F238E27FC236}">
                <a16:creationId xmlns:a16="http://schemas.microsoft.com/office/drawing/2014/main" id="{AA70FB65-F0D7-48AA-4194-CD5F9F1D70C5}"/>
              </a:ext>
            </a:extLst>
          </p:cNvPr>
          <p:cNvSpPr/>
          <p:nvPr/>
        </p:nvSpPr>
        <p:spPr>
          <a:xfrm>
            <a:off x="6758564" y="2246047"/>
            <a:ext cx="1688360" cy="508349"/>
          </a:xfrm>
          <a:prstGeom prst="roundRect">
            <a:avLst>
              <a:gd name="adj" fmla="val 10000"/>
            </a:avLst>
          </a:prstGeom>
          <a:solidFill>
            <a:srgbClr val="FBEEE2"/>
          </a:solidFill>
          <a:ln/>
          <a:effectLst>
            <a:outerShdw blurRad="50800" dist="38100" dir="2700000" algn="tl" rotWithShape="0">
              <a:prstClr val="black">
                <a:alpha val="40000"/>
              </a:prstClr>
            </a:outerShdw>
          </a:effectLst>
        </p:spPr>
        <p:txBody>
          <a:bodyPr/>
          <a:lstStyle/>
          <a:p>
            <a:endParaRPr lang="en-US"/>
          </a:p>
        </p:txBody>
      </p:sp>
      <p:sp>
        <p:nvSpPr>
          <p:cNvPr id="110" name=" 36">
            <a:extLst>
              <a:ext uri="{FF2B5EF4-FFF2-40B4-BE49-F238E27FC236}">
                <a16:creationId xmlns:a16="http://schemas.microsoft.com/office/drawing/2014/main" id="{74EC9734-5A05-4F42-84E4-D61AB95EA9A7}"/>
              </a:ext>
            </a:extLst>
          </p:cNvPr>
          <p:cNvSpPr/>
          <p:nvPr/>
        </p:nvSpPr>
        <p:spPr>
          <a:xfrm>
            <a:off x="6869276" y="2307049"/>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2025 REVENUE</a:t>
            </a:r>
            <a:endParaRPr lang="en-US" sz="800"/>
          </a:p>
        </p:txBody>
      </p:sp>
      <p:sp>
        <p:nvSpPr>
          <p:cNvPr id="111" name=" 37">
            <a:extLst>
              <a:ext uri="{FF2B5EF4-FFF2-40B4-BE49-F238E27FC236}">
                <a16:creationId xmlns:a16="http://schemas.microsoft.com/office/drawing/2014/main" id="{E4CF0BD5-B4FB-FAC3-DC72-1382ED264939}"/>
              </a:ext>
            </a:extLst>
          </p:cNvPr>
          <p:cNvSpPr/>
          <p:nvPr/>
        </p:nvSpPr>
        <p:spPr>
          <a:xfrm>
            <a:off x="6869276" y="2459553"/>
            <a:ext cx="1466935" cy="264341"/>
          </a:xfrm>
          <a:prstGeom prst="rect">
            <a:avLst/>
          </a:prstGeom>
          <a:noFill/>
          <a:ln/>
        </p:spPr>
        <p:txBody>
          <a:bodyPr wrap="square" lIns="0" tIns="0" rIns="0" bIns="0" rtlCol="0" anchor="ctr"/>
          <a:lstStyle/>
          <a:p>
            <a:pPr marL="0" indent="0">
              <a:buNone/>
            </a:pPr>
            <a:r>
              <a:rPr lang="en-US" sz="1200" b="1">
                <a:solidFill>
                  <a:srgbClr val="D87012"/>
                </a:solidFill>
                <a:latin typeface="Poppins" pitchFamily="34" charset="0"/>
                <a:ea typeface="Poppins" pitchFamily="34" charset="-122"/>
                <a:cs typeface="Poppins" pitchFamily="34" charset="-120"/>
              </a:rPr>
              <a:t>$11M</a:t>
            </a:r>
            <a:endParaRPr lang="en-US" sz="1200"/>
          </a:p>
        </p:txBody>
      </p:sp>
      <p:sp>
        <p:nvSpPr>
          <p:cNvPr id="112" name=" 38">
            <a:extLst>
              <a:ext uri="{FF2B5EF4-FFF2-40B4-BE49-F238E27FC236}">
                <a16:creationId xmlns:a16="http://schemas.microsoft.com/office/drawing/2014/main" id="{81A6CCC3-FDBA-1885-AB22-9D82071D291D}"/>
              </a:ext>
            </a:extLst>
          </p:cNvPr>
          <p:cNvSpPr/>
          <p:nvPr/>
        </p:nvSpPr>
        <p:spPr>
          <a:xfrm>
            <a:off x="4941040" y="2835732"/>
            <a:ext cx="1688360" cy="508349"/>
          </a:xfrm>
          <a:prstGeom prst="roundRect">
            <a:avLst>
              <a:gd name="adj" fmla="val 10000"/>
            </a:avLst>
          </a:prstGeom>
          <a:solidFill>
            <a:srgbClr val="FBEEE2"/>
          </a:solidFill>
          <a:ln/>
          <a:effectLst>
            <a:outerShdw blurRad="50800" dist="38100" dir="2700000" algn="tl" rotWithShape="0">
              <a:prstClr val="black">
                <a:alpha val="40000"/>
              </a:prstClr>
            </a:outerShdw>
          </a:effectLst>
        </p:spPr>
        <p:txBody>
          <a:bodyPr/>
          <a:lstStyle/>
          <a:p>
            <a:endParaRPr lang="en-US"/>
          </a:p>
        </p:txBody>
      </p:sp>
      <p:sp>
        <p:nvSpPr>
          <p:cNvPr id="113" name=" 39">
            <a:extLst>
              <a:ext uri="{FF2B5EF4-FFF2-40B4-BE49-F238E27FC236}">
                <a16:creationId xmlns:a16="http://schemas.microsoft.com/office/drawing/2014/main" id="{63C83681-164F-68D3-E76F-46195EDB3EA6}"/>
              </a:ext>
            </a:extLst>
          </p:cNvPr>
          <p:cNvSpPr/>
          <p:nvPr/>
        </p:nvSpPr>
        <p:spPr>
          <a:xfrm>
            <a:off x="5051752" y="2896734"/>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EXPECTED MLR</a:t>
            </a:r>
            <a:r>
              <a:rPr lang="en-US" sz="800" b="1" kern="0" spc="40" baseline="30000">
                <a:solidFill>
                  <a:srgbClr val="5B6472"/>
                </a:solidFill>
                <a:latin typeface="Poppins" pitchFamily="34" charset="0"/>
                <a:ea typeface="Poppins" pitchFamily="34" charset="-122"/>
                <a:cs typeface="Poppins" pitchFamily="34" charset="-120"/>
              </a:rPr>
              <a:t>1</a:t>
            </a:r>
            <a:endParaRPr lang="en-US" sz="800" baseline="30000"/>
          </a:p>
        </p:txBody>
      </p:sp>
      <p:sp>
        <p:nvSpPr>
          <p:cNvPr id="114" name=" 40">
            <a:extLst>
              <a:ext uri="{FF2B5EF4-FFF2-40B4-BE49-F238E27FC236}">
                <a16:creationId xmlns:a16="http://schemas.microsoft.com/office/drawing/2014/main" id="{4D9DD0EB-A1F2-E6B3-B89C-C150B5A1B973}"/>
              </a:ext>
            </a:extLst>
          </p:cNvPr>
          <p:cNvSpPr/>
          <p:nvPr/>
        </p:nvSpPr>
        <p:spPr>
          <a:xfrm>
            <a:off x="5051752" y="3049239"/>
            <a:ext cx="1466935" cy="264341"/>
          </a:xfrm>
          <a:prstGeom prst="rect">
            <a:avLst/>
          </a:prstGeom>
          <a:noFill/>
          <a:ln/>
        </p:spPr>
        <p:txBody>
          <a:bodyPr wrap="square" lIns="0" tIns="0" rIns="0" bIns="0" rtlCol="0" anchor="ctr"/>
          <a:lstStyle/>
          <a:p>
            <a:pPr marL="0" indent="0">
              <a:buNone/>
            </a:pPr>
            <a:r>
              <a:rPr lang="en-US" sz="1200" b="1">
                <a:solidFill>
                  <a:srgbClr val="D87012"/>
                </a:solidFill>
                <a:latin typeface="Poppins" pitchFamily="34" charset="0"/>
                <a:ea typeface="Poppins" pitchFamily="34" charset="-122"/>
                <a:cs typeface="Poppins" pitchFamily="34" charset="-120"/>
              </a:rPr>
              <a:t>~80-85%</a:t>
            </a:r>
            <a:endParaRPr lang="en-US" sz="1200"/>
          </a:p>
        </p:txBody>
      </p:sp>
      <p:sp>
        <p:nvSpPr>
          <p:cNvPr id="115" name=" 41">
            <a:extLst>
              <a:ext uri="{FF2B5EF4-FFF2-40B4-BE49-F238E27FC236}">
                <a16:creationId xmlns:a16="http://schemas.microsoft.com/office/drawing/2014/main" id="{332EEDC5-5ED6-1947-0250-8B1B482C140A}"/>
              </a:ext>
            </a:extLst>
          </p:cNvPr>
          <p:cNvSpPr/>
          <p:nvPr/>
        </p:nvSpPr>
        <p:spPr>
          <a:xfrm>
            <a:off x="6758564" y="2835732"/>
            <a:ext cx="1688360" cy="508349"/>
          </a:xfrm>
          <a:prstGeom prst="roundRect">
            <a:avLst>
              <a:gd name="adj" fmla="val 10000"/>
            </a:avLst>
          </a:prstGeom>
          <a:solidFill>
            <a:srgbClr val="FBEEE2"/>
          </a:solidFill>
          <a:ln/>
          <a:effectLst>
            <a:outerShdw blurRad="50800" dist="38100" dir="2700000" algn="tl" rotWithShape="0">
              <a:prstClr val="black">
                <a:alpha val="40000"/>
              </a:prstClr>
            </a:outerShdw>
          </a:effectLst>
        </p:spPr>
        <p:txBody>
          <a:bodyPr/>
          <a:lstStyle/>
          <a:p>
            <a:endParaRPr lang="en-US"/>
          </a:p>
        </p:txBody>
      </p:sp>
      <p:sp>
        <p:nvSpPr>
          <p:cNvPr id="116" name=" 42">
            <a:extLst>
              <a:ext uri="{FF2B5EF4-FFF2-40B4-BE49-F238E27FC236}">
                <a16:creationId xmlns:a16="http://schemas.microsoft.com/office/drawing/2014/main" id="{DAF6A6D7-243B-AC2A-1B50-43336625FB22}"/>
              </a:ext>
            </a:extLst>
          </p:cNvPr>
          <p:cNvSpPr/>
          <p:nvPr/>
        </p:nvSpPr>
        <p:spPr>
          <a:xfrm>
            <a:off x="6869276" y="2896734"/>
            <a:ext cx="1466935" cy="162672"/>
          </a:xfrm>
          <a:prstGeom prst="rect">
            <a:avLst/>
          </a:prstGeom>
          <a:noFill/>
          <a:ln/>
        </p:spPr>
        <p:txBody>
          <a:bodyPr wrap="square" lIns="0" tIns="0" rIns="0" bIns="0" rtlCol="0" anchor="ctr"/>
          <a:lstStyle/>
          <a:p>
            <a:pPr marL="0" indent="0">
              <a:buNone/>
            </a:pPr>
            <a:r>
              <a:rPr lang="en-US" sz="800" b="1" kern="0" spc="40">
                <a:solidFill>
                  <a:srgbClr val="5B6472"/>
                </a:solidFill>
                <a:latin typeface="Poppins" pitchFamily="34" charset="0"/>
                <a:ea typeface="Poppins" pitchFamily="34" charset="-122"/>
                <a:cs typeface="Poppins" pitchFamily="34" charset="-120"/>
              </a:rPr>
              <a:t>PMPM</a:t>
            </a:r>
            <a:endParaRPr lang="en-US" sz="800"/>
          </a:p>
        </p:txBody>
      </p:sp>
      <p:sp>
        <p:nvSpPr>
          <p:cNvPr id="117" name=" 43">
            <a:extLst>
              <a:ext uri="{FF2B5EF4-FFF2-40B4-BE49-F238E27FC236}">
                <a16:creationId xmlns:a16="http://schemas.microsoft.com/office/drawing/2014/main" id="{73067F92-7561-8B98-B5F4-897EB23B2ED8}"/>
              </a:ext>
            </a:extLst>
          </p:cNvPr>
          <p:cNvSpPr/>
          <p:nvPr/>
        </p:nvSpPr>
        <p:spPr>
          <a:xfrm>
            <a:off x="6869276" y="3049239"/>
            <a:ext cx="1466935" cy="264341"/>
          </a:xfrm>
          <a:prstGeom prst="rect">
            <a:avLst/>
          </a:prstGeom>
          <a:noFill/>
          <a:ln/>
        </p:spPr>
        <p:txBody>
          <a:bodyPr wrap="square" lIns="0" tIns="0" rIns="0" bIns="0" rtlCol="0" anchor="ctr"/>
          <a:lstStyle/>
          <a:p>
            <a:pPr marL="0" indent="0">
              <a:buNone/>
            </a:pPr>
            <a:r>
              <a:rPr lang="en-US" sz="1200" b="1">
                <a:solidFill>
                  <a:srgbClr val="D87012"/>
                </a:solidFill>
                <a:latin typeface="Poppins" pitchFamily="34" charset="0"/>
                <a:ea typeface="Poppins" pitchFamily="34" charset="-122"/>
                <a:cs typeface="Poppins" pitchFamily="34" charset="-120"/>
              </a:rPr>
              <a:t>$Mid-double digit</a:t>
            </a:r>
            <a:endParaRPr lang="en-US" sz="1200"/>
          </a:p>
        </p:txBody>
      </p:sp>
      <p:sp>
        <p:nvSpPr>
          <p:cNvPr id="118" name=" 44">
            <a:extLst>
              <a:ext uri="{FF2B5EF4-FFF2-40B4-BE49-F238E27FC236}">
                <a16:creationId xmlns:a16="http://schemas.microsoft.com/office/drawing/2014/main" id="{0DA1E7D0-60D1-C79F-87AC-700C991A6B89}"/>
              </a:ext>
            </a:extLst>
          </p:cNvPr>
          <p:cNvSpPr/>
          <p:nvPr/>
        </p:nvSpPr>
        <p:spPr>
          <a:xfrm>
            <a:off x="4941040" y="3512030"/>
            <a:ext cx="3505883" cy="0"/>
          </a:xfrm>
          <a:prstGeom prst="line">
            <a:avLst/>
          </a:prstGeom>
          <a:noFill/>
          <a:ln w="12700">
            <a:solidFill>
              <a:srgbClr val="E5E5E5"/>
            </a:solidFill>
            <a:prstDash val="solid"/>
          </a:ln>
        </p:spPr>
        <p:txBody>
          <a:bodyPr/>
          <a:lstStyle/>
          <a:p>
            <a:endParaRPr lang="en-US" sz="900"/>
          </a:p>
        </p:txBody>
      </p:sp>
      <p:sp>
        <p:nvSpPr>
          <p:cNvPr id="119" name=" 45">
            <a:extLst>
              <a:ext uri="{FF2B5EF4-FFF2-40B4-BE49-F238E27FC236}">
                <a16:creationId xmlns:a16="http://schemas.microsoft.com/office/drawing/2014/main" id="{DFB6FBCF-9752-DA8E-19A5-A81E11403B95}"/>
              </a:ext>
            </a:extLst>
          </p:cNvPr>
          <p:cNvSpPr/>
          <p:nvPr/>
        </p:nvSpPr>
        <p:spPr>
          <a:xfrm>
            <a:off x="4941040" y="3593366"/>
            <a:ext cx="3505883" cy="183005"/>
          </a:xfrm>
          <a:prstGeom prst="rect">
            <a:avLst/>
          </a:prstGeom>
          <a:noFill/>
          <a:ln/>
        </p:spPr>
        <p:txBody>
          <a:bodyPr wrap="square" lIns="0" tIns="0" rIns="0" bIns="0" rtlCol="0" anchor="ctr"/>
          <a:lstStyle/>
          <a:p>
            <a:pPr marL="0" indent="0">
              <a:buNone/>
            </a:pPr>
            <a:r>
              <a:rPr lang="en-US" sz="900" b="1" kern="0" spc="40">
                <a:solidFill>
                  <a:srgbClr val="D87012"/>
                </a:solidFill>
                <a:latin typeface="Poppins" pitchFamily="34" charset="0"/>
                <a:ea typeface="Poppins" pitchFamily="34" charset="-122"/>
                <a:cs typeface="Poppins" pitchFamily="34" charset="-120"/>
              </a:rPr>
              <a:t>EXPECTED BENEFITS</a:t>
            </a:r>
            <a:endParaRPr lang="en-US" sz="900"/>
          </a:p>
        </p:txBody>
      </p:sp>
      <p:pic>
        <p:nvPicPr>
          <p:cNvPr id="120" name=" 4" descr="/home/claude/work/icons/check_D87012.png">
            <a:extLst>
              <a:ext uri="{FF2B5EF4-FFF2-40B4-BE49-F238E27FC236}">
                <a16:creationId xmlns:a16="http://schemas.microsoft.com/office/drawing/2014/main" id="{3843F229-4D6D-97D8-D8F3-793B22190278}"/>
              </a:ext>
            </a:extLst>
          </p:cNvPr>
          <p:cNvPicPr>
            <a:picLocks noChangeAspect="1"/>
          </p:cNvPicPr>
          <p:nvPr/>
        </p:nvPicPr>
        <p:blipFill>
          <a:blip r:embed="rId9"/>
          <a:stretch>
            <a:fillRect/>
          </a:stretch>
        </p:blipFill>
        <p:spPr>
          <a:xfrm>
            <a:off x="4941762" y="3832290"/>
            <a:ext cx="127719" cy="127719"/>
          </a:xfrm>
          <a:prstGeom prst="rect">
            <a:avLst/>
          </a:prstGeom>
        </p:spPr>
      </p:pic>
      <p:sp>
        <p:nvSpPr>
          <p:cNvPr id="121" name=" 46">
            <a:extLst>
              <a:ext uri="{FF2B5EF4-FFF2-40B4-BE49-F238E27FC236}">
                <a16:creationId xmlns:a16="http://schemas.microsoft.com/office/drawing/2014/main" id="{87BB2A0D-6B5E-DCE1-5721-B53B71E7752A}"/>
              </a:ext>
            </a:extLst>
          </p:cNvPr>
          <p:cNvSpPr/>
          <p:nvPr/>
        </p:nvSpPr>
        <p:spPr>
          <a:xfrm>
            <a:off x="5134787" y="3796705"/>
            <a:ext cx="3293685" cy="244007"/>
          </a:xfrm>
          <a:prstGeom prst="rect">
            <a:avLst/>
          </a:prstGeom>
          <a:noFill/>
          <a:ln/>
        </p:spPr>
        <p:txBody>
          <a:bodyPr wrap="square" lIns="0" tIns="0" rIns="0" bIns="0" rtlCol="0" anchor="t"/>
          <a:lstStyle/>
          <a:p>
            <a:pPr marL="0" indent="0">
              <a:buNone/>
            </a:pPr>
            <a:r>
              <a:rPr lang="en-US" sz="900">
                <a:solidFill>
                  <a:srgbClr val="333333"/>
                </a:solidFill>
                <a:latin typeface="Poppins" pitchFamily="34" charset="0"/>
                <a:ea typeface="Poppins" pitchFamily="34" charset="-122"/>
                <a:cs typeface="Poppins" pitchFamily="34" charset="-120"/>
              </a:rPr>
              <a:t>Recurring revenue with greater scalability</a:t>
            </a:r>
            <a:endParaRPr lang="en-US" sz="900"/>
          </a:p>
        </p:txBody>
      </p:sp>
      <p:pic>
        <p:nvPicPr>
          <p:cNvPr id="122" name=" 5" descr="/home/claude/work/icons/check_D87012.png">
            <a:extLst>
              <a:ext uri="{FF2B5EF4-FFF2-40B4-BE49-F238E27FC236}">
                <a16:creationId xmlns:a16="http://schemas.microsoft.com/office/drawing/2014/main" id="{05A55712-2DDE-41F7-CD99-D6B0B64F062B}"/>
              </a:ext>
            </a:extLst>
          </p:cNvPr>
          <p:cNvPicPr>
            <a:picLocks noChangeAspect="1"/>
          </p:cNvPicPr>
          <p:nvPr/>
        </p:nvPicPr>
        <p:blipFill>
          <a:blip r:embed="rId9"/>
          <a:stretch>
            <a:fillRect/>
          </a:stretch>
        </p:blipFill>
        <p:spPr>
          <a:xfrm>
            <a:off x="4941762" y="4066130"/>
            <a:ext cx="127719" cy="127719"/>
          </a:xfrm>
          <a:prstGeom prst="rect">
            <a:avLst/>
          </a:prstGeom>
        </p:spPr>
      </p:pic>
      <p:sp>
        <p:nvSpPr>
          <p:cNvPr id="123" name=" 47">
            <a:extLst>
              <a:ext uri="{FF2B5EF4-FFF2-40B4-BE49-F238E27FC236}">
                <a16:creationId xmlns:a16="http://schemas.microsoft.com/office/drawing/2014/main" id="{D303E791-DC92-91C4-6809-2F8ABD2FDDA2}"/>
              </a:ext>
            </a:extLst>
          </p:cNvPr>
          <p:cNvSpPr/>
          <p:nvPr/>
        </p:nvSpPr>
        <p:spPr>
          <a:xfrm>
            <a:off x="5134787" y="4030546"/>
            <a:ext cx="3293685" cy="244007"/>
          </a:xfrm>
          <a:prstGeom prst="rect">
            <a:avLst/>
          </a:prstGeom>
          <a:noFill/>
          <a:ln/>
        </p:spPr>
        <p:txBody>
          <a:bodyPr wrap="square" lIns="0" tIns="0" rIns="0" bIns="0" rtlCol="0" anchor="t"/>
          <a:lstStyle/>
          <a:p>
            <a:pPr marL="0" indent="0">
              <a:buNone/>
            </a:pPr>
            <a:r>
              <a:rPr lang="en-US" sz="900">
                <a:solidFill>
                  <a:srgbClr val="333333"/>
                </a:solidFill>
                <a:latin typeface="Poppins" pitchFamily="34" charset="0"/>
                <a:ea typeface="Poppins" pitchFamily="34" charset="-122"/>
                <a:cs typeface="Poppins" pitchFamily="34" charset="-120"/>
              </a:rPr>
              <a:t>Greater revenue per patient through the hybrid model</a:t>
            </a:r>
            <a:endParaRPr lang="en-US" sz="900"/>
          </a:p>
        </p:txBody>
      </p:sp>
      <p:sp>
        <p:nvSpPr>
          <p:cNvPr id="125" name="Comparison Badge">
            <a:extLst>
              <a:ext uri="{FF2B5EF4-FFF2-40B4-BE49-F238E27FC236}">
                <a16:creationId xmlns:a16="http://schemas.microsoft.com/office/drawing/2014/main" id="{8E8B5A5B-C287-1073-790A-FF876C14AAC1}"/>
              </a:ext>
            </a:extLst>
          </p:cNvPr>
          <p:cNvSpPr/>
          <p:nvPr/>
        </p:nvSpPr>
        <p:spPr>
          <a:xfrm>
            <a:off x="4332000" y="1384002"/>
            <a:ext cx="480000" cy="480000"/>
          </a:xfrm>
          <a:prstGeom prst="ellipse">
            <a:avLst/>
          </a:prstGeom>
          <a:solidFill>
            <a:srgbClr val="FFFFFF"/>
          </a:solidFill>
          <a:ln w="12700">
            <a:solidFill>
              <a:srgbClr val="E5E5E5"/>
            </a:solidFill>
          </a:ln>
          <a:effectLst>
            <a:outerShdw blurRad="50800" dist="38100" dir="2700000" algn="tl" rotWithShape="0">
              <a:prstClr val="black">
                <a:alpha val="40000"/>
              </a:prstClr>
            </a:outerShdw>
          </a:effectLst>
        </p:spPr>
        <p:txBody>
          <a:bodyPr wrap="square" lIns="0" tIns="0" rIns="0" bIns="0" anchor="ctr" anchorCtr="1">
            <a:noAutofit/>
          </a:bodyPr>
          <a:lstStyle/>
          <a:p>
            <a:pPr marL="0" indent="0" algn="ctr">
              <a:buNone/>
            </a:pPr>
            <a:r>
              <a:rPr lang="en-US" sz="1200" b="1">
                <a:solidFill>
                  <a:srgbClr val="333333"/>
                </a:solidFill>
                <a:latin typeface="Poppins" pitchFamily="34" charset="0"/>
                <a:ea typeface="Poppins"/>
                <a:cs typeface="Poppins"/>
              </a:rPr>
              <a:t>VS.</a:t>
            </a:r>
          </a:p>
        </p:txBody>
      </p:sp>
      <p:sp>
        <p:nvSpPr>
          <p:cNvPr id="7" name="TextBox 6">
            <a:extLst>
              <a:ext uri="{FF2B5EF4-FFF2-40B4-BE49-F238E27FC236}">
                <a16:creationId xmlns:a16="http://schemas.microsoft.com/office/drawing/2014/main" id="{49FB0301-5614-2F50-E6A1-1CF0E72ED01C}"/>
              </a:ext>
            </a:extLst>
          </p:cNvPr>
          <p:cNvSpPr txBox="1"/>
          <p:nvPr/>
        </p:nvSpPr>
        <p:spPr>
          <a:xfrm>
            <a:off x="311348" y="4627529"/>
            <a:ext cx="7626350" cy="184666"/>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a:t>
            </a:r>
            <a:br>
              <a:rPr lang="en-US" sz="600">
                <a:solidFill>
                  <a:srgbClr val="0C2837"/>
                </a:solidFill>
                <a:latin typeface="Poppins" panose="00000500000000000000" pitchFamily="2" charset="0"/>
                <a:ea typeface="DM Sans"/>
                <a:cs typeface="Poppins" panose="00000500000000000000" pitchFamily="2" charset="0"/>
                <a:sym typeface="DM Sans"/>
              </a:rPr>
            </a:br>
            <a:r>
              <a:rPr lang="en-US" sz="600">
                <a:solidFill>
                  <a:srgbClr val="0C2837"/>
                </a:solidFill>
                <a:latin typeface="Poppins" panose="00000500000000000000" pitchFamily="2" charset="0"/>
                <a:ea typeface="DM Sans"/>
                <a:cs typeface="Poppins" panose="00000500000000000000" pitchFamily="2" charset="0"/>
                <a:sym typeface="DM Sans"/>
              </a:rPr>
              <a:t>(1) MLR is defined as payroll, third-party charges, medical supplies plus IV drug costs incurred by Starling Oncology divided by net capitation revenue.</a:t>
            </a:r>
          </a:p>
        </p:txBody>
      </p:sp>
    </p:spTree>
    <p:extLst>
      <p:ext uri="{BB962C8B-B14F-4D97-AF65-F5344CB8AC3E}">
        <p14:creationId xmlns:p14="http://schemas.microsoft.com/office/powerpoint/2010/main" val="2884787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6DFA-A21C-3EC7-E4C7-95258F86B747}"/>
            </a:ext>
          </a:extLst>
        </p:cNvPr>
        <p:cNvGrpSpPr/>
        <p:nvPr/>
      </p:nvGrpSpPr>
      <p:grpSpPr>
        <a:xfrm>
          <a:off x="0" y="0"/>
          <a:ext cx="0" cy="0"/>
          <a:chOff x="0" y="0"/>
          <a:chExt cx="0" cy="0"/>
        </a:xfrm>
      </p:grpSpPr>
      <p:graphicFrame>
        <p:nvGraphicFramePr>
          <p:cNvPr id="32" name="think-cell data - do not delete" hidden="1">
            <a:extLst>
              <a:ext uri="{FF2B5EF4-FFF2-40B4-BE49-F238E27FC236}">
                <a16:creationId xmlns:a16="http://schemas.microsoft.com/office/drawing/2014/main" id="{4FF66148-7860-6068-42E3-956A2F6C57CC}"/>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2" name="think-cell data - do not delete" hidden="1">
                        <a:extLst>
                          <a:ext uri="{FF2B5EF4-FFF2-40B4-BE49-F238E27FC236}">
                            <a16:creationId xmlns:a16="http://schemas.microsoft.com/office/drawing/2014/main" id="{4FF66148-7860-6068-42E3-956A2F6C57CC}"/>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38" name="Rectangle: Rounded Corners 37">
            <a:extLst>
              <a:ext uri="{FF2B5EF4-FFF2-40B4-BE49-F238E27FC236}">
                <a16:creationId xmlns:a16="http://schemas.microsoft.com/office/drawing/2014/main" id="{07BE69EC-2F6D-103C-E8DF-C6DC68EEB961}"/>
              </a:ext>
            </a:extLst>
          </p:cNvPr>
          <p:cNvSpPr/>
          <p:nvPr/>
        </p:nvSpPr>
        <p:spPr>
          <a:xfrm>
            <a:off x="311348" y="958507"/>
            <a:ext cx="2523674" cy="312496"/>
          </a:xfrm>
          <a:prstGeom prst="roundRect">
            <a:avLst/>
          </a:prstGeom>
          <a:solidFill>
            <a:srgbClr val="001876"/>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latin typeface="Poppins" panose="00000500000000000000" pitchFamily="2" charset="0"/>
                <a:cs typeface="Poppins" panose="00000500000000000000" pitchFamily="2" charset="0"/>
              </a:rPr>
              <a:t>Step 1</a:t>
            </a:r>
          </a:p>
        </p:txBody>
      </p:sp>
      <p:sp>
        <p:nvSpPr>
          <p:cNvPr id="39" name="Rectangle: Rounded Corners 38">
            <a:extLst>
              <a:ext uri="{FF2B5EF4-FFF2-40B4-BE49-F238E27FC236}">
                <a16:creationId xmlns:a16="http://schemas.microsoft.com/office/drawing/2014/main" id="{99920C28-24D9-F157-AC0B-E065EA2C96C6}"/>
              </a:ext>
            </a:extLst>
          </p:cNvPr>
          <p:cNvSpPr/>
          <p:nvPr/>
        </p:nvSpPr>
        <p:spPr>
          <a:xfrm>
            <a:off x="3301982" y="958507"/>
            <a:ext cx="2523674" cy="312496"/>
          </a:xfrm>
          <a:prstGeom prst="roundRect">
            <a:avLst/>
          </a:prstGeom>
          <a:solidFill>
            <a:srgbClr val="0D469D"/>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latin typeface="Poppins" panose="00000500000000000000" pitchFamily="2" charset="0"/>
                <a:cs typeface="Poppins" panose="00000500000000000000" pitchFamily="2" charset="0"/>
              </a:rPr>
              <a:t>Step 2</a:t>
            </a:r>
          </a:p>
        </p:txBody>
      </p:sp>
      <p:sp>
        <p:nvSpPr>
          <p:cNvPr id="40" name="Rectangle: Rounded Corners 39">
            <a:extLst>
              <a:ext uri="{FF2B5EF4-FFF2-40B4-BE49-F238E27FC236}">
                <a16:creationId xmlns:a16="http://schemas.microsoft.com/office/drawing/2014/main" id="{14D176BF-4CC9-53CC-B94F-201B0E5BFEB2}"/>
              </a:ext>
            </a:extLst>
          </p:cNvPr>
          <p:cNvSpPr/>
          <p:nvPr/>
        </p:nvSpPr>
        <p:spPr>
          <a:xfrm>
            <a:off x="6292615" y="958507"/>
            <a:ext cx="2523674" cy="312496"/>
          </a:xfrm>
          <a:prstGeom prst="roundRect">
            <a:avLst/>
          </a:prstGeom>
          <a:solidFill>
            <a:srgbClr val="F2A765"/>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rgbClr val="5B3B01"/>
                </a:solidFill>
                <a:latin typeface="Poppins" panose="00000500000000000000" pitchFamily="2" charset="0"/>
                <a:cs typeface="Poppins" panose="00000500000000000000" pitchFamily="2" charset="0"/>
              </a:rPr>
              <a:t>Step 3</a:t>
            </a:r>
          </a:p>
        </p:txBody>
      </p:sp>
      <p:sp>
        <p:nvSpPr>
          <p:cNvPr id="45" name="TextBox 44">
            <a:extLst>
              <a:ext uri="{FF2B5EF4-FFF2-40B4-BE49-F238E27FC236}">
                <a16:creationId xmlns:a16="http://schemas.microsoft.com/office/drawing/2014/main" id="{1FE38A70-F930-C10C-A3AD-88C950798A02}"/>
              </a:ext>
            </a:extLst>
          </p:cNvPr>
          <p:cNvSpPr txBox="1"/>
          <p:nvPr/>
        </p:nvSpPr>
        <p:spPr>
          <a:xfrm>
            <a:off x="318737" y="1372779"/>
            <a:ext cx="2517244" cy="262294"/>
          </a:xfrm>
          <a:prstGeom prst="rect">
            <a:avLst/>
          </a:prstGeom>
          <a:noFill/>
          <a:ln>
            <a:noFill/>
          </a:ln>
        </p:spPr>
        <p:txBody>
          <a:bodyPr wrap="square" lIns="0" tIns="0" rIns="0" bIns="0" rtlCol="0">
            <a:spAutoFit/>
          </a:bodyPr>
          <a:lstStyle/>
          <a:p>
            <a:pPr algn="ctr"/>
            <a:r>
              <a:rPr lang="en-US" sz="800" b="1">
                <a:solidFill>
                  <a:srgbClr val="001876"/>
                </a:solidFill>
                <a:latin typeface="Poppins" panose="00000500000000000000" pitchFamily="2" charset="0"/>
                <a:ea typeface="Poppins"/>
                <a:cs typeface="Poppins" panose="00000500000000000000" pitchFamily="2" charset="0"/>
                <a:sym typeface="Poppins"/>
              </a:rPr>
              <a:t>Starling Oncology</a:t>
            </a:r>
            <a:r>
              <a:rPr lang="en-US" sz="800" b="1" i="1">
                <a:latin typeface="Poppins" panose="00000500000000000000" pitchFamily="2" charset="0"/>
                <a:cs typeface="Poppins" panose="00000500000000000000" pitchFamily="2" charset="0"/>
              </a:rPr>
              <a:t> contracts with Payor to manage oncology care via:</a:t>
            </a:r>
          </a:p>
        </p:txBody>
      </p:sp>
      <p:sp>
        <p:nvSpPr>
          <p:cNvPr id="46" name="TextBox 45">
            <a:extLst>
              <a:ext uri="{FF2B5EF4-FFF2-40B4-BE49-F238E27FC236}">
                <a16:creationId xmlns:a16="http://schemas.microsoft.com/office/drawing/2014/main" id="{013DD777-8DF2-C04A-7B7D-EFAAD25BA1AD}"/>
              </a:ext>
            </a:extLst>
          </p:cNvPr>
          <p:cNvSpPr txBox="1"/>
          <p:nvPr/>
        </p:nvSpPr>
        <p:spPr>
          <a:xfrm>
            <a:off x="3301983" y="1372779"/>
            <a:ext cx="2517244" cy="393441"/>
          </a:xfrm>
          <a:prstGeom prst="rect">
            <a:avLst/>
          </a:prstGeom>
          <a:noFill/>
          <a:ln>
            <a:noFill/>
          </a:ln>
        </p:spPr>
        <p:txBody>
          <a:bodyPr wrap="square" lIns="0" tIns="0" rIns="0" bIns="0" rtlCol="0">
            <a:spAutoFit/>
          </a:bodyPr>
          <a:lstStyle/>
          <a:p>
            <a:pPr algn="ctr"/>
            <a:r>
              <a:rPr lang="en-US" sz="800" b="1" i="1">
                <a:latin typeface="Poppins" panose="00000500000000000000" pitchFamily="2" charset="0"/>
                <a:cs typeface="Poppins" panose="00000500000000000000" pitchFamily="2" charset="0"/>
              </a:rPr>
              <a:t>Oncology patients seen for capitated outpatient medical oncology services in </a:t>
            </a:r>
            <a:r>
              <a:rPr lang="en-US" sz="800" b="1">
                <a:solidFill>
                  <a:srgbClr val="001876"/>
                </a:solidFill>
                <a:latin typeface="Poppins" panose="00000500000000000000" pitchFamily="2" charset="0"/>
                <a:ea typeface="Poppins"/>
                <a:cs typeface="Poppins" panose="00000500000000000000" pitchFamily="2" charset="0"/>
                <a:sym typeface="Poppins"/>
              </a:rPr>
              <a:t>Starling Oncology</a:t>
            </a:r>
            <a:r>
              <a:rPr lang="en-US" sz="800" b="1" i="1">
                <a:latin typeface="Poppins" panose="00000500000000000000" pitchFamily="2" charset="0"/>
                <a:cs typeface="Poppins" panose="00000500000000000000" pitchFamily="2" charset="0"/>
              </a:rPr>
              <a:t> or network clinic</a:t>
            </a:r>
          </a:p>
        </p:txBody>
      </p:sp>
      <p:sp>
        <p:nvSpPr>
          <p:cNvPr id="47" name="TextBox 46">
            <a:extLst>
              <a:ext uri="{FF2B5EF4-FFF2-40B4-BE49-F238E27FC236}">
                <a16:creationId xmlns:a16="http://schemas.microsoft.com/office/drawing/2014/main" id="{4FFD4651-ACED-05BB-C054-CB4CD4DE46AD}"/>
              </a:ext>
            </a:extLst>
          </p:cNvPr>
          <p:cNvSpPr txBox="1"/>
          <p:nvPr/>
        </p:nvSpPr>
        <p:spPr>
          <a:xfrm>
            <a:off x="6300005" y="1372779"/>
            <a:ext cx="2517244" cy="393441"/>
          </a:xfrm>
          <a:prstGeom prst="rect">
            <a:avLst/>
          </a:prstGeom>
          <a:noFill/>
          <a:ln>
            <a:noFill/>
          </a:ln>
        </p:spPr>
        <p:txBody>
          <a:bodyPr wrap="square" lIns="0" tIns="0" rIns="0" bIns="0" rtlCol="0">
            <a:spAutoFit/>
          </a:bodyPr>
          <a:lstStyle/>
          <a:p>
            <a:pPr algn="ctr"/>
            <a:r>
              <a:rPr lang="en-US" sz="800" b="1" i="1">
                <a:latin typeface="Poppins" panose="00000500000000000000" pitchFamily="2" charset="0"/>
                <a:cs typeface="Poppins" panose="00000500000000000000" pitchFamily="2" charset="0"/>
              </a:rPr>
              <a:t>STLN captures additional clinical revenue from services not included in capitation for outpatient medical oncology</a:t>
            </a:r>
          </a:p>
        </p:txBody>
      </p:sp>
      <p:sp>
        <p:nvSpPr>
          <p:cNvPr id="50" name="Oval 49">
            <a:extLst>
              <a:ext uri="{FF2B5EF4-FFF2-40B4-BE49-F238E27FC236}">
                <a16:creationId xmlns:a16="http://schemas.microsoft.com/office/drawing/2014/main" id="{43E372CD-7B7A-388F-4F73-3ECC8C25FFFC}"/>
              </a:ext>
            </a:extLst>
          </p:cNvPr>
          <p:cNvSpPr/>
          <p:nvPr/>
        </p:nvSpPr>
        <p:spPr>
          <a:xfrm rot="16200000">
            <a:off x="2961272" y="974274"/>
            <a:ext cx="214458" cy="224534"/>
          </a:xfrm>
          <a:prstGeom prst="ellipse">
            <a:avLst/>
          </a:prstGeom>
          <a:solidFill>
            <a:srgbClr val="BFD3E6"/>
          </a:solidFill>
          <a:ln w="12700" cap="flat" cmpd="sng" algn="ctr">
            <a:noFill/>
            <a:prstDash val="solid"/>
            <a:miter lim="800000"/>
          </a:ln>
          <a:effectLst/>
        </p:spPr>
        <p:txBody>
          <a:bodyPr rtlCol="0" anchor="ctr"/>
          <a:lstStyle/>
          <a:p>
            <a:pPr algn="ctr" defTabSz="822960">
              <a:defRPr/>
            </a:pPr>
            <a:endParaRPr lang="en-US" sz="1080" b="1">
              <a:solidFill>
                <a:srgbClr val="0C2837"/>
              </a:solidFill>
              <a:latin typeface="Poppins" panose="00000500000000000000" pitchFamily="2" charset="0"/>
              <a:cs typeface="Poppins" panose="00000500000000000000" pitchFamily="2" charset="0"/>
            </a:endParaRPr>
          </a:p>
        </p:txBody>
      </p:sp>
      <p:cxnSp>
        <p:nvCxnSpPr>
          <p:cNvPr id="60" name="Straight Connector 59">
            <a:extLst>
              <a:ext uri="{FF2B5EF4-FFF2-40B4-BE49-F238E27FC236}">
                <a16:creationId xmlns:a16="http://schemas.microsoft.com/office/drawing/2014/main" id="{1649790F-7777-4802-7A5A-2C15B984BA52}"/>
              </a:ext>
            </a:extLst>
          </p:cNvPr>
          <p:cNvCxnSpPr>
            <a:cxnSpLocks/>
          </p:cNvCxnSpPr>
          <p:nvPr/>
        </p:nvCxnSpPr>
        <p:spPr>
          <a:xfrm rot="16200000">
            <a:off x="3047992" y="1084620"/>
            <a:ext cx="41018" cy="44811"/>
          </a:xfrm>
          <a:prstGeom prst="line">
            <a:avLst/>
          </a:prstGeom>
          <a:ln w="12700" cap="rnd">
            <a:solidFill>
              <a:srgbClr val="001876"/>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A40D8B7-DCF7-E07A-FEB1-91940C478B71}"/>
              </a:ext>
            </a:extLst>
          </p:cNvPr>
          <p:cNvCxnSpPr>
            <a:cxnSpLocks/>
          </p:cNvCxnSpPr>
          <p:nvPr/>
        </p:nvCxnSpPr>
        <p:spPr>
          <a:xfrm rot="16200000" flipH="1">
            <a:off x="3047992" y="1043554"/>
            <a:ext cx="41018" cy="44811"/>
          </a:xfrm>
          <a:prstGeom prst="line">
            <a:avLst/>
          </a:prstGeom>
          <a:ln w="12700" cap="rnd">
            <a:solidFill>
              <a:srgbClr val="001876"/>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9C355B13-3C3E-D79E-C4B8-BA2DAD71E7FB}"/>
              </a:ext>
            </a:extLst>
          </p:cNvPr>
          <p:cNvSpPr/>
          <p:nvPr/>
        </p:nvSpPr>
        <p:spPr>
          <a:xfrm rot="16200000">
            <a:off x="5951906" y="974274"/>
            <a:ext cx="214458" cy="224534"/>
          </a:xfrm>
          <a:prstGeom prst="ellipse">
            <a:avLst/>
          </a:prstGeom>
          <a:solidFill>
            <a:srgbClr val="BFD3E6"/>
          </a:solidFill>
          <a:ln w="12700" cap="flat" cmpd="sng" algn="ctr">
            <a:noFill/>
            <a:prstDash val="solid"/>
            <a:miter lim="800000"/>
          </a:ln>
          <a:effectLst/>
        </p:spPr>
        <p:txBody>
          <a:bodyPr rtlCol="0" anchor="ctr"/>
          <a:lstStyle/>
          <a:p>
            <a:pPr algn="ctr" defTabSz="822960">
              <a:defRPr/>
            </a:pPr>
            <a:endParaRPr lang="en-US" sz="1080" b="1">
              <a:solidFill>
                <a:srgbClr val="0C2837"/>
              </a:solidFill>
              <a:latin typeface="Poppins" panose="00000500000000000000" pitchFamily="2" charset="0"/>
              <a:cs typeface="Poppins" panose="00000500000000000000" pitchFamily="2" charset="0"/>
            </a:endParaRPr>
          </a:p>
        </p:txBody>
      </p:sp>
      <p:cxnSp>
        <p:nvCxnSpPr>
          <p:cNvPr id="66" name="Straight Connector 65">
            <a:extLst>
              <a:ext uri="{FF2B5EF4-FFF2-40B4-BE49-F238E27FC236}">
                <a16:creationId xmlns:a16="http://schemas.microsoft.com/office/drawing/2014/main" id="{BA38CDF3-F9B4-DF5F-4C86-B625D01906F9}"/>
              </a:ext>
            </a:extLst>
          </p:cNvPr>
          <p:cNvCxnSpPr>
            <a:cxnSpLocks/>
          </p:cNvCxnSpPr>
          <p:nvPr/>
        </p:nvCxnSpPr>
        <p:spPr>
          <a:xfrm rot="16200000">
            <a:off x="6038626" y="1084620"/>
            <a:ext cx="41018" cy="44811"/>
          </a:xfrm>
          <a:prstGeom prst="line">
            <a:avLst/>
          </a:prstGeom>
          <a:ln w="12700" cap="rnd">
            <a:solidFill>
              <a:srgbClr val="00187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ED7025B-1CD1-8FF8-FE5F-7A547EFC1CBB}"/>
              </a:ext>
            </a:extLst>
          </p:cNvPr>
          <p:cNvCxnSpPr>
            <a:cxnSpLocks/>
          </p:cNvCxnSpPr>
          <p:nvPr/>
        </p:nvCxnSpPr>
        <p:spPr>
          <a:xfrm rot="16200000" flipH="1">
            <a:off x="6038626" y="1043554"/>
            <a:ext cx="41018" cy="44811"/>
          </a:xfrm>
          <a:prstGeom prst="line">
            <a:avLst/>
          </a:prstGeom>
          <a:ln w="12700" cap="rnd">
            <a:solidFill>
              <a:srgbClr val="001876"/>
            </a:solidFill>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A1E5BFB7-7C7A-20D4-D738-C9B00B50C7CD}"/>
              </a:ext>
            </a:extLst>
          </p:cNvPr>
          <p:cNvSpPr/>
          <p:nvPr/>
        </p:nvSpPr>
        <p:spPr>
          <a:xfrm>
            <a:off x="6292615" y="2248504"/>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Imaging</a:t>
            </a:r>
          </a:p>
        </p:txBody>
      </p:sp>
      <p:sp>
        <p:nvSpPr>
          <p:cNvPr id="90" name="Rectangle 89">
            <a:extLst>
              <a:ext uri="{FF2B5EF4-FFF2-40B4-BE49-F238E27FC236}">
                <a16:creationId xmlns:a16="http://schemas.microsoft.com/office/drawing/2014/main" id="{B6C2EA3E-448D-AADD-FB3D-18418E622042}"/>
              </a:ext>
            </a:extLst>
          </p:cNvPr>
          <p:cNvSpPr/>
          <p:nvPr/>
        </p:nvSpPr>
        <p:spPr>
          <a:xfrm>
            <a:off x="6292615" y="2540051"/>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Carveout Drugs</a:t>
            </a:r>
          </a:p>
        </p:txBody>
      </p:sp>
      <p:sp>
        <p:nvSpPr>
          <p:cNvPr id="95" name="Rectangle 94">
            <a:extLst>
              <a:ext uri="{FF2B5EF4-FFF2-40B4-BE49-F238E27FC236}">
                <a16:creationId xmlns:a16="http://schemas.microsoft.com/office/drawing/2014/main" id="{19B15AAC-2ADE-9C32-1CF5-60F0B9766D98}"/>
              </a:ext>
            </a:extLst>
          </p:cNvPr>
          <p:cNvSpPr/>
          <p:nvPr/>
        </p:nvSpPr>
        <p:spPr>
          <a:xfrm>
            <a:off x="6292615" y="2831599"/>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Clinical Research</a:t>
            </a:r>
          </a:p>
        </p:txBody>
      </p:sp>
      <p:sp>
        <p:nvSpPr>
          <p:cNvPr id="99" name="Rectangle 98">
            <a:extLst>
              <a:ext uri="{FF2B5EF4-FFF2-40B4-BE49-F238E27FC236}">
                <a16:creationId xmlns:a16="http://schemas.microsoft.com/office/drawing/2014/main" id="{A1DBBA74-6C61-1D34-CD08-8B336D1A8833}"/>
              </a:ext>
            </a:extLst>
          </p:cNvPr>
          <p:cNvSpPr/>
          <p:nvPr/>
        </p:nvSpPr>
        <p:spPr>
          <a:xfrm>
            <a:off x="6292615" y="3237998"/>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Specialty Pharmacy</a:t>
            </a:r>
          </a:p>
        </p:txBody>
      </p:sp>
      <p:sp>
        <p:nvSpPr>
          <p:cNvPr id="100" name="Rectangle 99">
            <a:extLst>
              <a:ext uri="{FF2B5EF4-FFF2-40B4-BE49-F238E27FC236}">
                <a16:creationId xmlns:a16="http://schemas.microsoft.com/office/drawing/2014/main" id="{D18EF741-2874-4926-B73D-D7064276335D}"/>
              </a:ext>
            </a:extLst>
          </p:cNvPr>
          <p:cNvSpPr/>
          <p:nvPr/>
        </p:nvSpPr>
        <p:spPr>
          <a:xfrm>
            <a:off x="6292615" y="3531677"/>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Imaging</a:t>
            </a:r>
          </a:p>
        </p:txBody>
      </p:sp>
      <p:sp>
        <p:nvSpPr>
          <p:cNvPr id="101" name="Rectangle 100">
            <a:extLst>
              <a:ext uri="{FF2B5EF4-FFF2-40B4-BE49-F238E27FC236}">
                <a16:creationId xmlns:a16="http://schemas.microsoft.com/office/drawing/2014/main" id="{3B6FE26B-2502-2195-43F5-DC6F2C441A3A}"/>
              </a:ext>
            </a:extLst>
          </p:cNvPr>
          <p:cNvSpPr/>
          <p:nvPr/>
        </p:nvSpPr>
        <p:spPr>
          <a:xfrm>
            <a:off x="6292615" y="3825356"/>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Carveout Services</a:t>
            </a:r>
          </a:p>
        </p:txBody>
      </p:sp>
      <p:sp>
        <p:nvSpPr>
          <p:cNvPr id="102" name="Rectangle 101">
            <a:extLst>
              <a:ext uri="{FF2B5EF4-FFF2-40B4-BE49-F238E27FC236}">
                <a16:creationId xmlns:a16="http://schemas.microsoft.com/office/drawing/2014/main" id="{6A741AC3-B4DF-1782-E861-5F608DCF51AA}"/>
              </a:ext>
            </a:extLst>
          </p:cNvPr>
          <p:cNvSpPr/>
          <p:nvPr/>
        </p:nvSpPr>
        <p:spPr>
          <a:xfrm>
            <a:off x="6292615" y="4119035"/>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Clinical Research</a:t>
            </a:r>
          </a:p>
        </p:txBody>
      </p:sp>
      <p:sp>
        <p:nvSpPr>
          <p:cNvPr id="103" name="Rectangle 102">
            <a:extLst>
              <a:ext uri="{FF2B5EF4-FFF2-40B4-BE49-F238E27FC236}">
                <a16:creationId xmlns:a16="http://schemas.microsoft.com/office/drawing/2014/main" id="{E77BC244-B3EB-A947-7205-F09B0CD93EB9}"/>
              </a:ext>
            </a:extLst>
          </p:cNvPr>
          <p:cNvSpPr/>
          <p:nvPr/>
        </p:nvSpPr>
        <p:spPr>
          <a:xfrm>
            <a:off x="6292615" y="4412715"/>
            <a:ext cx="2529733" cy="280767"/>
          </a:xfrm>
          <a:prstGeom prst="rect">
            <a:avLst/>
          </a:prstGeom>
          <a:solidFill>
            <a:schemeClr val="bg1"/>
          </a:solidFill>
          <a:ln w="6350">
            <a:solidFill>
              <a:srgbClr val="00187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Future State: Network Services</a:t>
            </a:r>
          </a:p>
        </p:txBody>
      </p:sp>
      <p:cxnSp>
        <p:nvCxnSpPr>
          <p:cNvPr id="107" name="Straight Connector 106">
            <a:extLst>
              <a:ext uri="{FF2B5EF4-FFF2-40B4-BE49-F238E27FC236}">
                <a16:creationId xmlns:a16="http://schemas.microsoft.com/office/drawing/2014/main" id="{EF7D35A0-EEC0-BD91-58A1-F98C36BBAA73}"/>
              </a:ext>
            </a:extLst>
          </p:cNvPr>
          <p:cNvCxnSpPr>
            <a:cxnSpLocks/>
          </p:cNvCxnSpPr>
          <p:nvPr/>
        </p:nvCxnSpPr>
        <p:spPr>
          <a:xfrm>
            <a:off x="327025" y="3163676"/>
            <a:ext cx="8497306" cy="0"/>
          </a:xfrm>
          <a:prstGeom prst="line">
            <a:avLst/>
          </a:prstGeom>
          <a:ln w="28575">
            <a:solidFill>
              <a:srgbClr val="0D469D"/>
            </a:solidFill>
            <a:prstDash val="dash"/>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0E1FE687-6463-B769-0129-C1B595EA7F4A}"/>
              </a:ext>
            </a:extLst>
          </p:cNvPr>
          <p:cNvSpPr/>
          <p:nvPr/>
        </p:nvSpPr>
        <p:spPr>
          <a:xfrm>
            <a:off x="311348" y="1957866"/>
            <a:ext cx="2517245" cy="1111562"/>
          </a:xfrm>
          <a:prstGeom prst="roundRect">
            <a:avLst>
              <a:gd name="adj" fmla="val 6000"/>
            </a:avLst>
          </a:prstGeom>
          <a:solidFill>
            <a:srgbClr val="BFD3E6"/>
          </a:solidFill>
          <a:ln>
            <a:noFill/>
          </a:ln>
          <a:effectLst>
            <a:outerShdw blurRad="88900" dist="25400" dir="5400000" algn="bl" rotWithShape="0">
              <a:srgbClr val="0D469D">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1"/>
                </a:solidFill>
                <a:latin typeface="Poppins" panose="00000500000000000000" pitchFamily="2" charset="0"/>
                <a:ea typeface="Open Sans" pitchFamily="2" charset="0"/>
                <a:cs typeface="Poppins" panose="00000500000000000000" pitchFamily="2" charset="0"/>
              </a:rPr>
              <a:t>Narrow Network </a:t>
            </a:r>
          </a:p>
        </p:txBody>
      </p:sp>
      <p:sp>
        <p:nvSpPr>
          <p:cNvPr id="116" name="Rectangle 115">
            <a:extLst>
              <a:ext uri="{FF2B5EF4-FFF2-40B4-BE49-F238E27FC236}">
                <a16:creationId xmlns:a16="http://schemas.microsoft.com/office/drawing/2014/main" id="{3A703C21-7249-7CE0-EF0E-C71AB2D20C6E}"/>
              </a:ext>
            </a:extLst>
          </p:cNvPr>
          <p:cNvSpPr/>
          <p:nvPr/>
        </p:nvSpPr>
        <p:spPr>
          <a:xfrm>
            <a:off x="3308411" y="1957866"/>
            <a:ext cx="2517245" cy="1111562"/>
          </a:xfrm>
          <a:prstGeom prst="roundRect">
            <a:avLst>
              <a:gd name="adj" fmla="val 6000"/>
            </a:avLst>
          </a:prstGeom>
          <a:solidFill>
            <a:srgbClr val="E7ECF7"/>
          </a:solidFill>
          <a:ln>
            <a:noFill/>
          </a:ln>
          <a:effectLst>
            <a:outerShdw blurRad="88900" dist="25400" dir="5400000" algn="bl" rotWithShape="0">
              <a:srgbClr val="0D469D">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1"/>
                </a:solidFill>
                <a:latin typeface="Poppins" panose="00000500000000000000" pitchFamily="2" charset="0"/>
                <a:ea typeface="Poppins"/>
                <a:cs typeface="Poppins" panose="00000500000000000000" pitchFamily="2" charset="0"/>
                <a:sym typeface="Poppins"/>
              </a:rPr>
              <a:t>Starling Oncology </a:t>
            </a:r>
            <a:r>
              <a:rPr lang="en-US" sz="1000" b="1">
                <a:solidFill>
                  <a:schemeClr val="tx1"/>
                </a:solidFill>
                <a:latin typeface="Poppins" panose="00000500000000000000" pitchFamily="2" charset="0"/>
                <a:ea typeface="Open Sans" pitchFamily="2" charset="0"/>
                <a:cs typeface="Poppins" panose="00000500000000000000" pitchFamily="2" charset="0"/>
              </a:rPr>
              <a:t>Clinics</a:t>
            </a:r>
          </a:p>
        </p:txBody>
      </p:sp>
      <p:cxnSp>
        <p:nvCxnSpPr>
          <p:cNvPr id="118" name="Straight Arrow Connector 117">
            <a:extLst>
              <a:ext uri="{FF2B5EF4-FFF2-40B4-BE49-F238E27FC236}">
                <a16:creationId xmlns:a16="http://schemas.microsoft.com/office/drawing/2014/main" id="{187CF674-AF80-4001-D7DB-49F35806D38E}"/>
              </a:ext>
            </a:extLst>
          </p:cNvPr>
          <p:cNvCxnSpPr>
            <a:cxnSpLocks/>
            <a:stCxn id="115" idx="3"/>
            <a:endCxn id="116" idx="1"/>
          </p:cNvCxnSpPr>
          <p:nvPr/>
        </p:nvCxnSpPr>
        <p:spPr>
          <a:xfrm>
            <a:off x="2828593" y="2513647"/>
            <a:ext cx="47981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3088E270-9FA3-FFF0-BDBB-0E6E04E9A8DB}"/>
              </a:ext>
            </a:extLst>
          </p:cNvPr>
          <p:cNvSpPr/>
          <p:nvPr/>
        </p:nvSpPr>
        <p:spPr>
          <a:xfrm>
            <a:off x="3301982" y="3243177"/>
            <a:ext cx="2517246" cy="671027"/>
          </a:xfrm>
          <a:prstGeom prst="roundRect">
            <a:avLst>
              <a:gd name="adj" fmla="val 6000"/>
            </a:avLst>
          </a:prstGeom>
          <a:solidFill>
            <a:srgbClr val="E7ECF7"/>
          </a:solidFill>
          <a:ln>
            <a:noFill/>
          </a:ln>
          <a:effectLst>
            <a:outerShdw blurRad="88900" dist="25400" dir="5400000" algn="bl" rotWithShape="0">
              <a:srgbClr val="0D469D">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1"/>
                </a:solidFill>
                <a:latin typeface="Poppins" panose="00000500000000000000" pitchFamily="2" charset="0"/>
                <a:ea typeface="Poppins"/>
                <a:cs typeface="Poppins" panose="00000500000000000000" pitchFamily="2" charset="0"/>
                <a:sym typeface="Poppins"/>
              </a:rPr>
              <a:t>Starling Oncology</a:t>
            </a:r>
            <a:r>
              <a:rPr lang="en-US" sz="1000" b="1">
                <a:solidFill>
                  <a:schemeClr val="tx1"/>
                </a:solidFill>
                <a:latin typeface="Poppins" panose="00000500000000000000" pitchFamily="2" charset="0"/>
                <a:ea typeface="Open Sans" pitchFamily="2" charset="0"/>
                <a:cs typeface="Poppins" panose="00000500000000000000" pitchFamily="2" charset="0"/>
              </a:rPr>
              <a:t> Clinics</a:t>
            </a:r>
          </a:p>
        </p:txBody>
      </p:sp>
      <p:sp>
        <p:nvSpPr>
          <p:cNvPr id="110" name="Rectangle 109">
            <a:extLst>
              <a:ext uri="{FF2B5EF4-FFF2-40B4-BE49-F238E27FC236}">
                <a16:creationId xmlns:a16="http://schemas.microsoft.com/office/drawing/2014/main" id="{F3DC9F33-3C2A-B466-2D95-17EDD66AC5D6}"/>
              </a:ext>
            </a:extLst>
          </p:cNvPr>
          <p:cNvSpPr/>
          <p:nvPr/>
        </p:nvSpPr>
        <p:spPr>
          <a:xfrm>
            <a:off x="3301982" y="4022454"/>
            <a:ext cx="2517246" cy="671027"/>
          </a:xfrm>
          <a:prstGeom prst="roundRect">
            <a:avLst>
              <a:gd name="adj" fmla="val 6000"/>
            </a:avLst>
          </a:prstGeom>
          <a:solidFill>
            <a:srgbClr val="E7ECF7"/>
          </a:solidFill>
          <a:ln>
            <a:noFill/>
          </a:ln>
          <a:effectLst>
            <a:outerShdw blurRad="88900" dist="25400" dir="5400000" algn="bl" rotWithShape="0">
              <a:srgbClr val="0D469D">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1"/>
                </a:solidFill>
                <a:latin typeface="Poppins" panose="00000500000000000000" pitchFamily="2" charset="0"/>
                <a:ea typeface="Poppins"/>
                <a:cs typeface="Poppins" panose="00000500000000000000" pitchFamily="2" charset="0"/>
                <a:sym typeface="Poppins"/>
              </a:rPr>
              <a:t>Starling Oncology</a:t>
            </a:r>
            <a:r>
              <a:rPr lang="en-US" sz="1000" b="1">
                <a:solidFill>
                  <a:schemeClr val="tx1"/>
                </a:solidFill>
                <a:latin typeface="Poppins" panose="00000500000000000000" pitchFamily="2" charset="0"/>
                <a:ea typeface="Open Sans" pitchFamily="2" charset="0"/>
                <a:cs typeface="Poppins" panose="00000500000000000000" pitchFamily="2" charset="0"/>
              </a:rPr>
              <a:t> Network</a:t>
            </a:r>
          </a:p>
        </p:txBody>
      </p:sp>
      <p:sp>
        <p:nvSpPr>
          <p:cNvPr id="113" name="Rectangle 112">
            <a:extLst>
              <a:ext uri="{FF2B5EF4-FFF2-40B4-BE49-F238E27FC236}">
                <a16:creationId xmlns:a16="http://schemas.microsoft.com/office/drawing/2014/main" id="{3E8CA5A0-B844-2161-9B5A-E382AD19AF72}"/>
              </a:ext>
            </a:extLst>
          </p:cNvPr>
          <p:cNvSpPr/>
          <p:nvPr/>
        </p:nvSpPr>
        <p:spPr>
          <a:xfrm>
            <a:off x="311348" y="3243177"/>
            <a:ext cx="2517246" cy="1450305"/>
          </a:xfrm>
          <a:prstGeom prst="roundRect">
            <a:avLst>
              <a:gd name="adj" fmla="val 6000"/>
            </a:avLst>
          </a:prstGeom>
          <a:solidFill>
            <a:srgbClr val="BFD3E6"/>
          </a:solidFill>
          <a:ln>
            <a:noFill/>
          </a:ln>
          <a:effectLst>
            <a:outerShdw blurRad="88900" dist="25400" dir="5400000" algn="bl" rotWithShape="0">
              <a:srgbClr val="0D469D">
                <a:alpha val="18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a:solidFill>
                  <a:schemeClr val="tx1"/>
                </a:solidFill>
                <a:latin typeface="Poppins" panose="00000500000000000000" pitchFamily="2" charset="0"/>
                <a:ea typeface="Open Sans" pitchFamily="2" charset="0"/>
                <a:cs typeface="Poppins" panose="00000500000000000000" pitchFamily="2" charset="0"/>
              </a:rPr>
              <a:t>Fully Delegated</a:t>
            </a:r>
          </a:p>
        </p:txBody>
      </p:sp>
      <p:cxnSp>
        <p:nvCxnSpPr>
          <p:cNvPr id="120" name="Straight Arrow Connector 119">
            <a:extLst>
              <a:ext uri="{FF2B5EF4-FFF2-40B4-BE49-F238E27FC236}">
                <a16:creationId xmlns:a16="http://schemas.microsoft.com/office/drawing/2014/main" id="{43F5961F-721F-6504-4507-365828820831}"/>
              </a:ext>
            </a:extLst>
          </p:cNvPr>
          <p:cNvCxnSpPr>
            <a:cxnSpLocks/>
          </p:cNvCxnSpPr>
          <p:nvPr/>
        </p:nvCxnSpPr>
        <p:spPr>
          <a:xfrm>
            <a:off x="2828594" y="3578691"/>
            <a:ext cx="47981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C3D8E98D-CB4F-FF9D-CE39-7110F75538D0}"/>
              </a:ext>
            </a:extLst>
          </p:cNvPr>
          <p:cNvCxnSpPr>
            <a:cxnSpLocks/>
          </p:cNvCxnSpPr>
          <p:nvPr/>
        </p:nvCxnSpPr>
        <p:spPr>
          <a:xfrm>
            <a:off x="2828594" y="4357967"/>
            <a:ext cx="47981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363C71B0-374A-3471-CA17-744282AF0664}"/>
              </a:ext>
            </a:extLst>
          </p:cNvPr>
          <p:cNvSpPr/>
          <p:nvPr/>
        </p:nvSpPr>
        <p:spPr>
          <a:xfrm>
            <a:off x="6292615" y="1957866"/>
            <a:ext cx="2529733" cy="245255"/>
          </a:xfrm>
          <a:prstGeom prst="roundRect">
            <a:avLst>
              <a:gd name="adj" fmla="val 10000"/>
            </a:avLst>
          </a:prstGeom>
          <a:solidFill>
            <a:schemeClr val="bg1"/>
          </a:solidFill>
          <a:ln w="6350">
            <a:solidFill>
              <a:srgbClr val="0018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a:solidFill>
                  <a:schemeClr val="tx1"/>
                </a:solidFill>
                <a:latin typeface="Poppins" panose="00000500000000000000" pitchFamily="2" charset="0"/>
                <a:cs typeface="Poppins" panose="00000500000000000000" pitchFamily="2" charset="0"/>
              </a:rPr>
              <a:t>Specialty Pharmacy</a:t>
            </a:r>
          </a:p>
        </p:txBody>
      </p:sp>
      <p:cxnSp>
        <p:nvCxnSpPr>
          <p:cNvPr id="122" name="Straight Arrow Connector 121">
            <a:extLst>
              <a:ext uri="{FF2B5EF4-FFF2-40B4-BE49-F238E27FC236}">
                <a16:creationId xmlns:a16="http://schemas.microsoft.com/office/drawing/2014/main" id="{7B4BAA2A-A453-54CA-4320-669236222791}"/>
              </a:ext>
            </a:extLst>
          </p:cNvPr>
          <p:cNvCxnSpPr>
            <a:cxnSpLocks/>
          </p:cNvCxnSpPr>
          <p:nvPr/>
        </p:nvCxnSpPr>
        <p:spPr>
          <a:xfrm>
            <a:off x="6027924" y="2080493"/>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C7256568-638B-572A-5DCB-234564CDC600}"/>
              </a:ext>
            </a:extLst>
          </p:cNvPr>
          <p:cNvCxnSpPr>
            <a:cxnSpLocks/>
          </p:cNvCxnSpPr>
          <p:nvPr/>
        </p:nvCxnSpPr>
        <p:spPr>
          <a:xfrm flipV="1">
            <a:off x="6023620" y="2372040"/>
            <a:ext cx="253711" cy="1"/>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79CAA3BC-112F-1D35-2654-0AF84430DE4F}"/>
              </a:ext>
            </a:extLst>
          </p:cNvPr>
          <p:cNvCxnSpPr>
            <a:cxnSpLocks/>
          </p:cNvCxnSpPr>
          <p:nvPr/>
        </p:nvCxnSpPr>
        <p:spPr>
          <a:xfrm>
            <a:off x="6027924" y="2663588"/>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61D1A5A5-C9B6-54AD-45E8-83814504C746}"/>
              </a:ext>
            </a:extLst>
          </p:cNvPr>
          <p:cNvCxnSpPr>
            <a:cxnSpLocks/>
          </p:cNvCxnSpPr>
          <p:nvPr/>
        </p:nvCxnSpPr>
        <p:spPr>
          <a:xfrm>
            <a:off x="6027924" y="2955257"/>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9C3CC31-FF8B-E383-F75B-A66AAF49E899}"/>
              </a:ext>
            </a:extLst>
          </p:cNvPr>
          <p:cNvCxnSpPr>
            <a:cxnSpLocks/>
          </p:cNvCxnSpPr>
          <p:nvPr/>
        </p:nvCxnSpPr>
        <p:spPr>
          <a:xfrm>
            <a:off x="6023620" y="2072289"/>
            <a:ext cx="0" cy="891124"/>
          </a:xfrm>
          <a:prstGeom prst="line">
            <a:avLst/>
          </a:prstGeom>
          <a:ln>
            <a:solidFill>
              <a:srgbClr val="0D469D"/>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52C6C328-799E-FE08-C551-D8F25BDD0146}"/>
              </a:ext>
            </a:extLst>
          </p:cNvPr>
          <p:cNvCxnSpPr>
            <a:cxnSpLocks/>
            <a:endCxn id="116" idx="3"/>
          </p:cNvCxnSpPr>
          <p:nvPr/>
        </p:nvCxnSpPr>
        <p:spPr>
          <a:xfrm flipH="1">
            <a:off x="5825656" y="2513647"/>
            <a:ext cx="197962" cy="0"/>
          </a:xfrm>
          <a:prstGeom prst="line">
            <a:avLst/>
          </a:prstGeom>
          <a:ln>
            <a:solidFill>
              <a:srgbClr val="0D469D"/>
            </a:solidFill>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45853A20-E706-154B-9315-FC686E227B09}"/>
              </a:ext>
            </a:extLst>
          </p:cNvPr>
          <p:cNvCxnSpPr>
            <a:cxnSpLocks/>
          </p:cNvCxnSpPr>
          <p:nvPr/>
        </p:nvCxnSpPr>
        <p:spPr>
          <a:xfrm>
            <a:off x="6027924" y="3363788"/>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E07DC530-FBA2-E196-5568-D589D742E3B0}"/>
              </a:ext>
            </a:extLst>
          </p:cNvPr>
          <p:cNvCxnSpPr>
            <a:cxnSpLocks/>
          </p:cNvCxnSpPr>
          <p:nvPr/>
        </p:nvCxnSpPr>
        <p:spPr>
          <a:xfrm flipV="1">
            <a:off x="6023620" y="3655335"/>
            <a:ext cx="253711" cy="1"/>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50BA87B2-42CA-4F72-3911-5FC97AB8F931}"/>
              </a:ext>
            </a:extLst>
          </p:cNvPr>
          <p:cNvCxnSpPr>
            <a:cxnSpLocks/>
          </p:cNvCxnSpPr>
          <p:nvPr/>
        </p:nvCxnSpPr>
        <p:spPr>
          <a:xfrm>
            <a:off x="6027924" y="3946883"/>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0FC6F28-331F-6E78-F949-D61BF728E8C2}"/>
              </a:ext>
            </a:extLst>
          </p:cNvPr>
          <p:cNvCxnSpPr>
            <a:cxnSpLocks/>
          </p:cNvCxnSpPr>
          <p:nvPr/>
        </p:nvCxnSpPr>
        <p:spPr>
          <a:xfrm>
            <a:off x="6027924" y="4238552"/>
            <a:ext cx="249407" cy="0"/>
          </a:xfrm>
          <a:prstGeom prst="straightConnector1">
            <a:avLst/>
          </a:pr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59FB39DB-9078-6B6E-CB77-978987DA1427}"/>
              </a:ext>
            </a:extLst>
          </p:cNvPr>
          <p:cNvCxnSpPr>
            <a:cxnSpLocks/>
          </p:cNvCxnSpPr>
          <p:nvPr/>
        </p:nvCxnSpPr>
        <p:spPr>
          <a:xfrm>
            <a:off x="6023620" y="3355584"/>
            <a:ext cx="0" cy="891124"/>
          </a:xfrm>
          <a:prstGeom prst="line">
            <a:avLst/>
          </a:prstGeom>
          <a:ln>
            <a:solidFill>
              <a:srgbClr val="0D469D"/>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164E252F-7507-E298-39F7-F392680D3496}"/>
              </a:ext>
            </a:extLst>
          </p:cNvPr>
          <p:cNvCxnSpPr>
            <a:cxnSpLocks/>
          </p:cNvCxnSpPr>
          <p:nvPr/>
        </p:nvCxnSpPr>
        <p:spPr>
          <a:xfrm flipH="1">
            <a:off x="5825656" y="3656798"/>
            <a:ext cx="197962" cy="0"/>
          </a:xfrm>
          <a:prstGeom prst="line">
            <a:avLst/>
          </a:prstGeom>
          <a:ln>
            <a:solidFill>
              <a:srgbClr val="0D469D"/>
            </a:solidFill>
          </a:ln>
        </p:spPr>
        <p:style>
          <a:lnRef idx="1">
            <a:schemeClr val="accent1"/>
          </a:lnRef>
          <a:fillRef idx="0">
            <a:schemeClr val="accent1"/>
          </a:fillRef>
          <a:effectRef idx="0">
            <a:schemeClr val="accent1"/>
          </a:effectRef>
          <a:fontRef idx="minor">
            <a:schemeClr val="tx1"/>
          </a:fontRef>
        </p:style>
      </p:cxnSp>
      <p:sp>
        <p:nvSpPr>
          <p:cNvPr id="161" name="Oval 160">
            <a:extLst>
              <a:ext uri="{FF2B5EF4-FFF2-40B4-BE49-F238E27FC236}">
                <a16:creationId xmlns:a16="http://schemas.microsoft.com/office/drawing/2014/main" id="{B310BDFF-F640-A852-159B-62CCB1B79C18}"/>
              </a:ext>
            </a:extLst>
          </p:cNvPr>
          <p:cNvSpPr/>
          <p:nvPr/>
        </p:nvSpPr>
        <p:spPr>
          <a:xfrm flipV="1">
            <a:off x="5811929" y="3748763"/>
            <a:ext cx="168531" cy="500372"/>
          </a:xfrm>
          <a:custGeom>
            <a:avLst/>
            <a:gdLst>
              <a:gd name="csX0" fmla="*/ 0 w 914400"/>
              <a:gd name="csY0" fmla="*/ 457200 h 914400"/>
              <a:gd name="csX1" fmla="*/ 457200 w 914400"/>
              <a:gd name="csY1" fmla="*/ 0 h 914400"/>
              <a:gd name="csX2" fmla="*/ 914400 w 914400"/>
              <a:gd name="csY2" fmla="*/ 457200 h 914400"/>
              <a:gd name="csX3" fmla="*/ 457200 w 914400"/>
              <a:gd name="csY3" fmla="*/ 914400 h 914400"/>
              <a:gd name="csX4" fmla="*/ 0 w 914400"/>
              <a:gd name="csY4" fmla="*/ 457200 h 914400"/>
              <a:gd name="csX0" fmla="*/ 0 w 914400"/>
              <a:gd name="csY0" fmla="*/ 457200 h 914400"/>
              <a:gd name="csX1" fmla="*/ 457200 w 914400"/>
              <a:gd name="csY1" fmla="*/ 0 h 914400"/>
              <a:gd name="csX2" fmla="*/ 914400 w 914400"/>
              <a:gd name="csY2" fmla="*/ 457200 h 914400"/>
              <a:gd name="csX3" fmla="*/ 457200 w 914400"/>
              <a:gd name="csY3" fmla="*/ 914400 h 914400"/>
              <a:gd name="csX4" fmla="*/ 91440 w 914400"/>
              <a:gd name="csY4" fmla="*/ 548640 h 914400"/>
              <a:gd name="csX0" fmla="*/ 0 w 914400"/>
              <a:gd name="csY0" fmla="*/ 457200 h 914400"/>
              <a:gd name="csX1" fmla="*/ 457200 w 914400"/>
              <a:gd name="csY1" fmla="*/ 0 h 914400"/>
              <a:gd name="csX2" fmla="*/ 914400 w 914400"/>
              <a:gd name="csY2" fmla="*/ 457200 h 914400"/>
              <a:gd name="csX3" fmla="*/ 457200 w 914400"/>
              <a:gd name="csY3" fmla="*/ 914400 h 914400"/>
              <a:gd name="csX0" fmla="*/ 0 w 457200"/>
              <a:gd name="csY0" fmla="*/ 0 h 914400"/>
              <a:gd name="csX1" fmla="*/ 457200 w 457200"/>
              <a:gd name="csY1" fmla="*/ 457200 h 914400"/>
              <a:gd name="csX2" fmla="*/ 0 w 457200"/>
              <a:gd name="csY2" fmla="*/ 914400 h 914400"/>
            </a:gdLst>
            <a:ahLst/>
            <a:cxnLst>
              <a:cxn ang="0">
                <a:pos x="csX0" y="csY0"/>
              </a:cxn>
              <a:cxn ang="0">
                <a:pos x="csX1" y="csY1"/>
              </a:cxn>
              <a:cxn ang="0">
                <a:pos x="csX2" y="csY2"/>
              </a:cxn>
            </a:cxnLst>
            <a:rect l="l" t="t" r="r" b="b"/>
            <a:pathLst>
              <a:path w="457200" h="914400">
                <a:moveTo>
                  <a:pt x="0" y="0"/>
                </a:moveTo>
                <a:cubicBezTo>
                  <a:pt x="252505" y="0"/>
                  <a:pt x="457200" y="204695"/>
                  <a:pt x="457200" y="457200"/>
                </a:cubicBezTo>
                <a:cubicBezTo>
                  <a:pt x="457200" y="709705"/>
                  <a:pt x="252505" y="914400"/>
                  <a:pt x="0" y="914400"/>
                </a:cubicBezTo>
              </a:path>
            </a:pathLst>
          </a:custGeom>
          <a:ln w="9525">
            <a:solidFill>
              <a:srgbClr val="0D469D"/>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Poppins" panose="00000500000000000000" pitchFamily="2" charset="0"/>
              <a:cs typeface="Poppins" panose="00000500000000000000" pitchFamily="2" charset="0"/>
            </a:endParaRPr>
          </a:p>
        </p:txBody>
      </p:sp>
      <p:cxnSp>
        <p:nvCxnSpPr>
          <p:cNvPr id="2" name="Google Shape;163;p9">
            <a:extLst>
              <a:ext uri="{FF2B5EF4-FFF2-40B4-BE49-F238E27FC236}">
                <a16:creationId xmlns:a16="http://schemas.microsoft.com/office/drawing/2014/main" id="{D59C03A8-DC18-D9F7-F937-81D3508190F9}"/>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3" name="Google Shape;164;p9">
            <a:extLst>
              <a:ext uri="{FF2B5EF4-FFF2-40B4-BE49-F238E27FC236}">
                <a16:creationId xmlns:a16="http://schemas.microsoft.com/office/drawing/2014/main" id="{1BEBFD78-4993-B8A7-741E-470906F034DF}"/>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12</a:t>
            </a:r>
            <a:endParaRPr sz="427">
              <a:solidFill>
                <a:schemeClr val="dk1"/>
              </a:solidFill>
              <a:latin typeface="Calibri"/>
              <a:ea typeface="Calibri"/>
              <a:cs typeface="Calibri"/>
              <a:sym typeface="Calibri"/>
            </a:endParaRPr>
          </a:p>
        </p:txBody>
      </p:sp>
      <p:sp>
        <p:nvSpPr>
          <p:cNvPr id="4" name="Google Shape;170;p9">
            <a:extLst>
              <a:ext uri="{FF2B5EF4-FFF2-40B4-BE49-F238E27FC236}">
                <a16:creationId xmlns:a16="http://schemas.microsoft.com/office/drawing/2014/main" id="{5EEF9CCA-51E0-514D-CDE5-E05DCC654E4D}"/>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5" name="Google Shape;162;p9">
            <a:extLst>
              <a:ext uri="{FF2B5EF4-FFF2-40B4-BE49-F238E27FC236}">
                <a16:creationId xmlns:a16="http://schemas.microsoft.com/office/drawing/2014/main" id="{81617A9E-29B8-1909-1D8D-0551397264FE}"/>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9" name="Google Shape;149;p9">
            <a:extLst>
              <a:ext uri="{FF2B5EF4-FFF2-40B4-BE49-F238E27FC236}">
                <a16:creationId xmlns:a16="http://schemas.microsoft.com/office/drawing/2014/main" id="{71AAD225-357C-A99D-F788-9F3CD416801F}"/>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a:buClr>
                <a:srgbClr val="001876"/>
              </a:buClr>
              <a:buSzPts val="2138"/>
            </a:pPr>
            <a:r>
              <a:rPr lang="en-US" sz="2100" b="1">
                <a:solidFill>
                  <a:srgbClr val="001876"/>
                </a:solidFill>
                <a:latin typeface="Poppins"/>
                <a:ea typeface="Poppins"/>
                <a:cs typeface="Poppins"/>
                <a:sym typeface="Poppins"/>
              </a:rPr>
              <a:t>Narrow and Delegated Patient Pathways</a:t>
            </a:r>
          </a:p>
        </p:txBody>
      </p:sp>
    </p:spTree>
    <p:extLst>
      <p:ext uri="{BB962C8B-B14F-4D97-AF65-F5344CB8AC3E}">
        <p14:creationId xmlns:p14="http://schemas.microsoft.com/office/powerpoint/2010/main" val="3728713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9"/>
          <p:cNvSpPr/>
          <p:nvPr/>
        </p:nvSpPr>
        <p:spPr>
          <a:xfrm>
            <a:off x="205740" y="1009392"/>
            <a:ext cx="5143500" cy="3669030"/>
          </a:xfrm>
          <a:prstGeom prst="roundRect">
            <a:avLst>
              <a:gd name="adj" fmla="val 1682"/>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13" name="Shape 10"/>
          <p:cNvSpPr/>
          <p:nvPr/>
        </p:nvSpPr>
        <p:spPr>
          <a:xfrm>
            <a:off x="205740" y="1009392"/>
            <a:ext cx="5143500" cy="315468"/>
          </a:xfrm>
          <a:prstGeom prst="roundRect">
            <a:avLst>
              <a:gd name="adj" fmla="val 19565"/>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14" name="Shape 11"/>
          <p:cNvSpPr/>
          <p:nvPr/>
        </p:nvSpPr>
        <p:spPr>
          <a:xfrm>
            <a:off x="205740" y="1249422"/>
            <a:ext cx="5143500" cy="75438"/>
          </a:xfrm>
          <a:prstGeom prst="rect">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15" name="Shape 12"/>
          <p:cNvSpPr/>
          <p:nvPr/>
        </p:nvSpPr>
        <p:spPr>
          <a:xfrm>
            <a:off x="301752" y="106425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16" name="Image 1" descr="/home/claude/work/icons/trendingup.png"/>
          <p:cNvPicPr>
            <a:picLocks noChangeAspect="1"/>
          </p:cNvPicPr>
          <p:nvPr/>
        </p:nvPicPr>
        <p:blipFill>
          <a:blip r:embed="rId3"/>
          <a:stretch>
            <a:fillRect/>
          </a:stretch>
        </p:blipFill>
        <p:spPr>
          <a:xfrm>
            <a:off x="340843" y="1103347"/>
            <a:ext cx="127559" cy="127559"/>
          </a:xfrm>
          <a:prstGeom prst="rect">
            <a:avLst/>
          </a:prstGeom>
        </p:spPr>
      </p:pic>
      <p:sp>
        <p:nvSpPr>
          <p:cNvPr id="17" name="Text 13"/>
          <p:cNvSpPr/>
          <p:nvPr/>
        </p:nvSpPr>
        <p:spPr>
          <a:xfrm>
            <a:off x="576072" y="1009392"/>
            <a:ext cx="4704588"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Delegated Contract Ramp</a:t>
            </a:r>
            <a:endParaRPr lang="en-US" sz="975">
              <a:latin typeface="Poppins" panose="020B0502040204020203" pitchFamily="2" charset="0"/>
              <a:cs typeface="Poppins" panose="020B0502040204020203" pitchFamily="2" charset="0"/>
            </a:endParaRPr>
          </a:p>
        </p:txBody>
      </p:sp>
      <p:sp>
        <p:nvSpPr>
          <p:cNvPr id="18" name="Shape 14"/>
          <p:cNvSpPr/>
          <p:nvPr/>
        </p:nvSpPr>
        <p:spPr>
          <a:xfrm>
            <a:off x="356616" y="1393440"/>
            <a:ext cx="123444" cy="123444"/>
          </a:xfrm>
          <a:prstGeom prst="rect">
            <a:avLst/>
          </a:prstGeom>
          <a:solidFill>
            <a:srgbClr val="718FFF"/>
          </a:solidFill>
          <a:ln/>
        </p:spPr>
        <p:txBody>
          <a:bodyPr/>
          <a:lstStyle/>
          <a:p>
            <a:endParaRPr lang="en-US" sz="1050">
              <a:latin typeface="Poppins" panose="020B0502040204020203" pitchFamily="2" charset="0"/>
              <a:cs typeface="Poppins" panose="020B0502040204020203" pitchFamily="2" charset="0"/>
            </a:endParaRPr>
          </a:p>
        </p:txBody>
      </p:sp>
      <p:sp>
        <p:nvSpPr>
          <p:cNvPr id="19" name="Text 15"/>
          <p:cNvSpPr/>
          <p:nvPr/>
        </p:nvSpPr>
        <p:spPr>
          <a:xfrm>
            <a:off x="521208" y="1359150"/>
            <a:ext cx="891540" cy="192024"/>
          </a:xfrm>
          <a:prstGeom prst="rect">
            <a:avLst/>
          </a:prstGeom>
          <a:noFill/>
          <a:ln/>
        </p:spPr>
        <p:txBody>
          <a:bodyPr wrap="square" lIns="0" tIns="0" rIns="0" bIns="0" rtlCol="0" anchor="ctr"/>
          <a:lstStyle/>
          <a:p>
            <a:r>
              <a:rPr lang="en-US" sz="863" b="1">
                <a:solidFill>
                  <a:srgbClr val="071C42"/>
                </a:solidFill>
                <a:latin typeface="Poppins" panose="020B0502040204020203" pitchFamily="2" charset="0"/>
                <a:ea typeface="Calibri" pitchFamily="34" charset="-122"/>
                <a:cs typeface="Poppins" panose="020B0502040204020203" pitchFamily="2" charset="0"/>
              </a:rPr>
              <a:t>Revenue</a:t>
            </a:r>
            <a:endParaRPr lang="en-US" sz="863">
              <a:latin typeface="Poppins" panose="020B0502040204020203" pitchFamily="2" charset="0"/>
              <a:cs typeface="Poppins" panose="020B0502040204020203" pitchFamily="2" charset="0"/>
            </a:endParaRPr>
          </a:p>
        </p:txBody>
      </p:sp>
      <p:sp>
        <p:nvSpPr>
          <p:cNvPr id="20" name="Shape 16"/>
          <p:cNvSpPr/>
          <p:nvPr/>
        </p:nvSpPr>
        <p:spPr>
          <a:xfrm>
            <a:off x="1508760" y="1393440"/>
            <a:ext cx="123444" cy="123444"/>
          </a:xfrm>
          <a:prstGeom prst="rect">
            <a:avLst/>
          </a:prstGeom>
          <a:solidFill>
            <a:srgbClr val="F2A765"/>
          </a:solidFill>
          <a:ln/>
        </p:spPr>
        <p:txBody>
          <a:bodyPr/>
          <a:lstStyle/>
          <a:p>
            <a:endParaRPr lang="en-US" sz="1050">
              <a:latin typeface="Poppins" panose="020B0502040204020203" pitchFamily="2" charset="0"/>
              <a:cs typeface="Poppins" panose="020B0502040204020203" pitchFamily="2" charset="0"/>
            </a:endParaRPr>
          </a:p>
        </p:txBody>
      </p:sp>
      <p:sp>
        <p:nvSpPr>
          <p:cNvPr id="21" name="Text 17"/>
          <p:cNvSpPr/>
          <p:nvPr/>
        </p:nvSpPr>
        <p:spPr>
          <a:xfrm>
            <a:off x="1673352" y="1359150"/>
            <a:ext cx="1371600" cy="192024"/>
          </a:xfrm>
          <a:prstGeom prst="rect">
            <a:avLst/>
          </a:prstGeom>
          <a:noFill/>
          <a:ln/>
        </p:spPr>
        <p:txBody>
          <a:bodyPr wrap="square" lIns="0" tIns="0" rIns="0" bIns="0" rtlCol="0" anchor="ctr"/>
          <a:lstStyle/>
          <a:p>
            <a:r>
              <a:rPr lang="en-US" sz="863" b="1">
                <a:solidFill>
                  <a:srgbClr val="071C42"/>
                </a:solidFill>
                <a:latin typeface="Poppins" panose="020B0502040204020203" pitchFamily="2" charset="0"/>
                <a:ea typeface="Calibri" pitchFamily="34" charset="-122"/>
                <a:cs typeface="Poppins" panose="020B0502040204020203" pitchFamily="2" charset="0"/>
              </a:rPr>
              <a:t>Gross Margin</a:t>
            </a:r>
            <a:endParaRPr lang="en-US" sz="863">
              <a:latin typeface="Poppins" panose="020B0502040204020203" pitchFamily="2" charset="0"/>
              <a:cs typeface="Poppins" panose="020B0502040204020203" pitchFamily="2" charset="0"/>
            </a:endParaRPr>
          </a:p>
        </p:txBody>
      </p:sp>
      <p:graphicFrame>
        <p:nvGraphicFramePr>
          <p:cNvPr id="22" name="Chart 0"/>
          <p:cNvGraphicFramePr/>
          <p:nvPr/>
        </p:nvGraphicFramePr>
        <p:xfrm>
          <a:off x="342900" y="1516884"/>
          <a:ext cx="4869180" cy="17487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1"/>
          <p:cNvGraphicFramePr/>
          <p:nvPr/>
        </p:nvGraphicFramePr>
        <p:xfrm>
          <a:off x="342900" y="1516884"/>
          <a:ext cx="4869180" cy="1748790"/>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 18"/>
          <p:cNvSpPr/>
          <p:nvPr/>
        </p:nvSpPr>
        <p:spPr>
          <a:xfrm>
            <a:off x="342900" y="3299964"/>
            <a:ext cx="4869180" cy="164592"/>
          </a:xfrm>
          <a:prstGeom prst="rect">
            <a:avLst/>
          </a:prstGeom>
          <a:noFill/>
          <a:ln/>
        </p:spPr>
        <p:txBody>
          <a:bodyPr wrap="square" lIns="0" tIns="0" rIns="0" bIns="0" rtlCol="0" anchor="ctr"/>
          <a:lstStyle/>
          <a:p>
            <a:pPr algn="ctr"/>
            <a:r>
              <a:rPr lang="en-US" sz="788" b="1">
                <a:solidFill>
                  <a:srgbClr val="58595B"/>
                </a:solidFill>
                <a:latin typeface="Poppins" panose="020B0502040204020203" pitchFamily="2" charset="0"/>
                <a:ea typeface="Calibri" pitchFamily="34" charset="-122"/>
                <a:cs typeface="Poppins" panose="020B0502040204020203" pitchFamily="2" charset="0"/>
              </a:rPr>
              <a:t>Months</a:t>
            </a:r>
            <a:endParaRPr lang="en-US" sz="788">
              <a:latin typeface="Poppins" panose="020B0502040204020203" pitchFamily="2" charset="0"/>
              <a:cs typeface="Poppins" panose="020B0502040204020203" pitchFamily="2" charset="0"/>
            </a:endParaRPr>
          </a:p>
        </p:txBody>
      </p:sp>
      <p:sp>
        <p:nvSpPr>
          <p:cNvPr id="25" name="Shape 19"/>
          <p:cNvSpPr/>
          <p:nvPr/>
        </p:nvSpPr>
        <p:spPr>
          <a:xfrm>
            <a:off x="342900" y="4266942"/>
            <a:ext cx="4869180" cy="54864"/>
          </a:xfrm>
          <a:prstGeom prst="roundRect">
            <a:avLst>
              <a:gd name="adj" fmla="val 50000"/>
            </a:avLst>
          </a:prstGeom>
          <a:solidFill>
            <a:srgbClr val="DCE3EF"/>
          </a:solidFill>
          <a:ln/>
        </p:spPr>
        <p:txBody>
          <a:bodyPr/>
          <a:lstStyle/>
          <a:p>
            <a:endParaRPr lang="en-US" sz="1050">
              <a:latin typeface="Poppins" panose="020B0502040204020203" pitchFamily="2" charset="0"/>
              <a:cs typeface="Poppins" panose="020B0502040204020203" pitchFamily="2" charset="0"/>
            </a:endParaRPr>
          </a:p>
        </p:txBody>
      </p:sp>
      <p:sp>
        <p:nvSpPr>
          <p:cNvPr id="26" name="Shape 20"/>
          <p:cNvSpPr/>
          <p:nvPr/>
        </p:nvSpPr>
        <p:spPr>
          <a:xfrm>
            <a:off x="342900" y="3574284"/>
            <a:ext cx="1485900" cy="582930"/>
          </a:xfrm>
          <a:prstGeom prst="roundRect">
            <a:avLst>
              <a:gd name="adj" fmla="val 10588"/>
            </a:avLst>
          </a:prstGeom>
          <a:solidFill>
            <a:srgbClr val="718FFF"/>
          </a:solidFill>
          <a:ln/>
          <a:effectLst>
            <a:outerShdw blurRad="63500" dist="12700" dir="5400000" algn="bl" rotWithShape="0">
              <a:srgbClr val="1B2A4A">
                <a:alpha val="18000"/>
              </a:srgbClr>
            </a:outerShdw>
          </a:effectLst>
        </p:spPr>
        <p:txBody>
          <a:bodyPr/>
          <a:lstStyle/>
          <a:p>
            <a:endParaRPr lang="en-US" sz="1050">
              <a:latin typeface="Poppins" panose="020B0502040204020203" pitchFamily="2" charset="0"/>
              <a:cs typeface="Poppins" panose="020B0502040204020203" pitchFamily="2" charset="0"/>
            </a:endParaRPr>
          </a:p>
        </p:txBody>
      </p:sp>
      <p:pic>
        <p:nvPicPr>
          <p:cNvPr id="27" name="Image 2" descr="/home/claude/work/icons/activity.png"/>
          <p:cNvPicPr>
            <a:picLocks noChangeAspect="1"/>
          </p:cNvPicPr>
          <p:nvPr/>
        </p:nvPicPr>
        <p:blipFill>
          <a:blip r:embed="rId6"/>
          <a:stretch>
            <a:fillRect/>
          </a:stretch>
        </p:blipFill>
        <p:spPr>
          <a:xfrm>
            <a:off x="1010412" y="3636006"/>
            <a:ext cx="150876" cy="150876"/>
          </a:xfrm>
          <a:prstGeom prst="rect">
            <a:avLst/>
          </a:prstGeom>
        </p:spPr>
      </p:pic>
      <p:sp>
        <p:nvSpPr>
          <p:cNvPr id="28" name="Text 21"/>
          <p:cNvSpPr/>
          <p:nvPr/>
        </p:nvSpPr>
        <p:spPr>
          <a:xfrm>
            <a:off x="377190" y="3807456"/>
            <a:ext cx="1417320" cy="150876"/>
          </a:xfrm>
          <a:prstGeom prst="rect">
            <a:avLst/>
          </a:prstGeom>
          <a:noFill/>
          <a:ln/>
        </p:spPr>
        <p:txBody>
          <a:bodyPr wrap="square" lIns="0" tIns="0" rIns="0" bIns="0" rtlCol="0" anchor="ctr"/>
          <a:lstStyle/>
          <a:p>
            <a:pPr algn="ctr"/>
            <a:r>
              <a:rPr lang="en-US" sz="788" b="1">
                <a:solidFill>
                  <a:schemeClr val="bg1"/>
                </a:solidFill>
                <a:latin typeface="Poppins" panose="020B0502040204020203" pitchFamily="2" charset="0"/>
                <a:ea typeface="Calibri" pitchFamily="34" charset="-122"/>
                <a:cs typeface="Poppins" panose="020B0502040204020203" pitchFamily="2" charset="0"/>
              </a:rPr>
              <a:t>MONTHS 1–4</a:t>
            </a:r>
            <a:endParaRPr lang="en-US" sz="788">
              <a:solidFill>
                <a:schemeClr val="bg1"/>
              </a:solidFill>
              <a:latin typeface="Poppins" panose="020B0502040204020203" pitchFamily="2" charset="0"/>
              <a:cs typeface="Poppins" panose="020B0502040204020203" pitchFamily="2" charset="0"/>
            </a:endParaRPr>
          </a:p>
        </p:txBody>
      </p:sp>
      <p:sp>
        <p:nvSpPr>
          <p:cNvPr id="29" name="Text 22"/>
          <p:cNvSpPr/>
          <p:nvPr/>
        </p:nvSpPr>
        <p:spPr>
          <a:xfrm>
            <a:off x="377190" y="3951474"/>
            <a:ext cx="1417320" cy="178308"/>
          </a:xfrm>
          <a:prstGeom prst="rect">
            <a:avLst/>
          </a:prstGeom>
          <a:noFill/>
          <a:ln/>
        </p:spPr>
        <p:txBody>
          <a:bodyPr wrap="square" lIns="0" tIns="0" rIns="0" bIns="0" rtlCol="0" anchor="ctr"/>
          <a:lstStyle/>
          <a:p>
            <a:pPr algn="ctr"/>
            <a:r>
              <a:rPr lang="en-US" sz="788" i="1">
                <a:solidFill>
                  <a:schemeClr val="bg1"/>
                </a:solidFill>
                <a:latin typeface="Poppins" panose="020B0502040204020203" pitchFamily="2" charset="0"/>
                <a:ea typeface="Calibri" pitchFamily="34" charset="-122"/>
                <a:cs typeface="Poppins" panose="020B0502040204020203" pitchFamily="2" charset="0"/>
              </a:rPr>
              <a:t>Transition of Care Period</a:t>
            </a:r>
            <a:endParaRPr lang="en-US" sz="788">
              <a:solidFill>
                <a:schemeClr val="bg1"/>
              </a:solidFill>
              <a:latin typeface="Poppins" panose="020B0502040204020203" pitchFamily="2" charset="0"/>
              <a:cs typeface="Poppins" panose="020B0502040204020203" pitchFamily="2" charset="0"/>
            </a:endParaRPr>
          </a:p>
        </p:txBody>
      </p:sp>
      <p:sp>
        <p:nvSpPr>
          <p:cNvPr id="30" name="Shape 23"/>
          <p:cNvSpPr/>
          <p:nvPr/>
        </p:nvSpPr>
        <p:spPr>
          <a:xfrm>
            <a:off x="1044702" y="4225794"/>
            <a:ext cx="137160" cy="137160"/>
          </a:xfrm>
          <a:prstGeom prst="ellipse">
            <a:avLst/>
          </a:prstGeom>
          <a:solidFill>
            <a:srgbClr val="718FFF"/>
          </a:solidFill>
          <a:ln w="19050">
            <a:solidFill>
              <a:srgbClr val="FFFFFF"/>
            </a:solidFill>
            <a:prstDash val="solid"/>
          </a:ln>
        </p:spPr>
        <p:txBody>
          <a:bodyPr/>
          <a:lstStyle/>
          <a:p>
            <a:endParaRPr lang="en-US" sz="1050">
              <a:latin typeface="Poppins" panose="020B0502040204020203" pitchFamily="2" charset="0"/>
              <a:cs typeface="Poppins" panose="020B0502040204020203" pitchFamily="2" charset="0"/>
            </a:endParaRPr>
          </a:p>
        </p:txBody>
      </p:sp>
      <p:sp>
        <p:nvSpPr>
          <p:cNvPr id="31" name="Shape 24"/>
          <p:cNvSpPr/>
          <p:nvPr/>
        </p:nvSpPr>
        <p:spPr>
          <a:xfrm>
            <a:off x="2034540" y="3574284"/>
            <a:ext cx="1485900" cy="582930"/>
          </a:xfrm>
          <a:prstGeom prst="roundRect">
            <a:avLst>
              <a:gd name="adj" fmla="val 10588"/>
            </a:avLst>
          </a:prstGeom>
          <a:solidFill>
            <a:srgbClr val="0D469D"/>
          </a:solidFill>
          <a:ln/>
          <a:effectLst>
            <a:outerShdw blurRad="63500" dist="12700" dir="5400000" algn="bl" rotWithShape="0">
              <a:srgbClr val="1B2A4A">
                <a:alpha val="18000"/>
              </a:srgbClr>
            </a:outerShdw>
          </a:effectLst>
        </p:spPr>
        <p:txBody>
          <a:bodyPr/>
          <a:lstStyle/>
          <a:p>
            <a:endParaRPr lang="en-US" sz="1050">
              <a:latin typeface="Poppins" panose="020B0502040204020203" pitchFamily="2" charset="0"/>
              <a:cs typeface="Poppins" panose="020B0502040204020203" pitchFamily="2" charset="0"/>
            </a:endParaRPr>
          </a:p>
        </p:txBody>
      </p:sp>
      <p:pic>
        <p:nvPicPr>
          <p:cNvPr id="32" name="Image 3" descr="/home/claude/work/icons/clipboardcheck.png"/>
          <p:cNvPicPr>
            <a:picLocks noChangeAspect="1"/>
          </p:cNvPicPr>
          <p:nvPr/>
        </p:nvPicPr>
        <p:blipFill>
          <a:blip r:embed="rId7"/>
          <a:stretch>
            <a:fillRect/>
          </a:stretch>
        </p:blipFill>
        <p:spPr>
          <a:xfrm>
            <a:off x="2702052" y="3636006"/>
            <a:ext cx="150876" cy="150876"/>
          </a:xfrm>
          <a:prstGeom prst="rect">
            <a:avLst/>
          </a:prstGeom>
        </p:spPr>
      </p:pic>
      <p:sp>
        <p:nvSpPr>
          <p:cNvPr id="33" name="Text 25"/>
          <p:cNvSpPr/>
          <p:nvPr/>
        </p:nvSpPr>
        <p:spPr>
          <a:xfrm>
            <a:off x="2068830" y="3807456"/>
            <a:ext cx="1417320" cy="150876"/>
          </a:xfrm>
          <a:prstGeom prst="rect">
            <a:avLst/>
          </a:prstGeom>
          <a:noFill/>
          <a:ln/>
        </p:spPr>
        <p:txBody>
          <a:bodyPr wrap="square" lIns="0" tIns="0" rIns="0" bIns="0" rtlCol="0" anchor="ctr"/>
          <a:lstStyle/>
          <a:p>
            <a:pPr algn="ctr"/>
            <a:r>
              <a:rPr lang="en-US" sz="788" b="1">
                <a:solidFill>
                  <a:srgbClr val="FFFFFF"/>
                </a:solidFill>
                <a:latin typeface="Poppins" panose="020B0502040204020203" pitchFamily="2" charset="0"/>
                <a:ea typeface="Calibri" pitchFamily="34" charset="-122"/>
                <a:cs typeface="Poppins" panose="020B0502040204020203" pitchFamily="2" charset="0"/>
              </a:rPr>
              <a:t>MONTHS 5–8</a:t>
            </a:r>
            <a:endParaRPr lang="en-US" sz="788">
              <a:latin typeface="Poppins" panose="020B0502040204020203" pitchFamily="2" charset="0"/>
              <a:cs typeface="Poppins" panose="020B0502040204020203" pitchFamily="2" charset="0"/>
            </a:endParaRPr>
          </a:p>
        </p:txBody>
      </p:sp>
      <p:sp>
        <p:nvSpPr>
          <p:cNvPr id="34" name="Text 26"/>
          <p:cNvSpPr/>
          <p:nvPr/>
        </p:nvSpPr>
        <p:spPr>
          <a:xfrm>
            <a:off x="2068830" y="3951474"/>
            <a:ext cx="1417320" cy="178308"/>
          </a:xfrm>
          <a:prstGeom prst="rect">
            <a:avLst/>
          </a:prstGeom>
          <a:noFill/>
          <a:ln/>
        </p:spPr>
        <p:txBody>
          <a:bodyPr wrap="square" lIns="0" tIns="0" rIns="0" bIns="0" rtlCol="0" anchor="ctr"/>
          <a:lstStyle/>
          <a:p>
            <a:pPr algn="ctr"/>
            <a:r>
              <a:rPr lang="en-US" sz="788" i="1">
                <a:solidFill>
                  <a:srgbClr val="FFFFFF"/>
                </a:solidFill>
                <a:latin typeface="Poppins" panose="020B0502040204020203" pitchFamily="2" charset="0"/>
                <a:ea typeface="Calibri" pitchFamily="34" charset="-122"/>
                <a:cs typeface="Poppins" panose="020B0502040204020203" pitchFamily="2" charset="0"/>
              </a:rPr>
              <a:t>VBC Adoption</a:t>
            </a:r>
            <a:endParaRPr lang="en-US" sz="788">
              <a:latin typeface="Poppins" panose="020B0502040204020203" pitchFamily="2" charset="0"/>
              <a:cs typeface="Poppins" panose="020B0502040204020203" pitchFamily="2" charset="0"/>
            </a:endParaRPr>
          </a:p>
        </p:txBody>
      </p:sp>
      <p:sp>
        <p:nvSpPr>
          <p:cNvPr id="35" name="Shape 27"/>
          <p:cNvSpPr/>
          <p:nvPr/>
        </p:nvSpPr>
        <p:spPr>
          <a:xfrm>
            <a:off x="2736342" y="4225794"/>
            <a:ext cx="137160" cy="137160"/>
          </a:xfrm>
          <a:prstGeom prst="ellipse">
            <a:avLst/>
          </a:prstGeom>
          <a:solidFill>
            <a:srgbClr val="0D469D"/>
          </a:solidFill>
          <a:ln w="19050">
            <a:solidFill>
              <a:srgbClr val="FFFFFF"/>
            </a:solidFill>
            <a:prstDash val="solid"/>
          </a:ln>
        </p:spPr>
        <p:txBody>
          <a:bodyPr/>
          <a:lstStyle/>
          <a:p>
            <a:endParaRPr lang="en-US" sz="1050">
              <a:latin typeface="Poppins" panose="020B0502040204020203" pitchFamily="2" charset="0"/>
              <a:cs typeface="Poppins" panose="020B0502040204020203" pitchFamily="2" charset="0"/>
            </a:endParaRPr>
          </a:p>
        </p:txBody>
      </p:sp>
      <p:sp>
        <p:nvSpPr>
          <p:cNvPr id="36" name="Shape 28"/>
          <p:cNvSpPr/>
          <p:nvPr/>
        </p:nvSpPr>
        <p:spPr>
          <a:xfrm>
            <a:off x="3726180" y="3574284"/>
            <a:ext cx="1485900" cy="582930"/>
          </a:xfrm>
          <a:prstGeom prst="roundRect">
            <a:avLst>
              <a:gd name="adj" fmla="val 10588"/>
            </a:avLst>
          </a:prstGeom>
          <a:solidFill>
            <a:srgbClr val="001876"/>
          </a:solidFill>
          <a:ln/>
          <a:effectLst>
            <a:outerShdw blurRad="63500" dist="12700" dir="5400000" algn="bl" rotWithShape="0">
              <a:srgbClr val="1B2A4A">
                <a:alpha val="18000"/>
              </a:srgbClr>
            </a:outerShdw>
          </a:effectLst>
        </p:spPr>
        <p:txBody>
          <a:bodyPr/>
          <a:lstStyle/>
          <a:p>
            <a:endParaRPr lang="en-US" sz="1050">
              <a:latin typeface="Poppins" panose="020B0502040204020203" pitchFamily="2" charset="0"/>
              <a:cs typeface="Poppins" panose="020B0502040204020203" pitchFamily="2" charset="0"/>
            </a:endParaRPr>
          </a:p>
        </p:txBody>
      </p:sp>
      <p:pic>
        <p:nvPicPr>
          <p:cNvPr id="37" name="Image 4" descr="/home/claude/work/icons/sliders.png"/>
          <p:cNvPicPr>
            <a:picLocks noChangeAspect="1"/>
          </p:cNvPicPr>
          <p:nvPr/>
        </p:nvPicPr>
        <p:blipFill>
          <a:blip r:embed="rId8"/>
          <a:stretch>
            <a:fillRect/>
          </a:stretch>
        </p:blipFill>
        <p:spPr>
          <a:xfrm>
            <a:off x="4393692" y="3636006"/>
            <a:ext cx="150876" cy="150876"/>
          </a:xfrm>
          <a:prstGeom prst="rect">
            <a:avLst/>
          </a:prstGeom>
        </p:spPr>
      </p:pic>
      <p:sp>
        <p:nvSpPr>
          <p:cNvPr id="38" name="Text 29"/>
          <p:cNvSpPr/>
          <p:nvPr/>
        </p:nvSpPr>
        <p:spPr>
          <a:xfrm>
            <a:off x="3760470" y="3807456"/>
            <a:ext cx="1417320" cy="150876"/>
          </a:xfrm>
          <a:prstGeom prst="rect">
            <a:avLst/>
          </a:prstGeom>
          <a:noFill/>
          <a:ln/>
        </p:spPr>
        <p:txBody>
          <a:bodyPr wrap="square" lIns="0" tIns="0" rIns="0" bIns="0" rtlCol="0" anchor="ctr"/>
          <a:lstStyle/>
          <a:p>
            <a:pPr algn="ctr"/>
            <a:r>
              <a:rPr lang="en-US" sz="788" b="1">
                <a:solidFill>
                  <a:srgbClr val="FFFFFF"/>
                </a:solidFill>
                <a:latin typeface="Poppins" panose="020B0502040204020203" pitchFamily="2" charset="0"/>
                <a:ea typeface="Calibri" pitchFamily="34" charset="-122"/>
                <a:cs typeface="Poppins" panose="020B0502040204020203" pitchFamily="2" charset="0"/>
              </a:rPr>
              <a:t>MONTHS 9–12</a:t>
            </a:r>
            <a:endParaRPr lang="en-US" sz="788">
              <a:latin typeface="Poppins" panose="020B0502040204020203" pitchFamily="2" charset="0"/>
              <a:cs typeface="Poppins" panose="020B0502040204020203" pitchFamily="2" charset="0"/>
            </a:endParaRPr>
          </a:p>
        </p:txBody>
      </p:sp>
      <p:sp>
        <p:nvSpPr>
          <p:cNvPr id="39" name="Text 30"/>
          <p:cNvSpPr/>
          <p:nvPr/>
        </p:nvSpPr>
        <p:spPr>
          <a:xfrm>
            <a:off x="3760470" y="3951474"/>
            <a:ext cx="1417320" cy="178308"/>
          </a:xfrm>
          <a:prstGeom prst="rect">
            <a:avLst/>
          </a:prstGeom>
          <a:noFill/>
          <a:ln/>
        </p:spPr>
        <p:txBody>
          <a:bodyPr wrap="square" lIns="0" tIns="0" rIns="0" bIns="0" rtlCol="0" anchor="ctr"/>
          <a:lstStyle/>
          <a:p>
            <a:pPr algn="ctr"/>
            <a:r>
              <a:rPr lang="en-US" sz="788" i="1">
                <a:solidFill>
                  <a:srgbClr val="FFFFFF"/>
                </a:solidFill>
                <a:latin typeface="Poppins" panose="020B0502040204020203" pitchFamily="2" charset="0"/>
                <a:ea typeface="Calibri" pitchFamily="34" charset="-122"/>
                <a:cs typeface="Poppins" panose="020B0502040204020203" pitchFamily="2" charset="0"/>
              </a:rPr>
              <a:t>Mature State</a:t>
            </a:r>
            <a:endParaRPr lang="en-US" sz="788">
              <a:latin typeface="Poppins" panose="020B0502040204020203" pitchFamily="2" charset="0"/>
              <a:cs typeface="Poppins" panose="020B0502040204020203" pitchFamily="2" charset="0"/>
            </a:endParaRPr>
          </a:p>
        </p:txBody>
      </p:sp>
      <p:sp>
        <p:nvSpPr>
          <p:cNvPr id="40" name="Shape 31"/>
          <p:cNvSpPr/>
          <p:nvPr/>
        </p:nvSpPr>
        <p:spPr>
          <a:xfrm>
            <a:off x="4427982" y="4225794"/>
            <a:ext cx="137160" cy="137160"/>
          </a:xfrm>
          <a:prstGeom prst="ellipse">
            <a:avLst/>
          </a:prstGeom>
          <a:solidFill>
            <a:srgbClr val="001876"/>
          </a:solidFill>
          <a:ln w="19050">
            <a:solidFill>
              <a:srgbClr val="FFFFFF"/>
            </a:solidFill>
            <a:prstDash val="solid"/>
          </a:ln>
        </p:spPr>
        <p:txBody>
          <a:bodyPr/>
          <a:lstStyle/>
          <a:p>
            <a:endParaRPr lang="en-US" sz="1050">
              <a:latin typeface="Poppins" panose="020B0502040204020203" pitchFamily="2" charset="0"/>
              <a:cs typeface="Poppins" panose="020B0502040204020203" pitchFamily="2" charset="0"/>
            </a:endParaRPr>
          </a:p>
        </p:txBody>
      </p:sp>
      <p:sp>
        <p:nvSpPr>
          <p:cNvPr id="41" name="Shape 32"/>
          <p:cNvSpPr/>
          <p:nvPr/>
        </p:nvSpPr>
        <p:spPr>
          <a:xfrm>
            <a:off x="5452110" y="1009392"/>
            <a:ext cx="3483864" cy="1748790"/>
          </a:xfrm>
          <a:prstGeom prst="roundRect">
            <a:avLst>
              <a:gd name="adj" fmla="val 3529"/>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42" name="Shape 33"/>
          <p:cNvSpPr/>
          <p:nvPr/>
        </p:nvSpPr>
        <p:spPr>
          <a:xfrm>
            <a:off x="5452110" y="1009392"/>
            <a:ext cx="3483864" cy="315468"/>
          </a:xfrm>
          <a:prstGeom prst="roundRect">
            <a:avLst>
              <a:gd name="adj" fmla="val 19565"/>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43" name="Shape 34"/>
          <p:cNvSpPr/>
          <p:nvPr/>
        </p:nvSpPr>
        <p:spPr>
          <a:xfrm>
            <a:off x="5452110" y="1249422"/>
            <a:ext cx="3483864" cy="75438"/>
          </a:xfrm>
          <a:prstGeom prst="rect">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44" name="Shape 35"/>
          <p:cNvSpPr/>
          <p:nvPr/>
        </p:nvSpPr>
        <p:spPr>
          <a:xfrm>
            <a:off x="5548122" y="106425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45" name="Image 5" descr="/home/claude/work/icons/building2.png"/>
          <p:cNvPicPr>
            <a:picLocks noChangeAspect="1"/>
          </p:cNvPicPr>
          <p:nvPr/>
        </p:nvPicPr>
        <p:blipFill>
          <a:blip r:embed="rId9"/>
          <a:stretch>
            <a:fillRect/>
          </a:stretch>
        </p:blipFill>
        <p:spPr>
          <a:xfrm>
            <a:off x="5587213" y="1103347"/>
            <a:ext cx="127559" cy="127559"/>
          </a:xfrm>
          <a:prstGeom prst="rect">
            <a:avLst/>
          </a:prstGeom>
        </p:spPr>
      </p:pic>
      <p:sp>
        <p:nvSpPr>
          <p:cNvPr id="46" name="Text 36"/>
          <p:cNvSpPr/>
          <p:nvPr/>
        </p:nvSpPr>
        <p:spPr>
          <a:xfrm>
            <a:off x="5822442" y="1009392"/>
            <a:ext cx="3044952"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Clinics Outside CA: Owned vs. Networked</a:t>
            </a:r>
            <a:endParaRPr lang="en-US" sz="975">
              <a:latin typeface="Poppins" panose="020B0502040204020203" pitchFamily="2" charset="0"/>
              <a:cs typeface="Poppins" panose="020B0502040204020203" pitchFamily="2" charset="0"/>
            </a:endParaRPr>
          </a:p>
        </p:txBody>
      </p:sp>
      <p:graphicFrame>
        <p:nvGraphicFramePr>
          <p:cNvPr id="51" name="Chart 2"/>
          <p:cNvGraphicFramePr/>
          <p:nvPr/>
        </p:nvGraphicFramePr>
        <p:xfrm>
          <a:off x="5554980" y="1324860"/>
          <a:ext cx="3278124" cy="1399032"/>
        </p:xfrm>
        <a:graphic>
          <a:graphicData uri="http://schemas.openxmlformats.org/drawingml/2006/chart">
            <c:chart xmlns:c="http://schemas.openxmlformats.org/drawingml/2006/chart" xmlns:r="http://schemas.openxmlformats.org/officeDocument/2006/relationships" r:id="rId10"/>
          </a:graphicData>
        </a:graphic>
      </p:graphicFrame>
      <p:sp>
        <p:nvSpPr>
          <p:cNvPr id="52" name="Shape 41"/>
          <p:cNvSpPr/>
          <p:nvPr/>
        </p:nvSpPr>
        <p:spPr>
          <a:xfrm>
            <a:off x="5452110" y="2929632"/>
            <a:ext cx="3483864" cy="1748790"/>
          </a:xfrm>
          <a:prstGeom prst="roundRect">
            <a:avLst>
              <a:gd name="adj" fmla="val 3529"/>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53" name="Shape 42"/>
          <p:cNvSpPr/>
          <p:nvPr/>
        </p:nvSpPr>
        <p:spPr>
          <a:xfrm>
            <a:off x="5452110" y="2929632"/>
            <a:ext cx="3483864" cy="315468"/>
          </a:xfrm>
          <a:prstGeom prst="roundRect">
            <a:avLst>
              <a:gd name="adj" fmla="val 19565"/>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54" name="Shape 43"/>
          <p:cNvSpPr/>
          <p:nvPr/>
        </p:nvSpPr>
        <p:spPr>
          <a:xfrm>
            <a:off x="5452110" y="3169662"/>
            <a:ext cx="3483864" cy="75438"/>
          </a:xfrm>
          <a:prstGeom prst="rect">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55" name="Shape 44"/>
          <p:cNvSpPr/>
          <p:nvPr/>
        </p:nvSpPr>
        <p:spPr>
          <a:xfrm>
            <a:off x="5548122" y="298449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56" name="Image 6" descr="/home/claude/work/icons/users.png"/>
          <p:cNvPicPr>
            <a:picLocks noChangeAspect="1"/>
          </p:cNvPicPr>
          <p:nvPr/>
        </p:nvPicPr>
        <p:blipFill>
          <a:blip r:embed="rId11"/>
          <a:stretch>
            <a:fillRect/>
          </a:stretch>
        </p:blipFill>
        <p:spPr>
          <a:xfrm>
            <a:off x="5587213" y="3023587"/>
            <a:ext cx="127559" cy="127559"/>
          </a:xfrm>
          <a:prstGeom prst="rect">
            <a:avLst/>
          </a:prstGeom>
        </p:spPr>
      </p:pic>
      <p:sp>
        <p:nvSpPr>
          <p:cNvPr id="57" name="Text 45"/>
          <p:cNvSpPr/>
          <p:nvPr/>
        </p:nvSpPr>
        <p:spPr>
          <a:xfrm>
            <a:off x="5822442" y="2929632"/>
            <a:ext cx="3044952"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Quarterly Delegated Members</a:t>
            </a:r>
            <a:endParaRPr lang="en-US" sz="975">
              <a:latin typeface="Poppins" panose="020B0502040204020203" pitchFamily="2" charset="0"/>
              <a:cs typeface="Poppins" panose="020B0502040204020203" pitchFamily="2" charset="0"/>
            </a:endParaRPr>
          </a:p>
        </p:txBody>
      </p:sp>
      <p:graphicFrame>
        <p:nvGraphicFramePr>
          <p:cNvPr id="59" name="Chart 3"/>
          <p:cNvGraphicFramePr/>
          <p:nvPr/>
        </p:nvGraphicFramePr>
        <p:xfrm>
          <a:off x="5554980" y="3245100"/>
          <a:ext cx="3278124" cy="1261872"/>
        </p:xfrm>
        <a:graphic>
          <a:graphicData uri="http://schemas.openxmlformats.org/drawingml/2006/chart">
            <c:chart xmlns:c="http://schemas.openxmlformats.org/drawingml/2006/chart" xmlns:r="http://schemas.openxmlformats.org/officeDocument/2006/relationships" r:id="rId12"/>
          </a:graphicData>
        </a:graphic>
      </p:graphicFrame>
      <p:sp>
        <p:nvSpPr>
          <p:cNvPr id="60" name="Text 1">
            <a:extLst>
              <a:ext uri="{FF2B5EF4-FFF2-40B4-BE49-F238E27FC236}">
                <a16:creationId xmlns:a16="http://schemas.microsoft.com/office/drawing/2014/main" id="{BC2A4D7D-FF48-9D80-CC56-A0D24B2F67C0}"/>
              </a:ext>
            </a:extLst>
          </p:cNvPr>
          <p:cNvSpPr/>
          <p:nvPr/>
        </p:nvSpPr>
        <p:spPr>
          <a:xfrm>
            <a:off x="311348" y="470000"/>
            <a:ext cx="7504334" cy="329001"/>
          </a:xfrm>
          <a:prstGeom prst="rect">
            <a:avLst/>
          </a:prstGeom>
          <a:noFill/>
          <a:ln/>
        </p:spPr>
        <p:txBody>
          <a:bodyPr wrap="square" lIns="0" tIns="0" rIns="0" bIns="0" rtlCol="0" anchor="ctr"/>
          <a:lstStyle/>
          <a:p>
            <a:pPr marL="0" indent="0">
              <a:buNone/>
            </a:pPr>
            <a:r>
              <a:rPr lang="en-US" sz="2138" b="1">
                <a:solidFill>
                  <a:srgbClr val="001876"/>
                </a:solidFill>
                <a:latin typeface="Poppins" panose="020B0502040204020203" pitchFamily="2" charset="0"/>
                <a:ea typeface="Poppins" pitchFamily="34" charset="-122"/>
                <a:cs typeface="Poppins" panose="020B0502040204020203" pitchFamily="2" charset="0"/>
              </a:rPr>
              <a:t>Delegated Network Overview</a:t>
            </a:r>
            <a:endParaRPr lang="en-US" sz="2138">
              <a:latin typeface="Poppins" panose="020B0502040204020203" pitchFamily="2" charset="0"/>
              <a:cs typeface="Poppins" panose="020B0502040204020203" pitchFamily="2" charset="0"/>
            </a:endParaRPr>
          </a:p>
        </p:txBody>
      </p:sp>
      <p:sp>
        <p:nvSpPr>
          <p:cNvPr id="61" name="Google Shape;164;p9">
            <a:extLst>
              <a:ext uri="{FF2B5EF4-FFF2-40B4-BE49-F238E27FC236}">
                <a16:creationId xmlns:a16="http://schemas.microsoft.com/office/drawing/2014/main" id="{B18F3CC5-E727-AB94-16F1-7622116CF08B}"/>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20B0502040204020203" pitchFamily="2" charset="0"/>
                <a:ea typeface="Poppins"/>
                <a:cs typeface="Poppins" panose="020B0502040204020203" pitchFamily="2" charset="0"/>
                <a:sym typeface="Poppins"/>
              </a:rPr>
              <a:t>13</a:t>
            </a:r>
            <a:endParaRPr sz="427">
              <a:solidFill>
                <a:schemeClr val="dk1"/>
              </a:solidFill>
              <a:latin typeface="Poppins" panose="020B0502040204020203" pitchFamily="2" charset="0"/>
              <a:ea typeface="Calibri"/>
              <a:cs typeface="Poppins" panose="020B0502040204020203" pitchFamily="2" charset="0"/>
              <a:sym typeface="Calibri"/>
            </a:endParaRPr>
          </a:p>
        </p:txBody>
      </p:sp>
      <p:sp>
        <p:nvSpPr>
          <p:cNvPr id="62" name="Google Shape;170;p9">
            <a:extLst>
              <a:ext uri="{FF2B5EF4-FFF2-40B4-BE49-F238E27FC236}">
                <a16:creationId xmlns:a16="http://schemas.microsoft.com/office/drawing/2014/main" id="{0E54F2E2-E854-231D-1FCC-51055B1D0FEF}"/>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20B0502040204020203" pitchFamily="2" charset="0"/>
                <a:ea typeface="Poppins"/>
                <a:cs typeface="Poppins" panose="020B0502040204020203" pitchFamily="2" charset="0"/>
                <a:sym typeface="Poppins"/>
              </a:rPr>
              <a:t>Starling Oncology</a:t>
            </a:r>
            <a:r>
              <a:rPr lang="en-US" sz="427">
                <a:solidFill>
                  <a:srgbClr val="0A0A0A"/>
                </a:solidFill>
                <a:latin typeface="Poppins" panose="020B0502040204020203" pitchFamily="2" charset="0"/>
                <a:ea typeface="Poppins"/>
                <a:cs typeface="Poppins" panose="020B0502040204020203" pitchFamily="2" charset="0"/>
                <a:sym typeface="Poppins"/>
              </a:rPr>
              <a:t> | Investor Presentation </a:t>
            </a:r>
            <a:endParaRPr sz="427">
              <a:solidFill>
                <a:schemeClr val="dk1"/>
              </a:solidFill>
              <a:latin typeface="Poppins" panose="020B0502040204020203" pitchFamily="2" charset="0"/>
              <a:ea typeface="Calibri"/>
              <a:cs typeface="Poppins" panose="020B0502040204020203" pitchFamily="2" charset="0"/>
              <a:sym typeface="Calibri"/>
            </a:endParaRPr>
          </a:p>
        </p:txBody>
      </p:sp>
      <p:cxnSp>
        <p:nvCxnSpPr>
          <p:cNvPr id="63" name="Google Shape;162;p9">
            <a:extLst>
              <a:ext uri="{FF2B5EF4-FFF2-40B4-BE49-F238E27FC236}">
                <a16:creationId xmlns:a16="http://schemas.microsoft.com/office/drawing/2014/main" id="{93321B9B-55B3-EDC1-15C8-3C53E4630B26}"/>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7" name="Shape 37"/>
          <p:cNvSpPr/>
          <p:nvPr/>
        </p:nvSpPr>
        <p:spPr>
          <a:xfrm>
            <a:off x="5602986" y="1393440"/>
            <a:ext cx="123444" cy="123444"/>
          </a:xfrm>
          <a:prstGeom prst="rect">
            <a:avLst/>
          </a:prstGeom>
          <a:solidFill>
            <a:srgbClr val="001876"/>
          </a:solidFill>
          <a:ln/>
        </p:spPr>
        <p:txBody>
          <a:bodyPr/>
          <a:lstStyle/>
          <a:p>
            <a:endParaRPr lang="en-US" sz="1050">
              <a:latin typeface="Poppins" panose="020B0502040204020203" pitchFamily="2" charset="0"/>
              <a:cs typeface="Poppins" panose="020B0502040204020203" pitchFamily="2" charset="0"/>
            </a:endParaRPr>
          </a:p>
        </p:txBody>
      </p:sp>
      <p:sp>
        <p:nvSpPr>
          <p:cNvPr id="48" name="Text 38"/>
          <p:cNvSpPr/>
          <p:nvPr/>
        </p:nvSpPr>
        <p:spPr>
          <a:xfrm>
            <a:off x="5767578" y="1359150"/>
            <a:ext cx="754380" cy="192024"/>
          </a:xfrm>
          <a:prstGeom prst="rect">
            <a:avLst/>
          </a:prstGeom>
          <a:noFill/>
          <a:ln/>
        </p:spPr>
        <p:txBody>
          <a:bodyPr wrap="square" lIns="0" tIns="0" rIns="0" bIns="0" rtlCol="0" anchor="ctr"/>
          <a:lstStyle/>
          <a:p>
            <a:r>
              <a:rPr lang="en-US" sz="788" b="1">
                <a:solidFill>
                  <a:srgbClr val="071C42"/>
                </a:solidFill>
                <a:latin typeface="Poppins" panose="020B0502040204020203" pitchFamily="2" charset="0"/>
                <a:ea typeface="Calibri" pitchFamily="34" charset="-122"/>
                <a:cs typeface="Poppins" panose="020B0502040204020203" pitchFamily="2" charset="0"/>
              </a:rPr>
              <a:t>Owned</a:t>
            </a:r>
            <a:endParaRPr lang="en-US" sz="788">
              <a:latin typeface="Poppins" panose="020B0502040204020203" pitchFamily="2" charset="0"/>
              <a:cs typeface="Poppins" panose="020B0502040204020203" pitchFamily="2" charset="0"/>
            </a:endParaRPr>
          </a:p>
        </p:txBody>
      </p:sp>
      <p:sp>
        <p:nvSpPr>
          <p:cNvPr id="49" name="Shape 39"/>
          <p:cNvSpPr/>
          <p:nvPr/>
        </p:nvSpPr>
        <p:spPr>
          <a:xfrm>
            <a:off x="6549390" y="1393440"/>
            <a:ext cx="123444" cy="123444"/>
          </a:xfrm>
          <a:prstGeom prst="rect">
            <a:avLst/>
          </a:prstGeom>
          <a:solidFill>
            <a:srgbClr val="718FFF"/>
          </a:solidFill>
          <a:ln/>
        </p:spPr>
        <p:txBody>
          <a:bodyPr/>
          <a:lstStyle/>
          <a:p>
            <a:endParaRPr lang="en-US" sz="1050">
              <a:latin typeface="Poppins" panose="020B0502040204020203" pitchFamily="2" charset="0"/>
              <a:cs typeface="Poppins" panose="020B0502040204020203" pitchFamily="2" charset="0"/>
            </a:endParaRPr>
          </a:p>
        </p:txBody>
      </p:sp>
      <p:sp>
        <p:nvSpPr>
          <p:cNvPr id="50" name="Text 40"/>
          <p:cNvSpPr/>
          <p:nvPr/>
        </p:nvSpPr>
        <p:spPr>
          <a:xfrm>
            <a:off x="6713982" y="1359150"/>
            <a:ext cx="1097280" cy="192024"/>
          </a:xfrm>
          <a:prstGeom prst="rect">
            <a:avLst/>
          </a:prstGeom>
          <a:noFill/>
          <a:ln/>
        </p:spPr>
        <p:txBody>
          <a:bodyPr wrap="square" lIns="0" tIns="0" rIns="0" bIns="0" rtlCol="0" anchor="ctr"/>
          <a:lstStyle/>
          <a:p>
            <a:r>
              <a:rPr lang="en-US" sz="788" b="1">
                <a:solidFill>
                  <a:srgbClr val="071C42"/>
                </a:solidFill>
                <a:latin typeface="Poppins" panose="020B0502040204020203" pitchFamily="2" charset="0"/>
                <a:ea typeface="Calibri" pitchFamily="34" charset="-122"/>
                <a:cs typeface="Poppins" panose="020B0502040204020203" pitchFamily="2" charset="0"/>
              </a:rPr>
              <a:t>Networked</a:t>
            </a:r>
            <a:endParaRPr lang="en-US" sz="788">
              <a:latin typeface="Poppins" panose="020B0502040204020203" pitchFamily="2" charset="0"/>
              <a:cs typeface="Poppins" panose="020B0502040204020203" pitchFamily="2" charset="0"/>
            </a:endParaRPr>
          </a:p>
        </p:txBody>
      </p:sp>
      <p:sp>
        <p:nvSpPr>
          <p:cNvPr id="58" name="Text 46"/>
          <p:cNvSpPr/>
          <p:nvPr/>
        </p:nvSpPr>
        <p:spPr>
          <a:xfrm>
            <a:off x="7471029" y="3217668"/>
            <a:ext cx="1165860" cy="342900"/>
          </a:xfrm>
          <a:prstGeom prst="rect">
            <a:avLst/>
          </a:prstGeom>
          <a:noFill/>
          <a:ln/>
        </p:spPr>
        <p:txBody>
          <a:bodyPr wrap="square" lIns="0" tIns="0" rIns="0" bIns="0" rtlCol="0" anchor="ctr"/>
          <a:lstStyle/>
          <a:p>
            <a:pPr algn="r"/>
            <a:r>
              <a:rPr lang="en-US" sz="1200" b="1" dirty="0">
                <a:solidFill>
                  <a:srgbClr val="001876"/>
                </a:solidFill>
                <a:latin typeface="Poppins" panose="020B0502040204020203" pitchFamily="2" charset="0"/>
                <a:ea typeface="Poppins" pitchFamily="34" charset="-122"/>
                <a:cs typeface="Poppins" panose="020B0502040204020203" pitchFamily="2" charset="0"/>
              </a:rPr>
              <a:t>~70K</a:t>
            </a:r>
            <a:endParaRPr lang="en-US" sz="1200" dirty="0">
              <a:latin typeface="Poppins" panose="020B0502040204020203" pitchFamily="2" charset="0"/>
              <a:cs typeface="Poppins" panose="020B0502040204020203" pitchFamily="2" charset="0"/>
            </a:endParaRPr>
          </a:p>
        </p:txBody>
      </p:sp>
      <p:cxnSp>
        <p:nvCxnSpPr>
          <p:cNvPr id="64" name="Google Shape;163;p9">
            <a:extLst>
              <a:ext uri="{FF2B5EF4-FFF2-40B4-BE49-F238E27FC236}">
                <a16:creationId xmlns:a16="http://schemas.microsoft.com/office/drawing/2014/main" id="{123C962D-30D9-255D-4E81-E7936846581F}"/>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9"/>
          <p:cNvSpPr/>
          <p:nvPr/>
        </p:nvSpPr>
        <p:spPr>
          <a:xfrm>
            <a:off x="205740" y="1009392"/>
            <a:ext cx="2801036" cy="1954530"/>
          </a:xfrm>
          <a:prstGeom prst="roundRect">
            <a:avLst>
              <a:gd name="adj" fmla="val 3158"/>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13" name="Shape 10"/>
          <p:cNvSpPr/>
          <p:nvPr/>
        </p:nvSpPr>
        <p:spPr>
          <a:xfrm>
            <a:off x="205740" y="1009392"/>
            <a:ext cx="2801036" cy="315468"/>
          </a:xfrm>
          <a:prstGeom prst="roundRect">
            <a:avLst>
              <a:gd name="adj" fmla="val 19565"/>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14" name="Shape 11"/>
          <p:cNvSpPr/>
          <p:nvPr/>
        </p:nvSpPr>
        <p:spPr>
          <a:xfrm>
            <a:off x="205740" y="1249422"/>
            <a:ext cx="2801036" cy="75438"/>
          </a:xfrm>
          <a:prstGeom prst="rect">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15" name="Shape 12"/>
          <p:cNvSpPr/>
          <p:nvPr/>
        </p:nvSpPr>
        <p:spPr>
          <a:xfrm>
            <a:off x="301752" y="106425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16" name="Image 1" descr="/home/claude/work/icons/dollarsign.png"/>
          <p:cNvPicPr>
            <a:picLocks noChangeAspect="1"/>
          </p:cNvPicPr>
          <p:nvPr/>
        </p:nvPicPr>
        <p:blipFill>
          <a:blip r:embed="rId3"/>
          <a:stretch>
            <a:fillRect/>
          </a:stretch>
        </p:blipFill>
        <p:spPr>
          <a:xfrm>
            <a:off x="340843" y="1103347"/>
            <a:ext cx="127559" cy="127559"/>
          </a:xfrm>
          <a:prstGeom prst="rect">
            <a:avLst/>
          </a:prstGeom>
        </p:spPr>
      </p:pic>
      <p:sp>
        <p:nvSpPr>
          <p:cNvPr id="17" name="Text 13"/>
          <p:cNvSpPr/>
          <p:nvPr/>
        </p:nvSpPr>
        <p:spPr>
          <a:xfrm>
            <a:off x="576072" y="1009392"/>
            <a:ext cx="2362124"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Revenue &amp; Gross Margin</a:t>
            </a:r>
            <a:endParaRPr lang="en-US" sz="975">
              <a:latin typeface="Poppins" panose="020B0502040204020203" pitchFamily="2" charset="0"/>
              <a:cs typeface="Poppins" panose="020B0502040204020203" pitchFamily="2" charset="0"/>
            </a:endParaRPr>
          </a:p>
        </p:txBody>
      </p:sp>
      <p:graphicFrame>
        <p:nvGraphicFramePr>
          <p:cNvPr id="18" name="Chart 0"/>
          <p:cNvGraphicFramePr/>
          <p:nvPr/>
        </p:nvGraphicFramePr>
        <p:xfrm>
          <a:off x="308610" y="1393440"/>
          <a:ext cx="2595296" cy="1351026"/>
        </p:xfrm>
        <a:graphic>
          <a:graphicData uri="http://schemas.openxmlformats.org/drawingml/2006/chart">
            <c:chart xmlns:c="http://schemas.openxmlformats.org/drawingml/2006/chart" xmlns:r="http://schemas.openxmlformats.org/officeDocument/2006/relationships" r:id="rId4"/>
          </a:graphicData>
        </a:graphic>
      </p:graphicFrame>
      <p:sp>
        <p:nvSpPr>
          <p:cNvPr id="23" name="Shape 18"/>
          <p:cNvSpPr/>
          <p:nvPr/>
        </p:nvSpPr>
        <p:spPr>
          <a:xfrm>
            <a:off x="3171367" y="1009392"/>
            <a:ext cx="2801036" cy="1954530"/>
          </a:xfrm>
          <a:prstGeom prst="roundRect">
            <a:avLst>
              <a:gd name="adj" fmla="val 3158"/>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24" name="Shape 19"/>
          <p:cNvSpPr/>
          <p:nvPr/>
        </p:nvSpPr>
        <p:spPr>
          <a:xfrm>
            <a:off x="3171367" y="1009392"/>
            <a:ext cx="2801036" cy="315468"/>
          </a:xfrm>
          <a:prstGeom prst="roundRect">
            <a:avLst>
              <a:gd name="adj" fmla="val 19565"/>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25" name="Shape 20"/>
          <p:cNvSpPr/>
          <p:nvPr/>
        </p:nvSpPr>
        <p:spPr>
          <a:xfrm>
            <a:off x="3171367" y="1249422"/>
            <a:ext cx="2801036" cy="75438"/>
          </a:xfrm>
          <a:prstGeom prst="rect">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26" name="Shape 21"/>
          <p:cNvSpPr/>
          <p:nvPr/>
        </p:nvSpPr>
        <p:spPr>
          <a:xfrm>
            <a:off x="3267380" y="106425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27" name="Image 2" descr="/home/claude/work/icons/barchart3.png"/>
          <p:cNvPicPr>
            <a:picLocks noChangeAspect="1"/>
          </p:cNvPicPr>
          <p:nvPr/>
        </p:nvPicPr>
        <p:blipFill>
          <a:blip r:embed="rId5"/>
          <a:stretch>
            <a:fillRect/>
          </a:stretch>
        </p:blipFill>
        <p:spPr>
          <a:xfrm>
            <a:off x="3306470" y="1103347"/>
            <a:ext cx="127559" cy="127559"/>
          </a:xfrm>
          <a:prstGeom prst="rect">
            <a:avLst/>
          </a:prstGeom>
        </p:spPr>
      </p:pic>
      <p:sp>
        <p:nvSpPr>
          <p:cNvPr id="28" name="Text 22"/>
          <p:cNvSpPr/>
          <p:nvPr/>
        </p:nvSpPr>
        <p:spPr>
          <a:xfrm>
            <a:off x="3541699" y="1009392"/>
            <a:ext cx="2362124"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Multi-Year Growth in Script Volume</a:t>
            </a:r>
            <a:endParaRPr lang="en-US" sz="975">
              <a:latin typeface="Poppins" panose="020B0502040204020203" pitchFamily="2" charset="0"/>
              <a:cs typeface="Poppins" panose="020B0502040204020203" pitchFamily="2" charset="0"/>
            </a:endParaRPr>
          </a:p>
        </p:txBody>
      </p:sp>
      <p:graphicFrame>
        <p:nvGraphicFramePr>
          <p:cNvPr id="29" name="Chart 1"/>
          <p:cNvGraphicFramePr/>
          <p:nvPr/>
        </p:nvGraphicFramePr>
        <p:xfrm>
          <a:off x="3274237" y="1393440"/>
          <a:ext cx="2595296" cy="1467612"/>
        </p:xfrm>
        <a:graphic>
          <a:graphicData uri="http://schemas.openxmlformats.org/drawingml/2006/chart">
            <c:chart xmlns:c="http://schemas.openxmlformats.org/drawingml/2006/chart" xmlns:r="http://schemas.openxmlformats.org/officeDocument/2006/relationships" r:id="rId6"/>
          </a:graphicData>
        </a:graphic>
      </p:graphicFrame>
      <p:sp>
        <p:nvSpPr>
          <p:cNvPr id="30" name="Shape 23"/>
          <p:cNvSpPr/>
          <p:nvPr/>
        </p:nvSpPr>
        <p:spPr>
          <a:xfrm>
            <a:off x="6136996" y="1009392"/>
            <a:ext cx="2801036" cy="1954530"/>
          </a:xfrm>
          <a:prstGeom prst="roundRect">
            <a:avLst>
              <a:gd name="adj" fmla="val 3158"/>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31" name="Shape 24"/>
          <p:cNvSpPr/>
          <p:nvPr/>
        </p:nvSpPr>
        <p:spPr>
          <a:xfrm>
            <a:off x="6136996" y="1009392"/>
            <a:ext cx="2801036" cy="315468"/>
          </a:xfrm>
          <a:prstGeom prst="roundRect">
            <a:avLst>
              <a:gd name="adj" fmla="val 19565"/>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32" name="Shape 25"/>
          <p:cNvSpPr/>
          <p:nvPr/>
        </p:nvSpPr>
        <p:spPr>
          <a:xfrm>
            <a:off x="6136996" y="1249422"/>
            <a:ext cx="2801036" cy="75438"/>
          </a:xfrm>
          <a:prstGeom prst="rect">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sp>
        <p:nvSpPr>
          <p:cNvPr id="33" name="Shape 26"/>
          <p:cNvSpPr/>
          <p:nvPr/>
        </p:nvSpPr>
        <p:spPr>
          <a:xfrm>
            <a:off x="6233008" y="106425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34" name="Image 3" descr="/home/claude/work/icons/activity.png"/>
          <p:cNvPicPr>
            <a:picLocks noChangeAspect="1"/>
          </p:cNvPicPr>
          <p:nvPr/>
        </p:nvPicPr>
        <p:blipFill>
          <a:blip r:embed="rId7"/>
          <a:stretch>
            <a:fillRect/>
          </a:stretch>
        </p:blipFill>
        <p:spPr>
          <a:xfrm>
            <a:off x="6272098" y="1103347"/>
            <a:ext cx="127559" cy="127559"/>
          </a:xfrm>
          <a:prstGeom prst="rect">
            <a:avLst/>
          </a:prstGeom>
        </p:spPr>
      </p:pic>
      <p:sp>
        <p:nvSpPr>
          <p:cNvPr id="35" name="Text 27"/>
          <p:cNvSpPr/>
          <p:nvPr/>
        </p:nvSpPr>
        <p:spPr>
          <a:xfrm>
            <a:off x="6507328" y="1009392"/>
            <a:ext cx="2362124"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Scripts per 1K Visits &amp; Clinic Visits</a:t>
            </a:r>
            <a:endParaRPr lang="en-US" sz="975">
              <a:latin typeface="Poppins" panose="020B0502040204020203" pitchFamily="2" charset="0"/>
              <a:cs typeface="Poppins" panose="020B0502040204020203" pitchFamily="2" charset="0"/>
            </a:endParaRPr>
          </a:p>
        </p:txBody>
      </p:sp>
      <p:graphicFrame>
        <p:nvGraphicFramePr>
          <p:cNvPr id="36" name="Chart 2"/>
          <p:cNvGraphicFramePr/>
          <p:nvPr/>
        </p:nvGraphicFramePr>
        <p:xfrm>
          <a:off x="6239866" y="1393440"/>
          <a:ext cx="2595296" cy="146761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7" name="Chart 3"/>
          <p:cNvGraphicFramePr/>
          <p:nvPr/>
        </p:nvGraphicFramePr>
        <p:xfrm>
          <a:off x="6239866" y="1393440"/>
          <a:ext cx="2595296" cy="1467612"/>
        </p:xfrm>
        <a:graphic>
          <a:graphicData uri="http://schemas.openxmlformats.org/drawingml/2006/chart">
            <c:chart xmlns:c="http://schemas.openxmlformats.org/drawingml/2006/chart" xmlns:r="http://schemas.openxmlformats.org/officeDocument/2006/relationships" r:id="rId9"/>
          </a:graphicData>
        </a:graphic>
      </p:graphicFrame>
      <p:sp>
        <p:nvSpPr>
          <p:cNvPr id="38" name="Shape 28"/>
          <p:cNvSpPr/>
          <p:nvPr/>
        </p:nvSpPr>
        <p:spPr>
          <a:xfrm>
            <a:off x="205741" y="3135372"/>
            <a:ext cx="8732291" cy="1577340"/>
          </a:xfrm>
          <a:prstGeom prst="roundRect">
            <a:avLst>
              <a:gd name="adj" fmla="val 3913"/>
            </a:avLst>
          </a:prstGeom>
          <a:solidFill>
            <a:srgbClr val="F6F8FB"/>
          </a:solidFill>
          <a:ln w="12700">
            <a:solidFill>
              <a:srgbClr val="E3E7EF"/>
            </a:solidFill>
            <a:prstDash val="solid"/>
          </a:ln>
          <a:effectLst>
            <a:outerShdw blurRad="88900" dist="25400" dir="5400000" algn="bl" rotWithShape="0">
              <a:srgbClr val="8A93A3">
                <a:alpha val="22000"/>
              </a:srgbClr>
            </a:outerShdw>
          </a:effectLst>
        </p:spPr>
        <p:txBody>
          <a:bodyPr/>
          <a:lstStyle/>
          <a:p>
            <a:endParaRPr lang="en-US" sz="1050">
              <a:latin typeface="Poppins" panose="020B0502040204020203" pitchFamily="2" charset="0"/>
              <a:cs typeface="Poppins" panose="020B0502040204020203" pitchFamily="2" charset="0"/>
            </a:endParaRPr>
          </a:p>
        </p:txBody>
      </p:sp>
      <p:sp>
        <p:nvSpPr>
          <p:cNvPr id="39" name="Shape 29"/>
          <p:cNvSpPr/>
          <p:nvPr/>
        </p:nvSpPr>
        <p:spPr>
          <a:xfrm>
            <a:off x="205741" y="3135372"/>
            <a:ext cx="8732291" cy="315468"/>
          </a:xfrm>
          <a:prstGeom prst="roundRect">
            <a:avLst>
              <a:gd name="adj" fmla="val 19565"/>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40" name="Shape 30"/>
          <p:cNvSpPr/>
          <p:nvPr/>
        </p:nvSpPr>
        <p:spPr>
          <a:xfrm>
            <a:off x="205741" y="3375402"/>
            <a:ext cx="8732291" cy="75438"/>
          </a:xfrm>
          <a:prstGeom prst="rect">
            <a:avLst/>
          </a:prstGeom>
          <a:solidFill>
            <a:srgbClr val="071C42"/>
          </a:solidFill>
          <a:ln/>
        </p:spPr>
        <p:txBody>
          <a:bodyPr/>
          <a:lstStyle/>
          <a:p>
            <a:endParaRPr lang="en-US" sz="1050">
              <a:latin typeface="Poppins" panose="020B0502040204020203" pitchFamily="2" charset="0"/>
              <a:cs typeface="Poppins" panose="020B0502040204020203" pitchFamily="2" charset="0"/>
            </a:endParaRPr>
          </a:p>
        </p:txBody>
      </p:sp>
      <p:sp>
        <p:nvSpPr>
          <p:cNvPr id="41" name="Shape 31"/>
          <p:cNvSpPr/>
          <p:nvPr/>
        </p:nvSpPr>
        <p:spPr>
          <a:xfrm>
            <a:off x="301752" y="3190236"/>
            <a:ext cx="205740" cy="205740"/>
          </a:xfrm>
          <a:prstGeom prst="ellipse">
            <a:avLst/>
          </a:prstGeom>
          <a:solidFill>
            <a:srgbClr val="000000">
              <a:alpha val="38000"/>
            </a:srgbClr>
          </a:solidFill>
          <a:ln/>
        </p:spPr>
        <p:txBody>
          <a:bodyPr/>
          <a:lstStyle/>
          <a:p>
            <a:endParaRPr lang="en-US" sz="1050">
              <a:latin typeface="Poppins" panose="020B0502040204020203" pitchFamily="2" charset="0"/>
              <a:cs typeface="Poppins" panose="020B0502040204020203" pitchFamily="2" charset="0"/>
            </a:endParaRPr>
          </a:p>
        </p:txBody>
      </p:sp>
      <p:pic>
        <p:nvPicPr>
          <p:cNvPr id="42" name="Image 4" descr="/home/claude/work/icons/shieldcheck.png"/>
          <p:cNvPicPr>
            <a:picLocks noChangeAspect="1"/>
          </p:cNvPicPr>
          <p:nvPr/>
        </p:nvPicPr>
        <p:blipFill>
          <a:blip r:embed="rId10"/>
          <a:stretch>
            <a:fillRect/>
          </a:stretch>
        </p:blipFill>
        <p:spPr>
          <a:xfrm>
            <a:off x="340843" y="3229327"/>
            <a:ext cx="127559" cy="127559"/>
          </a:xfrm>
          <a:prstGeom prst="rect">
            <a:avLst/>
          </a:prstGeom>
        </p:spPr>
      </p:pic>
      <p:sp>
        <p:nvSpPr>
          <p:cNvPr id="43" name="Text 32"/>
          <p:cNvSpPr/>
          <p:nvPr/>
        </p:nvSpPr>
        <p:spPr>
          <a:xfrm>
            <a:off x="576073" y="3135372"/>
            <a:ext cx="8293379" cy="315468"/>
          </a:xfrm>
          <a:prstGeom prst="rect">
            <a:avLst/>
          </a:prstGeom>
          <a:noFill/>
          <a:ln/>
        </p:spPr>
        <p:txBody>
          <a:bodyPr wrap="square" lIns="0" tIns="0" rIns="0" bIns="0" rtlCol="0" anchor="ctr"/>
          <a:lstStyle/>
          <a:p>
            <a:r>
              <a:rPr lang="en-US" sz="975" b="1">
                <a:solidFill>
                  <a:srgbClr val="FFFFFF"/>
                </a:solidFill>
                <a:latin typeface="Poppins" panose="020B0502040204020203" pitchFamily="2" charset="0"/>
                <a:ea typeface="Poppins" pitchFamily="34" charset="-122"/>
                <a:cs typeface="Poppins" panose="020B0502040204020203" pitchFamily="2" charset="0"/>
              </a:rPr>
              <a:t>Starling Specialty Pharmacy Advantages</a:t>
            </a:r>
            <a:endParaRPr lang="en-US" sz="975">
              <a:latin typeface="Poppins" panose="020B0502040204020203" pitchFamily="2" charset="0"/>
              <a:cs typeface="Poppins" panose="020B0502040204020203" pitchFamily="2" charset="0"/>
            </a:endParaRPr>
          </a:p>
        </p:txBody>
      </p:sp>
      <p:sp>
        <p:nvSpPr>
          <p:cNvPr id="44" name="Text 33"/>
          <p:cNvSpPr/>
          <p:nvPr/>
        </p:nvSpPr>
        <p:spPr>
          <a:xfrm>
            <a:off x="377190" y="3533136"/>
            <a:ext cx="8366760" cy="219456"/>
          </a:xfrm>
          <a:prstGeom prst="rect">
            <a:avLst/>
          </a:prstGeom>
          <a:noFill/>
          <a:ln/>
        </p:spPr>
        <p:txBody>
          <a:bodyPr wrap="square" lIns="0" tIns="0" rIns="0" bIns="0" rtlCol="0" anchor="ctr"/>
          <a:lstStyle/>
          <a:p>
            <a:r>
              <a:rPr lang="en-US" sz="1013" b="1">
                <a:solidFill>
                  <a:srgbClr val="001876"/>
                </a:solidFill>
                <a:latin typeface="Poppins" panose="020B0502040204020203" pitchFamily="2" charset="0"/>
                <a:ea typeface="Calibri" pitchFamily="34" charset="-122"/>
                <a:cs typeface="Poppins" panose="020B0502040204020203" pitchFamily="2" charset="0"/>
              </a:rPr>
              <a:t>A convenient, affordable option for patients and network providers, while driving strong economics for Starling Oncology</a:t>
            </a:r>
            <a:endParaRPr lang="en-US" sz="1013">
              <a:latin typeface="Poppins" panose="020B0502040204020203" pitchFamily="2" charset="0"/>
              <a:cs typeface="Poppins" panose="020B0502040204020203" pitchFamily="2" charset="0"/>
            </a:endParaRPr>
          </a:p>
        </p:txBody>
      </p:sp>
      <p:sp>
        <p:nvSpPr>
          <p:cNvPr id="45" name="Shape 34"/>
          <p:cNvSpPr/>
          <p:nvPr/>
        </p:nvSpPr>
        <p:spPr>
          <a:xfrm>
            <a:off x="377190" y="3841746"/>
            <a:ext cx="137160" cy="137160"/>
          </a:xfrm>
          <a:prstGeom prst="ellipse">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pic>
        <p:nvPicPr>
          <p:cNvPr id="46" name="Image 5" descr="/home/claude/work/icons/check.png"/>
          <p:cNvPicPr>
            <a:picLocks noChangeAspect="1"/>
          </p:cNvPicPr>
          <p:nvPr/>
        </p:nvPicPr>
        <p:blipFill>
          <a:blip r:embed="rId11"/>
          <a:stretch>
            <a:fillRect/>
          </a:stretch>
        </p:blipFill>
        <p:spPr>
          <a:xfrm>
            <a:off x="401193" y="3865749"/>
            <a:ext cx="89154" cy="89154"/>
          </a:xfrm>
          <a:prstGeom prst="rect">
            <a:avLst/>
          </a:prstGeom>
        </p:spPr>
      </p:pic>
      <p:sp>
        <p:nvSpPr>
          <p:cNvPr id="47" name="Text 35"/>
          <p:cNvSpPr/>
          <p:nvPr/>
        </p:nvSpPr>
        <p:spPr>
          <a:xfrm>
            <a:off x="596646" y="3786882"/>
            <a:ext cx="3909060" cy="233172"/>
          </a:xfrm>
          <a:prstGeom prst="rect">
            <a:avLst/>
          </a:prstGeom>
          <a:noFill/>
          <a:ln/>
        </p:spPr>
        <p:txBody>
          <a:bodyPr wrap="square" lIns="0" tIns="0" rIns="0" bIns="0" rtlCol="0" anchor="ctr"/>
          <a:lstStyle/>
          <a:p>
            <a:r>
              <a:rPr lang="en-US" sz="938">
                <a:solidFill>
                  <a:srgbClr val="2A2E35"/>
                </a:solidFill>
                <a:latin typeface="Poppins" panose="020B0502040204020203" pitchFamily="2" charset="0"/>
                <a:ea typeface="Calibri" pitchFamily="34" charset="-122"/>
                <a:cs typeface="Poppins" panose="020B0502040204020203" pitchFamily="2" charset="0"/>
              </a:rPr>
              <a:t>Lowers patient out-of-pocket copays</a:t>
            </a:r>
            <a:endParaRPr lang="en-US" sz="938">
              <a:latin typeface="Poppins" panose="020B0502040204020203" pitchFamily="2" charset="0"/>
              <a:cs typeface="Poppins" panose="020B0502040204020203" pitchFamily="2" charset="0"/>
            </a:endParaRPr>
          </a:p>
        </p:txBody>
      </p:sp>
      <p:sp>
        <p:nvSpPr>
          <p:cNvPr id="48" name="Shape 36"/>
          <p:cNvSpPr/>
          <p:nvPr/>
        </p:nvSpPr>
        <p:spPr>
          <a:xfrm>
            <a:off x="377190" y="4116066"/>
            <a:ext cx="137160" cy="137160"/>
          </a:xfrm>
          <a:prstGeom prst="ellipse">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pic>
        <p:nvPicPr>
          <p:cNvPr id="49" name="Image 6" descr="/home/claude/work/icons/check.png"/>
          <p:cNvPicPr>
            <a:picLocks noChangeAspect="1"/>
          </p:cNvPicPr>
          <p:nvPr/>
        </p:nvPicPr>
        <p:blipFill>
          <a:blip r:embed="rId11"/>
          <a:stretch>
            <a:fillRect/>
          </a:stretch>
        </p:blipFill>
        <p:spPr>
          <a:xfrm>
            <a:off x="401193" y="4140069"/>
            <a:ext cx="89154" cy="89154"/>
          </a:xfrm>
          <a:prstGeom prst="rect">
            <a:avLst/>
          </a:prstGeom>
        </p:spPr>
      </p:pic>
      <p:sp>
        <p:nvSpPr>
          <p:cNvPr id="50" name="Text 37"/>
          <p:cNvSpPr/>
          <p:nvPr/>
        </p:nvSpPr>
        <p:spPr>
          <a:xfrm>
            <a:off x="596646" y="4061202"/>
            <a:ext cx="3909060" cy="233172"/>
          </a:xfrm>
          <a:prstGeom prst="rect">
            <a:avLst/>
          </a:prstGeom>
          <a:noFill/>
          <a:ln/>
        </p:spPr>
        <p:txBody>
          <a:bodyPr wrap="square" lIns="0" tIns="0" rIns="0" bIns="0" rtlCol="0" anchor="ctr"/>
          <a:lstStyle/>
          <a:p>
            <a:r>
              <a:rPr lang="en-US" sz="938">
                <a:solidFill>
                  <a:srgbClr val="2A2E35"/>
                </a:solidFill>
                <a:latin typeface="Poppins" panose="020B0502040204020203" pitchFamily="2" charset="0"/>
                <a:ea typeface="Calibri" pitchFamily="34" charset="-122"/>
                <a:cs typeface="Poppins" panose="020B0502040204020203" pitchFamily="2" charset="0"/>
              </a:rPr>
              <a:t>Improves medication regimen adherence and compliance</a:t>
            </a:r>
            <a:endParaRPr lang="en-US" sz="938">
              <a:latin typeface="Poppins" panose="020B0502040204020203" pitchFamily="2" charset="0"/>
              <a:cs typeface="Poppins" panose="020B0502040204020203" pitchFamily="2" charset="0"/>
            </a:endParaRPr>
          </a:p>
        </p:txBody>
      </p:sp>
      <p:sp>
        <p:nvSpPr>
          <p:cNvPr id="51" name="Shape 38"/>
          <p:cNvSpPr/>
          <p:nvPr/>
        </p:nvSpPr>
        <p:spPr>
          <a:xfrm>
            <a:off x="377190" y="4390386"/>
            <a:ext cx="137160" cy="137160"/>
          </a:xfrm>
          <a:prstGeom prst="ellipse">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pic>
        <p:nvPicPr>
          <p:cNvPr id="52" name="Image 7" descr="/home/claude/work/icons/check.png"/>
          <p:cNvPicPr>
            <a:picLocks noChangeAspect="1"/>
          </p:cNvPicPr>
          <p:nvPr/>
        </p:nvPicPr>
        <p:blipFill>
          <a:blip r:embed="rId11"/>
          <a:stretch>
            <a:fillRect/>
          </a:stretch>
        </p:blipFill>
        <p:spPr>
          <a:xfrm>
            <a:off x="401193" y="4414389"/>
            <a:ext cx="89154" cy="89154"/>
          </a:xfrm>
          <a:prstGeom prst="rect">
            <a:avLst/>
          </a:prstGeom>
        </p:spPr>
      </p:pic>
      <p:sp>
        <p:nvSpPr>
          <p:cNvPr id="53" name="Text 39"/>
          <p:cNvSpPr/>
          <p:nvPr/>
        </p:nvSpPr>
        <p:spPr>
          <a:xfrm>
            <a:off x="596646" y="4335522"/>
            <a:ext cx="3909060" cy="233172"/>
          </a:xfrm>
          <a:prstGeom prst="rect">
            <a:avLst/>
          </a:prstGeom>
          <a:noFill/>
          <a:ln/>
        </p:spPr>
        <p:txBody>
          <a:bodyPr wrap="square" lIns="0" tIns="0" rIns="0" bIns="0" rtlCol="0" anchor="ctr"/>
          <a:lstStyle/>
          <a:p>
            <a:r>
              <a:rPr lang="en-US" sz="938">
                <a:solidFill>
                  <a:srgbClr val="2A2E35"/>
                </a:solidFill>
                <a:latin typeface="Poppins" panose="020B0502040204020203" pitchFamily="2" charset="0"/>
                <a:ea typeface="Calibri" pitchFamily="34" charset="-122"/>
                <a:cs typeface="Poppins" panose="020B0502040204020203" pitchFamily="2" charset="0"/>
              </a:rPr>
              <a:t>Reduces cost to payors vs. independent specialty pharmacies</a:t>
            </a:r>
            <a:endParaRPr lang="en-US" sz="938">
              <a:latin typeface="Poppins" panose="020B0502040204020203" pitchFamily="2" charset="0"/>
              <a:cs typeface="Poppins" panose="020B0502040204020203" pitchFamily="2" charset="0"/>
            </a:endParaRPr>
          </a:p>
        </p:txBody>
      </p:sp>
      <p:sp>
        <p:nvSpPr>
          <p:cNvPr id="54" name="Shape 40"/>
          <p:cNvSpPr/>
          <p:nvPr/>
        </p:nvSpPr>
        <p:spPr>
          <a:xfrm>
            <a:off x="4834890" y="3841746"/>
            <a:ext cx="137160" cy="137160"/>
          </a:xfrm>
          <a:prstGeom prst="ellipse">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pic>
        <p:nvPicPr>
          <p:cNvPr id="55" name="Image 8" descr="/home/claude/work/icons/check.png"/>
          <p:cNvPicPr>
            <a:picLocks noChangeAspect="1"/>
          </p:cNvPicPr>
          <p:nvPr/>
        </p:nvPicPr>
        <p:blipFill>
          <a:blip r:embed="rId11"/>
          <a:stretch>
            <a:fillRect/>
          </a:stretch>
        </p:blipFill>
        <p:spPr>
          <a:xfrm>
            <a:off x="4858893" y="3865749"/>
            <a:ext cx="89154" cy="89154"/>
          </a:xfrm>
          <a:prstGeom prst="rect">
            <a:avLst/>
          </a:prstGeom>
        </p:spPr>
      </p:pic>
      <p:sp>
        <p:nvSpPr>
          <p:cNvPr id="56" name="Text 41"/>
          <p:cNvSpPr/>
          <p:nvPr/>
        </p:nvSpPr>
        <p:spPr>
          <a:xfrm>
            <a:off x="5054346" y="3786882"/>
            <a:ext cx="3909060" cy="233172"/>
          </a:xfrm>
          <a:prstGeom prst="rect">
            <a:avLst/>
          </a:prstGeom>
          <a:noFill/>
          <a:ln/>
        </p:spPr>
        <p:txBody>
          <a:bodyPr wrap="square" lIns="0" tIns="0" rIns="0" bIns="0" rtlCol="0" anchor="ctr"/>
          <a:lstStyle/>
          <a:p>
            <a:r>
              <a:rPr lang="en-US" sz="938">
                <a:solidFill>
                  <a:srgbClr val="2A2E35"/>
                </a:solidFill>
                <a:latin typeface="Poppins" panose="020B0502040204020203" pitchFamily="2" charset="0"/>
                <a:ea typeface="Calibri" pitchFamily="34" charset="-122"/>
                <a:cs typeface="Poppins" panose="020B0502040204020203" pitchFamily="2" charset="0"/>
              </a:rPr>
              <a:t>~100% utilized for in-office or mail-order dispensing</a:t>
            </a:r>
            <a:endParaRPr lang="en-US" sz="938">
              <a:latin typeface="Poppins" panose="020B0502040204020203" pitchFamily="2" charset="0"/>
              <a:cs typeface="Poppins" panose="020B0502040204020203" pitchFamily="2" charset="0"/>
            </a:endParaRPr>
          </a:p>
        </p:txBody>
      </p:sp>
      <p:sp>
        <p:nvSpPr>
          <p:cNvPr id="57" name="Shape 42"/>
          <p:cNvSpPr/>
          <p:nvPr/>
        </p:nvSpPr>
        <p:spPr>
          <a:xfrm>
            <a:off x="4834890" y="4116066"/>
            <a:ext cx="137160" cy="137160"/>
          </a:xfrm>
          <a:prstGeom prst="ellipse">
            <a:avLst/>
          </a:prstGeom>
          <a:solidFill>
            <a:srgbClr val="0D469D"/>
          </a:solidFill>
          <a:ln/>
        </p:spPr>
        <p:txBody>
          <a:bodyPr/>
          <a:lstStyle/>
          <a:p>
            <a:endParaRPr lang="en-US" sz="1050">
              <a:latin typeface="Poppins" panose="020B0502040204020203" pitchFamily="2" charset="0"/>
              <a:cs typeface="Poppins" panose="020B0502040204020203" pitchFamily="2" charset="0"/>
            </a:endParaRPr>
          </a:p>
        </p:txBody>
      </p:sp>
      <p:pic>
        <p:nvPicPr>
          <p:cNvPr id="58" name="Image 9" descr="/home/claude/work/icons/check.png"/>
          <p:cNvPicPr>
            <a:picLocks noChangeAspect="1"/>
          </p:cNvPicPr>
          <p:nvPr/>
        </p:nvPicPr>
        <p:blipFill>
          <a:blip r:embed="rId11"/>
          <a:stretch>
            <a:fillRect/>
          </a:stretch>
        </p:blipFill>
        <p:spPr>
          <a:xfrm>
            <a:off x="4858893" y="4140069"/>
            <a:ext cx="89154" cy="89154"/>
          </a:xfrm>
          <a:prstGeom prst="rect">
            <a:avLst/>
          </a:prstGeom>
        </p:spPr>
      </p:pic>
      <p:sp>
        <p:nvSpPr>
          <p:cNvPr id="59" name="Text 43"/>
          <p:cNvSpPr/>
          <p:nvPr/>
        </p:nvSpPr>
        <p:spPr>
          <a:xfrm>
            <a:off x="5054346" y="4061202"/>
            <a:ext cx="3909060" cy="233172"/>
          </a:xfrm>
          <a:prstGeom prst="rect">
            <a:avLst/>
          </a:prstGeom>
          <a:noFill/>
          <a:ln/>
        </p:spPr>
        <p:txBody>
          <a:bodyPr wrap="square" lIns="0" tIns="0" rIns="0" bIns="0" rtlCol="0" anchor="ctr"/>
          <a:lstStyle/>
          <a:p>
            <a:r>
              <a:rPr lang="en-US" sz="938">
                <a:solidFill>
                  <a:srgbClr val="2A2E35"/>
                </a:solidFill>
                <a:latin typeface="Poppins" panose="020B0502040204020203" pitchFamily="2" charset="0"/>
                <a:ea typeface="Calibri" pitchFamily="34" charset="-122"/>
                <a:cs typeface="Poppins" panose="020B0502040204020203" pitchFamily="2" charset="0"/>
              </a:rPr>
              <a:t>Fulfills virtually all Part D scripts across the employed network</a:t>
            </a:r>
            <a:endParaRPr lang="en-US" sz="938">
              <a:latin typeface="Poppins" panose="020B0502040204020203" pitchFamily="2" charset="0"/>
              <a:cs typeface="Poppins" panose="020B0502040204020203" pitchFamily="2" charset="0"/>
            </a:endParaRPr>
          </a:p>
        </p:txBody>
      </p:sp>
      <p:sp>
        <p:nvSpPr>
          <p:cNvPr id="60" name="Shape 0">
            <a:extLst>
              <a:ext uri="{FF2B5EF4-FFF2-40B4-BE49-F238E27FC236}">
                <a16:creationId xmlns:a16="http://schemas.microsoft.com/office/drawing/2014/main" id="{3456E7F4-CAF0-3159-95F5-6871072E310B}"/>
              </a:ext>
            </a:extLst>
          </p:cNvPr>
          <p:cNvSpPr/>
          <p:nvPr/>
        </p:nvSpPr>
        <p:spPr>
          <a:xfrm>
            <a:off x="190195" y="280721"/>
            <a:ext cx="8763610" cy="0"/>
          </a:xfrm>
          <a:prstGeom prst="line">
            <a:avLst/>
          </a:prstGeom>
          <a:noFill/>
          <a:ln w="9525">
            <a:solidFill>
              <a:srgbClr val="0A0A0A">
                <a:alpha val="50000"/>
              </a:srgbClr>
            </a:solidFill>
            <a:prstDash val="solid"/>
          </a:ln>
        </p:spPr>
        <p:txBody>
          <a:bodyPr/>
          <a:lstStyle/>
          <a:p>
            <a:endParaRPr lang="en-US">
              <a:latin typeface="Poppins" panose="020B0502040204020203" pitchFamily="2" charset="0"/>
              <a:cs typeface="Poppins" panose="020B0502040204020203" pitchFamily="2" charset="0"/>
            </a:endParaRPr>
          </a:p>
        </p:txBody>
      </p:sp>
      <p:sp>
        <p:nvSpPr>
          <p:cNvPr id="61" name="Text 1">
            <a:extLst>
              <a:ext uri="{FF2B5EF4-FFF2-40B4-BE49-F238E27FC236}">
                <a16:creationId xmlns:a16="http://schemas.microsoft.com/office/drawing/2014/main" id="{C0CB1932-A4DB-0FA5-3F66-02BB7F05A999}"/>
              </a:ext>
            </a:extLst>
          </p:cNvPr>
          <p:cNvSpPr/>
          <p:nvPr/>
        </p:nvSpPr>
        <p:spPr>
          <a:xfrm>
            <a:off x="311348" y="470000"/>
            <a:ext cx="7504334" cy="329001"/>
          </a:xfrm>
          <a:prstGeom prst="rect">
            <a:avLst/>
          </a:prstGeom>
          <a:noFill/>
          <a:ln/>
        </p:spPr>
        <p:txBody>
          <a:bodyPr wrap="square" lIns="0" tIns="0" rIns="0" bIns="0" rtlCol="0" anchor="ctr"/>
          <a:lstStyle/>
          <a:p>
            <a:pPr marL="0" indent="0">
              <a:buNone/>
            </a:pPr>
            <a:r>
              <a:rPr lang="en-US" sz="2138" b="1">
                <a:solidFill>
                  <a:srgbClr val="001876"/>
                </a:solidFill>
                <a:latin typeface="Poppins" panose="020B0502040204020203" pitchFamily="2" charset="0"/>
                <a:ea typeface="Poppins" pitchFamily="34" charset="-122"/>
                <a:cs typeface="Poppins" panose="020B0502040204020203" pitchFamily="2" charset="0"/>
              </a:rPr>
              <a:t>Specialty Pharmacy Overview</a:t>
            </a:r>
            <a:endParaRPr lang="en-US" sz="2138">
              <a:latin typeface="Poppins" panose="020B0502040204020203" pitchFamily="2" charset="0"/>
              <a:cs typeface="Poppins" panose="020B0502040204020203" pitchFamily="2" charset="0"/>
            </a:endParaRPr>
          </a:p>
        </p:txBody>
      </p:sp>
      <p:cxnSp>
        <p:nvCxnSpPr>
          <p:cNvPr id="62" name="Google Shape;163;p9">
            <a:extLst>
              <a:ext uri="{FF2B5EF4-FFF2-40B4-BE49-F238E27FC236}">
                <a16:creationId xmlns:a16="http://schemas.microsoft.com/office/drawing/2014/main" id="{533010BC-F029-F730-3DBB-D4D796F98F47}"/>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63" name="Google Shape;164;p9">
            <a:extLst>
              <a:ext uri="{FF2B5EF4-FFF2-40B4-BE49-F238E27FC236}">
                <a16:creationId xmlns:a16="http://schemas.microsoft.com/office/drawing/2014/main" id="{BEDFC64B-228B-7D75-73FD-0DE62BAEF0AA}"/>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20B0502040204020203" pitchFamily="2" charset="0"/>
                <a:ea typeface="Poppins"/>
                <a:cs typeface="Poppins" panose="020B0502040204020203" pitchFamily="2" charset="0"/>
                <a:sym typeface="Poppins"/>
              </a:rPr>
              <a:t>14</a:t>
            </a:r>
            <a:endParaRPr sz="427">
              <a:solidFill>
                <a:schemeClr val="dk1"/>
              </a:solidFill>
              <a:latin typeface="Poppins" panose="020B0502040204020203" pitchFamily="2" charset="0"/>
              <a:ea typeface="Calibri"/>
              <a:cs typeface="Poppins" panose="020B0502040204020203" pitchFamily="2" charset="0"/>
              <a:sym typeface="Calibri"/>
            </a:endParaRPr>
          </a:p>
        </p:txBody>
      </p:sp>
      <p:sp>
        <p:nvSpPr>
          <p:cNvPr id="64" name="Google Shape;170;p9">
            <a:extLst>
              <a:ext uri="{FF2B5EF4-FFF2-40B4-BE49-F238E27FC236}">
                <a16:creationId xmlns:a16="http://schemas.microsoft.com/office/drawing/2014/main" id="{996A051D-12BF-5933-72BA-935F569C9426}"/>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20B0502040204020203" pitchFamily="2" charset="0"/>
                <a:ea typeface="Poppins"/>
                <a:cs typeface="Poppins" panose="020B0502040204020203" pitchFamily="2" charset="0"/>
                <a:sym typeface="Poppins"/>
              </a:rPr>
              <a:t>Starling Oncology</a:t>
            </a:r>
            <a:r>
              <a:rPr lang="en-US" sz="427">
                <a:solidFill>
                  <a:srgbClr val="0A0A0A"/>
                </a:solidFill>
                <a:latin typeface="Poppins" panose="020B0502040204020203" pitchFamily="2" charset="0"/>
                <a:ea typeface="Poppins"/>
                <a:cs typeface="Poppins" panose="020B0502040204020203" pitchFamily="2" charset="0"/>
                <a:sym typeface="Poppins"/>
              </a:rPr>
              <a:t> | Investor Presentation </a:t>
            </a:r>
            <a:endParaRPr sz="427">
              <a:solidFill>
                <a:schemeClr val="dk1"/>
              </a:solidFill>
              <a:latin typeface="Poppins" panose="020B0502040204020203" pitchFamily="2" charset="0"/>
              <a:ea typeface="Calibri"/>
              <a:cs typeface="Poppins" panose="020B0502040204020203" pitchFamily="2" charset="0"/>
              <a:sym typeface="Calibri"/>
            </a:endParaRPr>
          </a:p>
        </p:txBody>
      </p:sp>
      <p:cxnSp>
        <p:nvCxnSpPr>
          <p:cNvPr id="65" name="Google Shape;162;p9">
            <a:extLst>
              <a:ext uri="{FF2B5EF4-FFF2-40B4-BE49-F238E27FC236}">
                <a16:creationId xmlns:a16="http://schemas.microsoft.com/office/drawing/2014/main" id="{9D3D5BB6-76ED-8538-A7D8-85784DCD5110}"/>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9" name="Shape 14"/>
          <p:cNvSpPr/>
          <p:nvPr/>
        </p:nvSpPr>
        <p:spPr>
          <a:xfrm>
            <a:off x="329184" y="2799330"/>
            <a:ext cx="109728" cy="109728"/>
          </a:xfrm>
          <a:prstGeom prst="rect">
            <a:avLst/>
          </a:prstGeom>
          <a:solidFill>
            <a:srgbClr val="0D469D"/>
          </a:solidFill>
          <a:ln/>
        </p:spPr>
        <p:txBody>
          <a:bodyPr/>
          <a:lstStyle/>
          <a:p>
            <a:endParaRPr lang="en-US" sz="1050" b="1">
              <a:latin typeface="Poppins" panose="020B0502040204020203" pitchFamily="2" charset="0"/>
              <a:cs typeface="Poppins" panose="020B0502040204020203" pitchFamily="2" charset="0"/>
            </a:endParaRPr>
          </a:p>
        </p:txBody>
      </p:sp>
      <p:sp>
        <p:nvSpPr>
          <p:cNvPr id="20" name="Text 15"/>
          <p:cNvSpPr/>
          <p:nvPr/>
        </p:nvSpPr>
        <p:spPr>
          <a:xfrm>
            <a:off x="480060" y="2758182"/>
            <a:ext cx="685800" cy="178308"/>
          </a:xfrm>
          <a:prstGeom prst="rect">
            <a:avLst/>
          </a:prstGeom>
          <a:noFill/>
          <a:ln/>
        </p:spPr>
        <p:txBody>
          <a:bodyPr wrap="square" lIns="0" tIns="0" rIns="0" bIns="0" rtlCol="0" anchor="ctr"/>
          <a:lstStyle/>
          <a:p>
            <a:r>
              <a:rPr lang="en-US" sz="675" b="1">
                <a:solidFill>
                  <a:srgbClr val="071C42"/>
                </a:solidFill>
                <a:latin typeface="Poppins" panose="020B0502040204020203" pitchFamily="2" charset="0"/>
                <a:ea typeface="Calibri" pitchFamily="34" charset="-122"/>
                <a:cs typeface="Poppins" panose="020B0502040204020203" pitchFamily="2" charset="0"/>
              </a:rPr>
              <a:t>Revenue</a:t>
            </a:r>
            <a:endParaRPr lang="en-US" sz="675" b="1">
              <a:latin typeface="Poppins" panose="020B0502040204020203" pitchFamily="2" charset="0"/>
              <a:cs typeface="Poppins" panose="020B0502040204020203" pitchFamily="2" charset="0"/>
            </a:endParaRPr>
          </a:p>
        </p:txBody>
      </p:sp>
      <p:sp>
        <p:nvSpPr>
          <p:cNvPr id="21" name="Shape 16"/>
          <p:cNvSpPr/>
          <p:nvPr/>
        </p:nvSpPr>
        <p:spPr>
          <a:xfrm>
            <a:off x="1097280" y="2799330"/>
            <a:ext cx="109728" cy="109728"/>
          </a:xfrm>
          <a:prstGeom prst="rect">
            <a:avLst/>
          </a:prstGeom>
          <a:solidFill>
            <a:srgbClr val="F2A765"/>
          </a:solidFill>
          <a:ln/>
        </p:spPr>
        <p:txBody>
          <a:bodyPr/>
          <a:lstStyle/>
          <a:p>
            <a:endParaRPr lang="en-US" sz="1050" b="1">
              <a:latin typeface="Poppins" panose="020B0502040204020203" pitchFamily="2" charset="0"/>
              <a:cs typeface="Poppins" panose="020B0502040204020203" pitchFamily="2" charset="0"/>
            </a:endParaRPr>
          </a:p>
        </p:txBody>
      </p:sp>
      <p:sp>
        <p:nvSpPr>
          <p:cNvPr id="22" name="Text 17"/>
          <p:cNvSpPr/>
          <p:nvPr/>
        </p:nvSpPr>
        <p:spPr>
          <a:xfrm>
            <a:off x="1248156" y="2758182"/>
            <a:ext cx="960120" cy="178308"/>
          </a:xfrm>
          <a:prstGeom prst="rect">
            <a:avLst/>
          </a:prstGeom>
          <a:noFill/>
          <a:ln/>
        </p:spPr>
        <p:txBody>
          <a:bodyPr wrap="square" lIns="0" tIns="0" rIns="0" bIns="0" rtlCol="0" anchor="ctr"/>
          <a:lstStyle/>
          <a:p>
            <a:r>
              <a:rPr lang="en-US" sz="675" b="1">
                <a:solidFill>
                  <a:srgbClr val="071C42"/>
                </a:solidFill>
                <a:latin typeface="Poppins" panose="020B0502040204020203" pitchFamily="2" charset="0"/>
                <a:ea typeface="Calibri" pitchFamily="34" charset="-122"/>
                <a:cs typeface="Poppins" panose="020B0502040204020203" pitchFamily="2" charset="0"/>
              </a:rPr>
              <a:t>Gross Margin</a:t>
            </a:r>
            <a:endParaRPr lang="en-US" sz="675" b="1">
              <a:latin typeface="Poppins" panose="020B0502040204020203" pitchFamily="2" charset="0"/>
              <a:cs typeface="Poppins" panose="020B0502040204020203"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EBFF2-65DE-F5CA-39F2-C4A6B995BF12}"/>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B13C2294-6D61-C374-628C-FC9FCCC2F414}"/>
              </a:ext>
            </a:extLst>
          </p:cNvPr>
          <p:cNvSpPr/>
          <p:nvPr/>
        </p:nvSpPr>
        <p:spPr>
          <a:xfrm rot="-10800000">
            <a:off x="190500" y="4852988"/>
            <a:ext cx="8763000" cy="0"/>
          </a:xfrm>
          <a:prstGeom prst="line">
            <a:avLst/>
          </a:prstGeom>
          <a:noFill/>
          <a:ln w="3501">
            <a:solidFill>
              <a:srgbClr val="0A0A0A">
                <a:alpha val="50000"/>
              </a:srgbClr>
            </a:solidFill>
            <a:prstDash val="solid"/>
          </a:ln>
        </p:spPr>
        <p:txBody>
          <a:bodyPr/>
          <a:lstStyle/>
          <a:p>
            <a:pPr defTabSz="914378">
              <a:buClrTx/>
              <a:defRPr/>
            </a:pPr>
            <a:endParaRPr lang="en-US" sz="1800" kern="1200">
              <a:solidFill>
                <a:prstClr val="black"/>
              </a:solidFill>
              <a:latin typeface="Poppins" panose="00000500000000000000" pitchFamily="2" charset="0"/>
              <a:ea typeface="+mn-ea"/>
              <a:cs typeface="Poppins" panose="00000500000000000000" pitchFamily="2" charset="0"/>
            </a:endParaRPr>
          </a:p>
        </p:txBody>
      </p:sp>
      <p:sp>
        <p:nvSpPr>
          <p:cNvPr id="7" name="TextBox 6">
            <a:extLst>
              <a:ext uri="{FF2B5EF4-FFF2-40B4-BE49-F238E27FC236}">
                <a16:creationId xmlns:a16="http://schemas.microsoft.com/office/drawing/2014/main" id="{AD755C04-2D1E-8D40-3858-F5600818457D}"/>
              </a:ext>
            </a:extLst>
          </p:cNvPr>
          <p:cNvSpPr txBox="1"/>
          <p:nvPr/>
        </p:nvSpPr>
        <p:spPr>
          <a:xfrm>
            <a:off x="704850" y="429772"/>
            <a:ext cx="7764780" cy="230832"/>
          </a:xfrm>
          <a:prstGeom prst="rect">
            <a:avLst/>
          </a:prstGeom>
          <a:noFill/>
        </p:spPr>
        <p:txBody>
          <a:bodyPr wrap="square">
            <a:spAutoFit/>
          </a:bodyPr>
          <a:lstStyle/>
          <a:p>
            <a:pPr marL="214313" indent="-214313" defTabSz="685800">
              <a:buClr>
                <a:srgbClr val="3B6471"/>
              </a:buClr>
              <a:buFont typeface="Arial" panose="020B0604020202020204" pitchFamily="34" charset="0"/>
              <a:buChar char="•"/>
              <a:defRPr/>
            </a:pPr>
            <a:endParaRPr lang="en-US" sz="900" kern="1200">
              <a:solidFill>
                <a:prstClr val="black"/>
              </a:solidFill>
              <a:latin typeface="Poppins" panose="00000500000000000000" pitchFamily="2" charset="0"/>
              <a:ea typeface="+mn-ea"/>
              <a:cs typeface="Poppins" panose="00000500000000000000" pitchFamily="2" charset="0"/>
            </a:endParaRPr>
          </a:p>
        </p:txBody>
      </p:sp>
      <p:sp>
        <p:nvSpPr>
          <p:cNvPr id="9" name="Freeform: Shape 8">
            <a:extLst>
              <a:ext uri="{FF2B5EF4-FFF2-40B4-BE49-F238E27FC236}">
                <a16:creationId xmlns:a16="http://schemas.microsoft.com/office/drawing/2014/main" id="{AFBF0918-65B7-063B-F214-3A2F4A53296F}"/>
              </a:ext>
            </a:extLst>
          </p:cNvPr>
          <p:cNvSpPr/>
          <p:nvPr/>
        </p:nvSpPr>
        <p:spPr>
          <a:xfrm>
            <a:off x="2122236" y="-2160493"/>
            <a:ext cx="3378828" cy="3378828"/>
          </a:xfrm>
          <a:custGeom>
            <a:avLst/>
            <a:gdLst/>
            <a:ahLst/>
            <a:cxnLst/>
            <a:rect l="0" t="0" r="0" b="0"/>
            <a:pathLst>
              <a:path>
                <a:moveTo>
                  <a:pt x="1199173" y="3306134"/>
                </a:moveTo>
                <a:arcTo wR="1689414" hR="1689414" stAng="6412137" swAng="26681"/>
              </a:path>
            </a:pathLst>
          </a:custGeom>
          <a:noFill/>
          <a:scene3d>
            <a:camera prst="orthographicFront"/>
            <a:lightRig rig="flat" dir="t"/>
          </a:scene3d>
          <a:sp3d z="-40000" prstMaterial="matte"/>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latin typeface="Poppins" panose="00000500000000000000" pitchFamily="2" charset="0"/>
              <a:cs typeface="Poppins" panose="00000500000000000000" pitchFamily="2" charset="0"/>
            </a:endParaRPr>
          </a:p>
        </p:txBody>
      </p:sp>
      <p:sp>
        <p:nvSpPr>
          <p:cNvPr id="12" name="Freeform: Shape 11">
            <a:extLst>
              <a:ext uri="{FF2B5EF4-FFF2-40B4-BE49-F238E27FC236}">
                <a16:creationId xmlns:a16="http://schemas.microsoft.com/office/drawing/2014/main" id="{6EBB5C6B-DE78-886C-2832-5BDC68E16924}"/>
              </a:ext>
            </a:extLst>
          </p:cNvPr>
          <p:cNvSpPr/>
          <p:nvPr/>
        </p:nvSpPr>
        <p:spPr>
          <a:xfrm>
            <a:off x="2122236" y="3807250"/>
            <a:ext cx="3378828" cy="3378828"/>
          </a:xfrm>
          <a:custGeom>
            <a:avLst/>
            <a:gdLst/>
            <a:ahLst/>
            <a:cxnLst/>
            <a:rect l="0" t="0" r="0" b="0"/>
            <a:pathLst>
              <a:path>
                <a:moveTo>
                  <a:pt x="1186641" y="76547"/>
                </a:moveTo>
                <a:arcTo wR="1689414" hR="1689414" stAng="15161183" swAng="26681"/>
              </a:path>
            </a:pathLst>
          </a:custGeom>
          <a:noFill/>
          <a:scene3d>
            <a:camera prst="orthographicFront"/>
            <a:lightRig rig="flat" dir="t"/>
          </a:scene3d>
          <a:sp3d z="-40000" prstMaterial="matte"/>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latin typeface="Poppins" panose="00000500000000000000" pitchFamily="2" charset="0"/>
              <a:cs typeface="Poppins" panose="00000500000000000000" pitchFamily="2" charset="0"/>
            </a:endParaRPr>
          </a:p>
        </p:txBody>
      </p:sp>
      <p:sp>
        <p:nvSpPr>
          <p:cNvPr id="17" name="Freeform: Shape 16">
            <a:extLst>
              <a:ext uri="{FF2B5EF4-FFF2-40B4-BE49-F238E27FC236}">
                <a16:creationId xmlns:a16="http://schemas.microsoft.com/office/drawing/2014/main" id="{B1B1B3A0-90E1-D3B5-62CA-729BF56AE344}"/>
              </a:ext>
            </a:extLst>
          </p:cNvPr>
          <p:cNvSpPr/>
          <p:nvPr/>
        </p:nvSpPr>
        <p:spPr>
          <a:xfrm>
            <a:off x="136211" y="3807250"/>
            <a:ext cx="3378828" cy="3378828"/>
          </a:xfrm>
          <a:custGeom>
            <a:avLst/>
            <a:gdLst/>
            <a:ahLst/>
            <a:cxnLst/>
            <a:rect l="0" t="0" r="0" b="0"/>
            <a:pathLst>
              <a:path>
                <a:moveTo>
                  <a:pt x="2179654" y="72693"/>
                </a:moveTo>
                <a:arcTo wR="1689414" hR="1689414" stAng="17212137" swAng="26681"/>
              </a:path>
            </a:pathLst>
          </a:custGeom>
          <a:noFill/>
          <a:scene3d>
            <a:camera prst="orthographicFront"/>
            <a:lightRig rig="flat" dir="t"/>
          </a:scene3d>
          <a:sp3d z="-40000" prstMaterial="matte"/>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latin typeface="Poppins" panose="00000500000000000000" pitchFamily="2" charset="0"/>
              <a:cs typeface="Poppins" panose="00000500000000000000" pitchFamily="2" charset="0"/>
            </a:endParaRPr>
          </a:p>
        </p:txBody>
      </p:sp>
      <p:sp>
        <p:nvSpPr>
          <p:cNvPr id="19" name="Freeform: Shape 18">
            <a:extLst>
              <a:ext uri="{FF2B5EF4-FFF2-40B4-BE49-F238E27FC236}">
                <a16:creationId xmlns:a16="http://schemas.microsoft.com/office/drawing/2014/main" id="{FB2DE7D1-62AF-33DA-16FC-2FE4B3A82294}"/>
              </a:ext>
            </a:extLst>
          </p:cNvPr>
          <p:cNvSpPr/>
          <p:nvPr/>
        </p:nvSpPr>
        <p:spPr>
          <a:xfrm>
            <a:off x="136211" y="-2160493"/>
            <a:ext cx="3378828" cy="3378828"/>
          </a:xfrm>
          <a:custGeom>
            <a:avLst/>
            <a:gdLst/>
            <a:ahLst/>
            <a:cxnLst/>
            <a:rect l="0" t="0" r="0" b="0"/>
            <a:pathLst>
              <a:path>
                <a:moveTo>
                  <a:pt x="2192187" y="3302281"/>
                </a:moveTo>
                <a:arcTo wR="1689414" hR="1689414" stAng="4361183" swAng="26681"/>
              </a:path>
            </a:pathLst>
          </a:custGeom>
          <a:noFill/>
          <a:scene3d>
            <a:camera prst="orthographicFront"/>
            <a:lightRig rig="flat" dir="t"/>
          </a:scene3d>
          <a:sp3d z="-40000" prstMaterial="matte"/>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latin typeface="Poppins" panose="00000500000000000000" pitchFamily="2" charset="0"/>
              <a:cs typeface="Poppins" panose="00000500000000000000" pitchFamily="2" charset="0"/>
            </a:endParaRPr>
          </a:p>
        </p:txBody>
      </p:sp>
      <p:sp>
        <p:nvSpPr>
          <p:cNvPr id="39" name="Page Number">
            <a:extLst>
              <a:ext uri="{FF2B5EF4-FFF2-40B4-BE49-F238E27FC236}">
                <a16:creationId xmlns:a16="http://schemas.microsoft.com/office/drawing/2014/main" id="{66C61DE3-4785-D75D-6C81-54A0E53C1AC6}"/>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15</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40" name="Footer Text">
            <a:extLst>
              <a:ext uri="{FF2B5EF4-FFF2-40B4-BE49-F238E27FC236}">
                <a16:creationId xmlns:a16="http://schemas.microsoft.com/office/drawing/2014/main" id="{B7C62656-FCCA-8319-D1A8-31614D24988A}"/>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41" name="Footer Line">
            <a:extLst>
              <a:ext uri="{FF2B5EF4-FFF2-40B4-BE49-F238E27FC236}">
                <a16:creationId xmlns:a16="http://schemas.microsoft.com/office/drawing/2014/main" id="{F41266E1-86A5-0932-E73E-0026D6820E4C}"/>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2" name="Google Shape;149;p9">
            <a:extLst>
              <a:ext uri="{FF2B5EF4-FFF2-40B4-BE49-F238E27FC236}">
                <a16:creationId xmlns:a16="http://schemas.microsoft.com/office/drawing/2014/main" id="{88F180AA-A5AE-EE5D-90CC-FCB09BD4A7C7}"/>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The Starling Care Model</a:t>
            </a:r>
          </a:p>
        </p:txBody>
      </p:sp>
      <p:sp>
        <p:nvSpPr>
          <p:cNvPr id="945" name="Center Halo">
            <a:extLst>
              <a:ext uri="{FF2B5EF4-FFF2-40B4-BE49-F238E27FC236}">
                <a16:creationId xmlns:a16="http://schemas.microsoft.com/office/drawing/2014/main" id="{A5890BB0-983F-56F6-0C54-2ABA133F5054}"/>
              </a:ext>
            </a:extLst>
          </p:cNvPr>
          <p:cNvSpPr/>
          <p:nvPr/>
        </p:nvSpPr>
        <p:spPr>
          <a:xfrm>
            <a:off x="1325798" y="1707884"/>
            <a:ext cx="1856927" cy="1866528"/>
          </a:xfrm>
          <a:prstGeom prst="ellipse">
            <a:avLst/>
          </a:prstGeom>
          <a:solidFill>
            <a:srgbClr val="002AC4"/>
          </a:solidFill>
          <a:ln w="76200">
            <a:solidFill>
              <a:srgbClr val="D87012"/>
            </a:solidFill>
          </a:ln>
          <a:effectLst>
            <a:outerShdw blurRad="50800" dist="38100" dir="2700000" algn="tl" rotWithShape="0">
              <a:prstClr val="black">
                <a:alpha val="40000"/>
              </a:prstClr>
            </a:outerShdw>
          </a:effectLst>
        </p:spPr>
        <p:txBody>
          <a:bodyPr/>
          <a:lstStyle/>
          <a:p>
            <a:endParaRPr lang="en-US"/>
          </a:p>
        </p:txBody>
      </p:sp>
      <p:graphicFrame>
        <p:nvGraphicFramePr>
          <p:cNvPr id="948" name="Diagram 947">
            <a:extLst>
              <a:ext uri="{FF2B5EF4-FFF2-40B4-BE49-F238E27FC236}">
                <a16:creationId xmlns:a16="http://schemas.microsoft.com/office/drawing/2014/main" id="{CCD20CE4-C8AF-7225-6690-1B555AC7E74C}"/>
              </a:ext>
            </a:extLst>
          </p:cNvPr>
          <p:cNvGraphicFramePr/>
          <p:nvPr/>
        </p:nvGraphicFramePr>
        <p:xfrm>
          <a:off x="664224" y="1525109"/>
          <a:ext cx="3180076" cy="2232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hape 7">
            <a:extLst>
              <a:ext uri="{FF2B5EF4-FFF2-40B4-BE49-F238E27FC236}">
                <a16:creationId xmlns:a16="http://schemas.microsoft.com/office/drawing/2014/main" id="{3ACD958A-D6C9-CA14-6D0F-814375C4EB28}"/>
              </a:ext>
            </a:extLst>
          </p:cNvPr>
          <p:cNvSpPr/>
          <p:nvPr/>
        </p:nvSpPr>
        <p:spPr>
          <a:xfrm>
            <a:off x="583027" y="961273"/>
            <a:ext cx="3342469" cy="3359751"/>
          </a:xfrm>
          <a:prstGeom prst="ellipse">
            <a:avLst/>
          </a:prstGeom>
          <a:ln w="19050">
            <a:solidFill>
              <a:srgbClr val="002AC4"/>
            </a:solidFill>
            <a:prstDash val="dash"/>
          </a:ln>
        </p:spPr>
        <p:txBody>
          <a:bodyPr/>
          <a:lstStyle/>
          <a:p>
            <a:endParaRPr lang="en-US">
              <a:latin typeface="Poppins" panose="00000500000000000000" pitchFamily="2" charset="0"/>
              <a:cs typeface="Poppins" panose="00000500000000000000" pitchFamily="2" charset="0"/>
            </a:endParaRPr>
          </a:p>
        </p:txBody>
      </p:sp>
      <p:sp>
        <p:nvSpPr>
          <p:cNvPr id="22" name="Freeform: Shape 21">
            <a:extLst>
              <a:ext uri="{FF2B5EF4-FFF2-40B4-BE49-F238E27FC236}">
                <a16:creationId xmlns:a16="http://schemas.microsoft.com/office/drawing/2014/main" id="{E45E5B27-46AA-D518-9F46-183B84D03169}"/>
              </a:ext>
            </a:extLst>
          </p:cNvPr>
          <p:cNvSpPr/>
          <p:nvPr/>
        </p:nvSpPr>
        <p:spPr>
          <a:xfrm>
            <a:off x="1784543" y="849615"/>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Care Navigation Program with </a:t>
            </a:r>
            <a:r>
              <a:rPr lang="en-US" sz="700" u="sng" kern="1200">
                <a:latin typeface="Poppins" panose="00000500000000000000" pitchFamily="2" charset="0"/>
                <a:cs typeface="Poppins" panose="00000500000000000000" pitchFamily="2" charset="0"/>
              </a:rPr>
              <a:t>Proven</a:t>
            </a:r>
            <a:r>
              <a:rPr lang="en-US" sz="700" u="none" kern="1200">
                <a:latin typeface="Poppins" panose="00000500000000000000" pitchFamily="2" charset="0"/>
                <a:cs typeface="Poppins" panose="00000500000000000000" pitchFamily="2" charset="0"/>
              </a:rPr>
              <a:t> </a:t>
            </a:r>
            <a:r>
              <a:rPr lang="en-US" sz="700" kern="1200">
                <a:latin typeface="Poppins" panose="00000500000000000000" pitchFamily="2" charset="0"/>
                <a:cs typeface="Poppins" panose="00000500000000000000" pitchFamily="2" charset="0"/>
              </a:rPr>
              <a:t>Outcomes</a:t>
            </a:r>
          </a:p>
        </p:txBody>
      </p:sp>
      <p:sp>
        <p:nvSpPr>
          <p:cNvPr id="24" name="Freeform: Shape 23">
            <a:extLst>
              <a:ext uri="{FF2B5EF4-FFF2-40B4-BE49-F238E27FC236}">
                <a16:creationId xmlns:a16="http://schemas.microsoft.com/office/drawing/2014/main" id="{8DA3E40B-995F-9092-3707-25EB6CF6A592}"/>
              </a:ext>
            </a:extLst>
          </p:cNvPr>
          <p:cNvSpPr/>
          <p:nvPr/>
        </p:nvSpPr>
        <p:spPr>
          <a:xfrm>
            <a:off x="2800058" y="1133846"/>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Accessible Community-based locations</a:t>
            </a:r>
          </a:p>
        </p:txBody>
      </p:sp>
      <p:sp>
        <p:nvSpPr>
          <p:cNvPr id="25" name="Freeform: Shape 24">
            <a:extLst>
              <a:ext uri="{FF2B5EF4-FFF2-40B4-BE49-F238E27FC236}">
                <a16:creationId xmlns:a16="http://schemas.microsoft.com/office/drawing/2014/main" id="{2868512A-F9CD-3B03-4714-BA1B4FF885FB}"/>
              </a:ext>
            </a:extLst>
          </p:cNvPr>
          <p:cNvSpPr/>
          <p:nvPr/>
        </p:nvSpPr>
        <p:spPr>
          <a:xfrm>
            <a:off x="3257737" y="1877977"/>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Comprehensive Hospital Coverage</a:t>
            </a:r>
          </a:p>
        </p:txBody>
      </p:sp>
      <p:sp>
        <p:nvSpPr>
          <p:cNvPr id="28" name="Freeform: Shape 27">
            <a:extLst>
              <a:ext uri="{FF2B5EF4-FFF2-40B4-BE49-F238E27FC236}">
                <a16:creationId xmlns:a16="http://schemas.microsoft.com/office/drawing/2014/main" id="{11F098D5-26FD-4EA2-5A40-821BF7ACE694}"/>
              </a:ext>
            </a:extLst>
          </p:cNvPr>
          <p:cNvSpPr/>
          <p:nvPr/>
        </p:nvSpPr>
        <p:spPr>
          <a:xfrm>
            <a:off x="3257737" y="2797775"/>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Integrated Medical and Radiation Oncology</a:t>
            </a:r>
          </a:p>
        </p:txBody>
      </p:sp>
      <p:sp>
        <p:nvSpPr>
          <p:cNvPr id="30" name="Freeform: Shape 29">
            <a:extLst>
              <a:ext uri="{FF2B5EF4-FFF2-40B4-BE49-F238E27FC236}">
                <a16:creationId xmlns:a16="http://schemas.microsoft.com/office/drawing/2014/main" id="{CFE39109-3814-B342-52CB-374A348A9B53}"/>
              </a:ext>
            </a:extLst>
          </p:cNvPr>
          <p:cNvSpPr/>
          <p:nvPr/>
        </p:nvSpPr>
        <p:spPr>
          <a:xfrm>
            <a:off x="2800058" y="3541907"/>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Internationally-recognized Physicians</a:t>
            </a:r>
          </a:p>
        </p:txBody>
      </p:sp>
      <p:sp>
        <p:nvSpPr>
          <p:cNvPr id="32" name="Freeform: Shape 31">
            <a:extLst>
              <a:ext uri="{FF2B5EF4-FFF2-40B4-BE49-F238E27FC236}">
                <a16:creationId xmlns:a16="http://schemas.microsoft.com/office/drawing/2014/main" id="{7D441794-C634-A3F9-C40F-420D610E9516}"/>
              </a:ext>
            </a:extLst>
          </p:cNvPr>
          <p:cNvSpPr/>
          <p:nvPr/>
        </p:nvSpPr>
        <p:spPr>
          <a:xfrm>
            <a:off x="1784543" y="3826139"/>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Internal Second-Opinion Network</a:t>
            </a:r>
          </a:p>
        </p:txBody>
      </p:sp>
      <p:sp>
        <p:nvSpPr>
          <p:cNvPr id="33" name="Freeform: Shape 32">
            <a:extLst>
              <a:ext uri="{FF2B5EF4-FFF2-40B4-BE49-F238E27FC236}">
                <a16:creationId xmlns:a16="http://schemas.microsoft.com/office/drawing/2014/main" id="{48CF63EF-D12B-BAC2-53F7-64E326AEA54A}"/>
              </a:ext>
            </a:extLst>
          </p:cNvPr>
          <p:cNvSpPr/>
          <p:nvPr/>
        </p:nvSpPr>
        <p:spPr>
          <a:xfrm>
            <a:off x="770295" y="3541907"/>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Outpatient blood product transfusions</a:t>
            </a:r>
          </a:p>
        </p:txBody>
      </p:sp>
      <p:sp>
        <p:nvSpPr>
          <p:cNvPr id="34" name="Freeform: Shape 33">
            <a:extLst>
              <a:ext uri="{FF2B5EF4-FFF2-40B4-BE49-F238E27FC236}">
                <a16:creationId xmlns:a16="http://schemas.microsoft.com/office/drawing/2014/main" id="{AA40981A-BAA0-9DDD-7552-81716C791D35}"/>
              </a:ext>
            </a:extLst>
          </p:cNvPr>
          <p:cNvSpPr/>
          <p:nvPr/>
        </p:nvSpPr>
        <p:spPr>
          <a:xfrm>
            <a:off x="696638" y="1137579"/>
            <a:ext cx="3098016" cy="2976525"/>
          </a:xfrm>
          <a:custGeom>
            <a:avLst/>
            <a:gdLst/>
            <a:ahLst/>
            <a:cxnLst/>
            <a:rect l="0" t="0" r="0" b="0"/>
            <a:pathLst>
              <a:path>
                <a:moveTo>
                  <a:pt x="356541" y="2727475"/>
                </a:moveTo>
                <a:arcTo wR="1689414" hR="1689414" stAng="8525279" swAng="460069"/>
              </a:path>
            </a:pathLst>
          </a:custGeom>
          <a:noFill/>
          <a:scene3d>
            <a:camera prst="orthographicFront"/>
            <a:lightRig rig="flat" dir="t"/>
          </a:scene3d>
          <a:sp3d z="-40000" prstMaterial="matte"/>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sz="700">
              <a:latin typeface="Poppins" panose="00000500000000000000" pitchFamily="2" charset="0"/>
              <a:cs typeface="Poppins" panose="00000500000000000000" pitchFamily="2" charset="0"/>
            </a:endParaRPr>
          </a:p>
        </p:txBody>
      </p:sp>
      <p:sp>
        <p:nvSpPr>
          <p:cNvPr id="35" name="Freeform: Shape 34">
            <a:extLst>
              <a:ext uri="{FF2B5EF4-FFF2-40B4-BE49-F238E27FC236}">
                <a16:creationId xmlns:a16="http://schemas.microsoft.com/office/drawing/2014/main" id="{10BDDFEB-EB94-48B4-F82B-F6644C1941C3}"/>
              </a:ext>
            </a:extLst>
          </p:cNvPr>
          <p:cNvSpPr/>
          <p:nvPr/>
        </p:nvSpPr>
        <p:spPr>
          <a:xfrm>
            <a:off x="311348" y="2797775"/>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Clinical Trials Providing Access for Underserved Populations</a:t>
            </a:r>
          </a:p>
        </p:txBody>
      </p:sp>
      <p:sp>
        <p:nvSpPr>
          <p:cNvPr id="36" name="Freeform: Shape 35">
            <a:extLst>
              <a:ext uri="{FF2B5EF4-FFF2-40B4-BE49-F238E27FC236}">
                <a16:creationId xmlns:a16="http://schemas.microsoft.com/office/drawing/2014/main" id="{C5FC6278-E8C4-B2A1-C19B-85927974C750}"/>
              </a:ext>
            </a:extLst>
          </p:cNvPr>
          <p:cNvSpPr/>
          <p:nvPr/>
        </p:nvSpPr>
        <p:spPr>
          <a:xfrm>
            <a:off x="311348" y="1877977"/>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Behavioral Health Support</a:t>
            </a:r>
          </a:p>
        </p:txBody>
      </p:sp>
      <p:sp>
        <p:nvSpPr>
          <p:cNvPr id="37" name="Freeform: Shape 36">
            <a:extLst>
              <a:ext uri="{FF2B5EF4-FFF2-40B4-BE49-F238E27FC236}">
                <a16:creationId xmlns:a16="http://schemas.microsoft.com/office/drawing/2014/main" id="{0D601E31-BCB0-E53E-A72C-F6CA5F14724D}"/>
              </a:ext>
            </a:extLst>
          </p:cNvPr>
          <p:cNvSpPr/>
          <p:nvPr/>
        </p:nvSpPr>
        <p:spPr>
          <a:xfrm>
            <a:off x="770295" y="1133846"/>
            <a:ext cx="922210" cy="575928"/>
          </a:xfrm>
          <a:custGeom>
            <a:avLst/>
            <a:gdLst>
              <a:gd name="csX0" fmla="*/ 0 w 1005801"/>
              <a:gd name="csY0" fmla="*/ 108964 h 653770"/>
              <a:gd name="csX1" fmla="*/ 108964 w 1005801"/>
              <a:gd name="csY1" fmla="*/ 0 h 653770"/>
              <a:gd name="csX2" fmla="*/ 896837 w 1005801"/>
              <a:gd name="csY2" fmla="*/ 0 h 653770"/>
              <a:gd name="csX3" fmla="*/ 1005801 w 1005801"/>
              <a:gd name="csY3" fmla="*/ 108964 h 653770"/>
              <a:gd name="csX4" fmla="*/ 1005801 w 1005801"/>
              <a:gd name="csY4" fmla="*/ 544806 h 653770"/>
              <a:gd name="csX5" fmla="*/ 896837 w 1005801"/>
              <a:gd name="csY5" fmla="*/ 653770 h 653770"/>
              <a:gd name="csX6" fmla="*/ 108964 w 1005801"/>
              <a:gd name="csY6" fmla="*/ 653770 h 653770"/>
              <a:gd name="csX7" fmla="*/ 0 w 1005801"/>
              <a:gd name="csY7" fmla="*/ 544806 h 653770"/>
              <a:gd name="csX8" fmla="*/ 0 w 1005801"/>
              <a:gd name="csY8" fmla="*/ 108964 h 6537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05801" h="653770">
                <a:moveTo>
                  <a:pt x="0" y="108964"/>
                </a:moveTo>
                <a:cubicBezTo>
                  <a:pt x="0" y="48785"/>
                  <a:pt x="48785" y="0"/>
                  <a:pt x="108964" y="0"/>
                </a:cubicBezTo>
                <a:lnTo>
                  <a:pt x="896837" y="0"/>
                </a:lnTo>
                <a:cubicBezTo>
                  <a:pt x="957016" y="0"/>
                  <a:pt x="1005801" y="48785"/>
                  <a:pt x="1005801" y="108964"/>
                </a:cubicBezTo>
                <a:lnTo>
                  <a:pt x="1005801" y="544806"/>
                </a:lnTo>
                <a:cubicBezTo>
                  <a:pt x="1005801" y="604985"/>
                  <a:pt x="957016" y="653770"/>
                  <a:pt x="896837" y="653770"/>
                </a:cubicBezTo>
                <a:lnTo>
                  <a:pt x="108964" y="653770"/>
                </a:lnTo>
                <a:cubicBezTo>
                  <a:pt x="48785" y="653770"/>
                  <a:pt x="0" y="604985"/>
                  <a:pt x="0" y="544806"/>
                </a:cubicBezTo>
                <a:lnTo>
                  <a:pt x="0" y="108964"/>
                </a:lnTo>
                <a:close/>
              </a:path>
            </a:pathLst>
          </a:custGeom>
          <a:solidFill>
            <a:srgbClr val="002AC4"/>
          </a:solidFill>
          <a:effectLst>
            <a:outerShdw blurRad="50800" dist="38100" dir="2700000" algn="tl" rotWithShape="0">
              <a:prstClr val="black">
                <a:alpha val="40000"/>
              </a:prstClr>
            </a:outerShdw>
          </a:effectLst>
          <a:scene3d>
            <a:camera prst="orthographicFront"/>
            <a:lightRig rig="threePt" dir="t"/>
          </a:scene3d>
          <a:sp3d>
            <a:bevelT/>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6204" tIns="66204" rIns="66204" bIns="66204" numCol="1" spcCol="1270" anchor="ctr" anchorCtr="0">
            <a:noAutofit/>
          </a:bodyPr>
          <a:lstStyle/>
          <a:p>
            <a:pPr marL="0" lvl="0" indent="0" algn="ctr" defTabSz="400050">
              <a:lnSpc>
                <a:spcPct val="90000"/>
              </a:lnSpc>
              <a:spcBef>
                <a:spcPct val="0"/>
              </a:spcBef>
              <a:spcAft>
                <a:spcPct val="35000"/>
              </a:spcAft>
              <a:buNone/>
            </a:pPr>
            <a:r>
              <a:rPr lang="en-US" sz="700" kern="1200">
                <a:latin typeface="Poppins" panose="00000500000000000000" pitchFamily="2" charset="0"/>
                <a:cs typeface="Poppins" panose="00000500000000000000" pitchFamily="2" charset="0"/>
              </a:rPr>
              <a:t>IHI Patient Safety Organization</a:t>
            </a:r>
          </a:p>
        </p:txBody>
      </p:sp>
      <p:sp>
        <p:nvSpPr>
          <p:cNvPr id="43" name="Text 6">
            <a:extLst>
              <a:ext uri="{FF2B5EF4-FFF2-40B4-BE49-F238E27FC236}">
                <a16:creationId xmlns:a16="http://schemas.microsoft.com/office/drawing/2014/main" id="{41C53DA9-14BB-4EA0-6950-E79E0285D215}"/>
              </a:ext>
            </a:extLst>
          </p:cNvPr>
          <p:cNvSpPr/>
          <p:nvPr/>
        </p:nvSpPr>
        <p:spPr>
          <a:xfrm>
            <a:off x="4567046" y="849615"/>
            <a:ext cx="2889561" cy="221526"/>
          </a:xfrm>
          <a:prstGeom prst="rect">
            <a:avLst/>
          </a:prstGeom>
          <a:noFill/>
          <a:ln/>
        </p:spPr>
        <p:txBody>
          <a:bodyPr wrap="square" lIns="0" tIns="0" rIns="0" bIns="0" rtlCol="0" anchor="ctr"/>
          <a:lstStyle/>
          <a:p>
            <a:pPr marL="0" indent="0" algn="l">
              <a:buNone/>
            </a:pPr>
            <a:r>
              <a:rPr lang="en-US" sz="1200" b="1" kern="0" spc="150">
                <a:solidFill>
                  <a:srgbClr val="D87012"/>
                </a:solidFill>
                <a:latin typeface="Poppins" panose="00000500000000000000" pitchFamily="2" charset="0"/>
                <a:ea typeface="Poppins" pitchFamily="34" charset="-122"/>
                <a:cs typeface="Poppins" panose="00000500000000000000" pitchFamily="2" charset="0"/>
              </a:rPr>
              <a:t>PROVEN IMPACT</a:t>
            </a:r>
            <a:endParaRPr lang="en-US" sz="1200">
              <a:solidFill>
                <a:srgbClr val="D87012"/>
              </a:solidFill>
              <a:latin typeface="Poppins" panose="00000500000000000000" pitchFamily="2" charset="0"/>
              <a:cs typeface="Poppins" panose="00000500000000000000" pitchFamily="2" charset="0"/>
            </a:endParaRPr>
          </a:p>
        </p:txBody>
      </p:sp>
      <p:sp>
        <p:nvSpPr>
          <p:cNvPr id="44" name="Shape 27">
            <a:extLst>
              <a:ext uri="{FF2B5EF4-FFF2-40B4-BE49-F238E27FC236}">
                <a16:creationId xmlns:a16="http://schemas.microsoft.com/office/drawing/2014/main" id="{CA173672-4CD1-6CBD-A6C0-6ABF4FA9780E}"/>
              </a:ext>
            </a:extLst>
          </p:cNvPr>
          <p:cNvSpPr/>
          <p:nvPr/>
        </p:nvSpPr>
        <p:spPr>
          <a:xfrm>
            <a:off x="4567046" y="1144982"/>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45" name="Text 28">
            <a:extLst>
              <a:ext uri="{FF2B5EF4-FFF2-40B4-BE49-F238E27FC236}">
                <a16:creationId xmlns:a16="http://schemas.microsoft.com/office/drawing/2014/main" id="{81FA9C9D-0A21-B070-5DC3-E6559CE8A3C0}"/>
              </a:ext>
            </a:extLst>
          </p:cNvPr>
          <p:cNvSpPr/>
          <p:nvPr/>
        </p:nvSpPr>
        <p:spPr>
          <a:xfrm>
            <a:off x="4697030" y="1202262"/>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a:ea typeface="Poppins" pitchFamily="34" charset="-122"/>
                <a:cs typeface="Poppins"/>
              </a:rPr>
              <a:t>~85%</a:t>
            </a:r>
            <a:endParaRPr lang="en-US" sz="1500">
              <a:latin typeface="Poppins"/>
              <a:cs typeface="Poppins"/>
            </a:endParaRPr>
          </a:p>
        </p:txBody>
      </p:sp>
      <p:sp>
        <p:nvSpPr>
          <p:cNvPr id="46" name="Text 29">
            <a:extLst>
              <a:ext uri="{FF2B5EF4-FFF2-40B4-BE49-F238E27FC236}">
                <a16:creationId xmlns:a16="http://schemas.microsoft.com/office/drawing/2014/main" id="{A502AFF0-122A-ECFB-5710-47461B5C072D}"/>
              </a:ext>
            </a:extLst>
          </p:cNvPr>
          <p:cNvSpPr/>
          <p:nvPr/>
        </p:nvSpPr>
        <p:spPr>
          <a:xfrm>
            <a:off x="4697030" y="1442839"/>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Overall MLR</a:t>
            </a:r>
            <a:endParaRPr lang="en-US" sz="660">
              <a:latin typeface="Poppins" panose="00000500000000000000" pitchFamily="2" charset="0"/>
              <a:cs typeface="Poppins" panose="00000500000000000000" pitchFamily="2" charset="0"/>
            </a:endParaRPr>
          </a:p>
        </p:txBody>
      </p:sp>
      <p:sp>
        <p:nvSpPr>
          <p:cNvPr id="47" name="Shape 30">
            <a:extLst>
              <a:ext uri="{FF2B5EF4-FFF2-40B4-BE49-F238E27FC236}">
                <a16:creationId xmlns:a16="http://schemas.microsoft.com/office/drawing/2014/main" id="{117CDCAA-B596-DC2A-EB89-68B4DBB50630}"/>
              </a:ext>
            </a:extLst>
          </p:cNvPr>
          <p:cNvSpPr/>
          <p:nvPr/>
        </p:nvSpPr>
        <p:spPr>
          <a:xfrm>
            <a:off x="6674658" y="1144982"/>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48" name="Text 31">
            <a:extLst>
              <a:ext uri="{FF2B5EF4-FFF2-40B4-BE49-F238E27FC236}">
                <a16:creationId xmlns:a16="http://schemas.microsoft.com/office/drawing/2014/main" id="{7917B26A-14FE-68AC-27A2-D058095B2567}"/>
              </a:ext>
            </a:extLst>
          </p:cNvPr>
          <p:cNvSpPr/>
          <p:nvPr/>
        </p:nvSpPr>
        <p:spPr>
          <a:xfrm>
            <a:off x="6804642" y="1202262"/>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29%</a:t>
            </a:r>
            <a:endParaRPr lang="en-US" sz="1500">
              <a:latin typeface="Poppins" panose="00000500000000000000" pitchFamily="2" charset="0"/>
              <a:cs typeface="Poppins" panose="00000500000000000000" pitchFamily="2" charset="0"/>
            </a:endParaRPr>
          </a:p>
        </p:txBody>
      </p:sp>
      <p:sp>
        <p:nvSpPr>
          <p:cNvPr id="49" name="Text 32">
            <a:extLst>
              <a:ext uri="{FF2B5EF4-FFF2-40B4-BE49-F238E27FC236}">
                <a16:creationId xmlns:a16="http://schemas.microsoft.com/office/drawing/2014/main" id="{56B4FCA6-0052-3FC3-B387-218589BE45EF}"/>
              </a:ext>
            </a:extLst>
          </p:cNvPr>
          <p:cNvSpPr/>
          <p:nvPr/>
        </p:nvSpPr>
        <p:spPr>
          <a:xfrm>
            <a:off x="6804642" y="1442839"/>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Lower Inpatient Admissions</a:t>
            </a:r>
            <a:endParaRPr lang="en-US" sz="660">
              <a:latin typeface="Poppins" panose="00000500000000000000" pitchFamily="2" charset="0"/>
              <a:cs typeface="Poppins" panose="00000500000000000000" pitchFamily="2" charset="0"/>
            </a:endParaRPr>
          </a:p>
        </p:txBody>
      </p:sp>
      <p:sp>
        <p:nvSpPr>
          <p:cNvPr id="50" name="Shape 33">
            <a:extLst>
              <a:ext uri="{FF2B5EF4-FFF2-40B4-BE49-F238E27FC236}">
                <a16:creationId xmlns:a16="http://schemas.microsoft.com/office/drawing/2014/main" id="{490D53ED-E885-130F-2B71-1E5B45E36C85}"/>
              </a:ext>
            </a:extLst>
          </p:cNvPr>
          <p:cNvSpPr/>
          <p:nvPr/>
        </p:nvSpPr>
        <p:spPr>
          <a:xfrm>
            <a:off x="4567046" y="1786519"/>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51" name="Text 34">
            <a:extLst>
              <a:ext uri="{FF2B5EF4-FFF2-40B4-BE49-F238E27FC236}">
                <a16:creationId xmlns:a16="http://schemas.microsoft.com/office/drawing/2014/main" id="{556FFEA4-A04B-B746-5BC4-E8789FCC6629}"/>
              </a:ext>
            </a:extLst>
          </p:cNvPr>
          <p:cNvSpPr/>
          <p:nvPr/>
        </p:nvSpPr>
        <p:spPr>
          <a:xfrm>
            <a:off x="4697030" y="1843799"/>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~23%</a:t>
            </a:r>
            <a:endParaRPr lang="en-US" sz="1500">
              <a:latin typeface="Poppins" panose="00000500000000000000" pitchFamily="2" charset="0"/>
              <a:cs typeface="Poppins" panose="00000500000000000000" pitchFamily="2" charset="0"/>
            </a:endParaRPr>
          </a:p>
        </p:txBody>
      </p:sp>
      <p:sp>
        <p:nvSpPr>
          <p:cNvPr id="52" name="Text 35">
            <a:extLst>
              <a:ext uri="{FF2B5EF4-FFF2-40B4-BE49-F238E27FC236}">
                <a16:creationId xmlns:a16="http://schemas.microsoft.com/office/drawing/2014/main" id="{251F7467-1EF8-7A4D-47E5-F42886E98878}"/>
              </a:ext>
            </a:extLst>
          </p:cNvPr>
          <p:cNvSpPr/>
          <p:nvPr/>
        </p:nvSpPr>
        <p:spPr>
          <a:xfrm>
            <a:off x="4697030" y="2084376"/>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Typical Payor Savings in Year 1 of STLN Contract</a:t>
            </a:r>
            <a:endParaRPr lang="en-US" sz="660">
              <a:latin typeface="Poppins" panose="00000500000000000000" pitchFamily="2" charset="0"/>
              <a:cs typeface="Poppins" panose="00000500000000000000" pitchFamily="2" charset="0"/>
            </a:endParaRPr>
          </a:p>
        </p:txBody>
      </p:sp>
      <p:sp>
        <p:nvSpPr>
          <p:cNvPr id="53" name="Shape 36">
            <a:extLst>
              <a:ext uri="{FF2B5EF4-FFF2-40B4-BE49-F238E27FC236}">
                <a16:creationId xmlns:a16="http://schemas.microsoft.com/office/drawing/2014/main" id="{9742C171-AB84-59BD-105D-934189E8DBB5}"/>
              </a:ext>
            </a:extLst>
          </p:cNvPr>
          <p:cNvSpPr/>
          <p:nvPr/>
        </p:nvSpPr>
        <p:spPr>
          <a:xfrm>
            <a:off x="6674658" y="1786519"/>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54" name="Text 37">
            <a:extLst>
              <a:ext uri="{FF2B5EF4-FFF2-40B4-BE49-F238E27FC236}">
                <a16:creationId xmlns:a16="http://schemas.microsoft.com/office/drawing/2014/main" id="{214D15D5-7FFE-2A93-C01D-B380ECEB5FBE}"/>
              </a:ext>
            </a:extLst>
          </p:cNvPr>
          <p:cNvSpPr/>
          <p:nvPr/>
        </p:nvSpPr>
        <p:spPr>
          <a:xfrm>
            <a:off x="6804642" y="1843799"/>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33%</a:t>
            </a:r>
            <a:endParaRPr lang="en-US" sz="1500">
              <a:latin typeface="Poppins" panose="00000500000000000000" pitchFamily="2" charset="0"/>
              <a:cs typeface="Poppins" panose="00000500000000000000" pitchFamily="2" charset="0"/>
            </a:endParaRPr>
          </a:p>
        </p:txBody>
      </p:sp>
      <p:sp>
        <p:nvSpPr>
          <p:cNvPr id="55" name="Text 38">
            <a:extLst>
              <a:ext uri="{FF2B5EF4-FFF2-40B4-BE49-F238E27FC236}">
                <a16:creationId xmlns:a16="http://schemas.microsoft.com/office/drawing/2014/main" id="{E1712D0C-234B-254B-5B18-F5A96AC6A90B}"/>
              </a:ext>
            </a:extLst>
          </p:cNvPr>
          <p:cNvSpPr/>
          <p:nvPr/>
        </p:nvSpPr>
        <p:spPr>
          <a:xfrm>
            <a:off x="6804642" y="2084376"/>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Fewer ER Visits Among Newly-Diagnosed Patients</a:t>
            </a:r>
            <a:endParaRPr lang="en-US" sz="660">
              <a:latin typeface="Poppins" panose="00000500000000000000" pitchFamily="2" charset="0"/>
              <a:cs typeface="Poppins" panose="00000500000000000000" pitchFamily="2" charset="0"/>
            </a:endParaRPr>
          </a:p>
        </p:txBody>
      </p:sp>
      <p:sp>
        <p:nvSpPr>
          <p:cNvPr id="56" name="Shape 39">
            <a:extLst>
              <a:ext uri="{FF2B5EF4-FFF2-40B4-BE49-F238E27FC236}">
                <a16:creationId xmlns:a16="http://schemas.microsoft.com/office/drawing/2014/main" id="{6BDE11E6-7DAF-3D89-9029-5173707A00AF}"/>
              </a:ext>
            </a:extLst>
          </p:cNvPr>
          <p:cNvSpPr/>
          <p:nvPr/>
        </p:nvSpPr>
        <p:spPr>
          <a:xfrm>
            <a:off x="4567046" y="2428056"/>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57" name="Text 40">
            <a:extLst>
              <a:ext uri="{FF2B5EF4-FFF2-40B4-BE49-F238E27FC236}">
                <a16:creationId xmlns:a16="http://schemas.microsoft.com/office/drawing/2014/main" id="{C6EB81BF-4A46-C8F7-6B59-2DC5B702EF9F}"/>
              </a:ext>
            </a:extLst>
          </p:cNvPr>
          <p:cNvSpPr/>
          <p:nvPr/>
        </p:nvSpPr>
        <p:spPr>
          <a:xfrm>
            <a:off x="4697030" y="2485336"/>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&gt;25%</a:t>
            </a:r>
            <a:endParaRPr lang="en-US" sz="1500">
              <a:latin typeface="Poppins" panose="00000500000000000000" pitchFamily="2" charset="0"/>
              <a:cs typeface="Poppins" panose="00000500000000000000" pitchFamily="2" charset="0"/>
            </a:endParaRPr>
          </a:p>
        </p:txBody>
      </p:sp>
      <p:sp>
        <p:nvSpPr>
          <p:cNvPr id="58" name="Text 41">
            <a:extLst>
              <a:ext uri="{FF2B5EF4-FFF2-40B4-BE49-F238E27FC236}">
                <a16:creationId xmlns:a16="http://schemas.microsoft.com/office/drawing/2014/main" id="{201E2EC3-7323-60BB-631A-15AA3612C1B4}"/>
              </a:ext>
            </a:extLst>
          </p:cNvPr>
          <p:cNvSpPr/>
          <p:nvPr/>
        </p:nvSpPr>
        <p:spPr>
          <a:xfrm>
            <a:off x="4697030" y="2725913"/>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Lower Median Total Healthcare Costs for Patients</a:t>
            </a:r>
            <a:endParaRPr lang="en-US" sz="660">
              <a:latin typeface="Poppins" panose="00000500000000000000" pitchFamily="2" charset="0"/>
              <a:cs typeface="Poppins" panose="00000500000000000000" pitchFamily="2" charset="0"/>
            </a:endParaRPr>
          </a:p>
        </p:txBody>
      </p:sp>
      <p:sp>
        <p:nvSpPr>
          <p:cNvPr id="59" name="Shape 42">
            <a:extLst>
              <a:ext uri="{FF2B5EF4-FFF2-40B4-BE49-F238E27FC236}">
                <a16:creationId xmlns:a16="http://schemas.microsoft.com/office/drawing/2014/main" id="{20976D64-3475-31BC-E81D-15E3FE66EA48}"/>
              </a:ext>
            </a:extLst>
          </p:cNvPr>
          <p:cNvSpPr/>
          <p:nvPr/>
        </p:nvSpPr>
        <p:spPr>
          <a:xfrm>
            <a:off x="6674658" y="2428056"/>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60" name="Text 43">
            <a:extLst>
              <a:ext uri="{FF2B5EF4-FFF2-40B4-BE49-F238E27FC236}">
                <a16:creationId xmlns:a16="http://schemas.microsoft.com/office/drawing/2014/main" id="{19447476-2B9A-6A28-91E2-E7D9A4B8214C}"/>
              </a:ext>
            </a:extLst>
          </p:cNvPr>
          <p:cNvSpPr/>
          <p:nvPr/>
        </p:nvSpPr>
        <p:spPr>
          <a:xfrm>
            <a:off x="6804642" y="2485336"/>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123%</a:t>
            </a:r>
            <a:endParaRPr lang="en-US" sz="1500">
              <a:latin typeface="Poppins" panose="00000500000000000000" pitchFamily="2" charset="0"/>
              <a:cs typeface="Poppins" panose="00000500000000000000" pitchFamily="2" charset="0"/>
            </a:endParaRPr>
          </a:p>
        </p:txBody>
      </p:sp>
      <p:sp>
        <p:nvSpPr>
          <p:cNvPr id="61" name="Text 44">
            <a:extLst>
              <a:ext uri="{FF2B5EF4-FFF2-40B4-BE49-F238E27FC236}">
                <a16:creationId xmlns:a16="http://schemas.microsoft.com/office/drawing/2014/main" id="{E41EEF7E-D24C-6206-A1B0-C980871A76BE}"/>
              </a:ext>
            </a:extLst>
          </p:cNvPr>
          <p:cNvSpPr/>
          <p:nvPr/>
        </p:nvSpPr>
        <p:spPr>
          <a:xfrm>
            <a:off x="6804642" y="2725913"/>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Improved Patient Satisfaction with Overall Health</a:t>
            </a:r>
            <a:endParaRPr lang="en-US" sz="660">
              <a:latin typeface="Poppins" panose="00000500000000000000" pitchFamily="2" charset="0"/>
              <a:cs typeface="Poppins" panose="00000500000000000000" pitchFamily="2" charset="0"/>
            </a:endParaRPr>
          </a:p>
        </p:txBody>
      </p:sp>
      <p:sp>
        <p:nvSpPr>
          <p:cNvPr id="62" name="Shape 45">
            <a:extLst>
              <a:ext uri="{FF2B5EF4-FFF2-40B4-BE49-F238E27FC236}">
                <a16:creationId xmlns:a16="http://schemas.microsoft.com/office/drawing/2014/main" id="{F00C7BF3-A0CD-18F8-D5C3-D85534BE09CF}"/>
              </a:ext>
            </a:extLst>
          </p:cNvPr>
          <p:cNvSpPr/>
          <p:nvPr/>
        </p:nvSpPr>
        <p:spPr>
          <a:xfrm>
            <a:off x="4567046" y="3069594"/>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63" name="Text 46">
            <a:extLst>
              <a:ext uri="{FF2B5EF4-FFF2-40B4-BE49-F238E27FC236}">
                <a16:creationId xmlns:a16="http://schemas.microsoft.com/office/drawing/2014/main" id="{D80C3F8B-AACE-42D4-44C5-692AEF98303D}"/>
              </a:ext>
            </a:extLst>
          </p:cNvPr>
          <p:cNvSpPr/>
          <p:nvPr/>
        </p:nvSpPr>
        <p:spPr>
          <a:xfrm>
            <a:off x="4697030" y="3126874"/>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35%</a:t>
            </a:r>
            <a:endParaRPr lang="en-US" sz="1500">
              <a:latin typeface="Poppins" panose="00000500000000000000" pitchFamily="2" charset="0"/>
              <a:cs typeface="Poppins" panose="00000500000000000000" pitchFamily="2" charset="0"/>
            </a:endParaRPr>
          </a:p>
        </p:txBody>
      </p:sp>
      <p:sp>
        <p:nvSpPr>
          <p:cNvPr id="896" name="Text 47">
            <a:extLst>
              <a:ext uri="{FF2B5EF4-FFF2-40B4-BE49-F238E27FC236}">
                <a16:creationId xmlns:a16="http://schemas.microsoft.com/office/drawing/2014/main" id="{5280957E-76C0-B7FF-8C66-00EAE9F878C6}"/>
              </a:ext>
            </a:extLst>
          </p:cNvPr>
          <p:cNvSpPr/>
          <p:nvPr/>
        </p:nvSpPr>
        <p:spPr>
          <a:xfrm>
            <a:off x="4697030" y="3367450"/>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Improvement in Patient Satisfaction</a:t>
            </a:r>
            <a:endParaRPr lang="en-US" sz="660">
              <a:latin typeface="Poppins" panose="00000500000000000000" pitchFamily="2" charset="0"/>
              <a:cs typeface="Poppins" panose="00000500000000000000" pitchFamily="2" charset="0"/>
            </a:endParaRPr>
          </a:p>
        </p:txBody>
      </p:sp>
      <p:sp>
        <p:nvSpPr>
          <p:cNvPr id="897" name="Shape 48">
            <a:extLst>
              <a:ext uri="{FF2B5EF4-FFF2-40B4-BE49-F238E27FC236}">
                <a16:creationId xmlns:a16="http://schemas.microsoft.com/office/drawing/2014/main" id="{12C75076-199A-1D08-AE0C-A0AE3E82EF3A}"/>
              </a:ext>
            </a:extLst>
          </p:cNvPr>
          <p:cNvSpPr/>
          <p:nvPr/>
        </p:nvSpPr>
        <p:spPr>
          <a:xfrm>
            <a:off x="6674658" y="3069594"/>
            <a:ext cx="2070852" cy="572801"/>
          </a:xfrm>
          <a:prstGeom prst="roundRect">
            <a:avLst>
              <a:gd name="adj" fmla="val 12000"/>
            </a:avLst>
          </a:prstGeom>
          <a:solidFill>
            <a:srgbClr val="E1E7FF"/>
          </a:solidFill>
          <a:ln w="9525">
            <a:solidFill>
              <a:srgbClr val="001876"/>
            </a:solidFill>
            <a:prstDash val="solid"/>
          </a:ln>
          <a:effectLst>
            <a:outerShdw blurRad="63500" dist="25400" dir="5400000" algn="bl" rotWithShape="0">
              <a:srgbClr val="9AA7B5">
                <a:alpha val="35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933" name="Text 49">
            <a:extLst>
              <a:ext uri="{FF2B5EF4-FFF2-40B4-BE49-F238E27FC236}">
                <a16:creationId xmlns:a16="http://schemas.microsoft.com/office/drawing/2014/main" id="{6CDC317D-0732-6FDD-C255-D0AEFE6CC59F}"/>
              </a:ext>
            </a:extLst>
          </p:cNvPr>
          <p:cNvSpPr/>
          <p:nvPr/>
        </p:nvSpPr>
        <p:spPr>
          <a:xfrm>
            <a:off x="6804642" y="3126874"/>
            <a:ext cx="1801160" cy="274945"/>
          </a:xfrm>
          <a:prstGeom prst="rect">
            <a:avLst/>
          </a:prstGeom>
          <a:noFill/>
          <a:ln/>
        </p:spPr>
        <p:txBody>
          <a:bodyPr wrap="square" lIns="0" tIns="0" rIns="0" bIns="0" rtlCol="0" anchor="t"/>
          <a:lstStyle/>
          <a:p>
            <a:pPr marL="0" indent="0" algn="l">
              <a:buNone/>
            </a:pPr>
            <a:r>
              <a:rPr lang="en-US" sz="1500" b="1">
                <a:solidFill>
                  <a:srgbClr val="001876"/>
                </a:solidFill>
                <a:latin typeface="Poppins" panose="00000500000000000000" pitchFamily="2" charset="0"/>
                <a:ea typeface="Poppins" pitchFamily="34" charset="-122"/>
                <a:cs typeface="Poppins" panose="00000500000000000000" pitchFamily="2" charset="0"/>
              </a:rPr>
              <a:t>33%</a:t>
            </a:r>
            <a:endParaRPr lang="en-US" sz="1500">
              <a:latin typeface="Poppins" panose="00000500000000000000" pitchFamily="2" charset="0"/>
              <a:cs typeface="Poppins" panose="00000500000000000000" pitchFamily="2" charset="0"/>
            </a:endParaRPr>
          </a:p>
        </p:txBody>
      </p:sp>
      <p:sp>
        <p:nvSpPr>
          <p:cNvPr id="938" name="Text 50">
            <a:extLst>
              <a:ext uri="{FF2B5EF4-FFF2-40B4-BE49-F238E27FC236}">
                <a16:creationId xmlns:a16="http://schemas.microsoft.com/office/drawing/2014/main" id="{95DA5956-B22D-0701-762B-F64C90DC8F65}"/>
              </a:ext>
            </a:extLst>
          </p:cNvPr>
          <p:cNvSpPr/>
          <p:nvPr/>
        </p:nvSpPr>
        <p:spPr>
          <a:xfrm>
            <a:off x="6804642" y="3367450"/>
            <a:ext cx="1801160" cy="252032"/>
          </a:xfrm>
          <a:prstGeom prst="rect">
            <a:avLst/>
          </a:prstGeom>
          <a:noFill/>
          <a:ln/>
        </p:spPr>
        <p:txBody>
          <a:bodyPr wrap="square" lIns="0" tIns="0" rIns="0" bIns="0" rtlCol="0" anchor="t"/>
          <a:lstStyle/>
          <a:p>
            <a:pPr marL="0" indent="0" algn="l">
              <a:lnSpc>
                <a:spcPct val="100000"/>
              </a:lnSpc>
              <a:buNone/>
            </a:pPr>
            <a:r>
              <a:rPr lang="en-US" sz="660">
                <a:solidFill>
                  <a:srgbClr val="5B6670"/>
                </a:solidFill>
                <a:latin typeface="Poppins" panose="00000500000000000000" pitchFamily="2" charset="0"/>
                <a:ea typeface="Poppins" pitchFamily="34" charset="-122"/>
                <a:cs typeface="Poppins" panose="00000500000000000000" pitchFamily="2" charset="0"/>
              </a:rPr>
              <a:t>Fewer ER Visits Among Newly-Diagnosed Patients</a:t>
            </a:r>
            <a:endParaRPr lang="en-US" sz="660">
              <a:latin typeface="Poppins" panose="00000500000000000000" pitchFamily="2" charset="0"/>
              <a:cs typeface="Poppins" panose="00000500000000000000" pitchFamily="2" charset="0"/>
            </a:endParaRPr>
          </a:p>
        </p:txBody>
      </p:sp>
      <p:sp>
        <p:nvSpPr>
          <p:cNvPr id="939" name="Shape 51">
            <a:extLst>
              <a:ext uri="{FF2B5EF4-FFF2-40B4-BE49-F238E27FC236}">
                <a16:creationId xmlns:a16="http://schemas.microsoft.com/office/drawing/2014/main" id="{95E2BA9B-DD72-9554-9D24-73AB0793B155}"/>
              </a:ext>
            </a:extLst>
          </p:cNvPr>
          <p:cNvSpPr/>
          <p:nvPr/>
        </p:nvSpPr>
        <p:spPr>
          <a:xfrm>
            <a:off x="4567046" y="3756955"/>
            <a:ext cx="4257286" cy="641537"/>
          </a:xfrm>
          <a:prstGeom prst="roundRect">
            <a:avLst>
              <a:gd name="adj" fmla="val 10714"/>
            </a:avLst>
          </a:prstGeom>
          <a:solidFill>
            <a:srgbClr val="001876"/>
          </a:solidFill>
          <a:ln/>
        </p:spPr>
        <p:txBody>
          <a:bodyPr/>
          <a:lstStyle/>
          <a:p>
            <a:endParaRPr lang="en-US">
              <a:latin typeface="Poppins" panose="00000500000000000000" pitchFamily="2" charset="0"/>
              <a:cs typeface="Poppins" panose="00000500000000000000" pitchFamily="2" charset="0"/>
            </a:endParaRPr>
          </a:p>
        </p:txBody>
      </p:sp>
      <p:sp>
        <p:nvSpPr>
          <p:cNvPr id="940" name="Text 52">
            <a:extLst>
              <a:ext uri="{FF2B5EF4-FFF2-40B4-BE49-F238E27FC236}">
                <a16:creationId xmlns:a16="http://schemas.microsoft.com/office/drawing/2014/main" id="{BF47D84C-1C19-386E-80E9-C44CCC8EDF37}"/>
              </a:ext>
            </a:extLst>
          </p:cNvPr>
          <p:cNvSpPr/>
          <p:nvPr/>
        </p:nvSpPr>
        <p:spPr>
          <a:xfrm>
            <a:off x="4752738" y="3825691"/>
            <a:ext cx="1059506" cy="274945"/>
          </a:xfrm>
          <a:prstGeom prst="rect">
            <a:avLst/>
          </a:prstGeom>
          <a:noFill/>
          <a:ln/>
        </p:spPr>
        <p:txBody>
          <a:bodyPr wrap="square" lIns="0" tIns="0" rIns="0" bIns="0" rtlCol="0" anchor="t"/>
          <a:lstStyle/>
          <a:p>
            <a:pPr marL="0" indent="0" algn="l">
              <a:buNone/>
            </a:pPr>
            <a:r>
              <a:rPr lang="en-US" sz="1500" b="1">
                <a:solidFill>
                  <a:srgbClr val="FFFFFF"/>
                </a:solidFill>
                <a:latin typeface="Poppins" panose="00000500000000000000" pitchFamily="2" charset="0"/>
                <a:ea typeface="Poppins" pitchFamily="34" charset="-122"/>
                <a:cs typeface="Poppins" panose="00000500000000000000" pitchFamily="2" charset="0"/>
              </a:rPr>
              <a:t>3 of 4</a:t>
            </a:r>
            <a:endParaRPr lang="en-US" sz="1500">
              <a:latin typeface="Poppins" panose="00000500000000000000" pitchFamily="2" charset="0"/>
              <a:cs typeface="Poppins" panose="00000500000000000000" pitchFamily="2" charset="0"/>
            </a:endParaRPr>
          </a:p>
        </p:txBody>
      </p:sp>
      <p:sp>
        <p:nvSpPr>
          <p:cNvPr id="941" name="Text 53">
            <a:extLst>
              <a:ext uri="{FF2B5EF4-FFF2-40B4-BE49-F238E27FC236}">
                <a16:creationId xmlns:a16="http://schemas.microsoft.com/office/drawing/2014/main" id="{E4CEB4E8-DB15-923C-451B-AFFB75FDB275}"/>
              </a:ext>
            </a:extLst>
          </p:cNvPr>
          <p:cNvSpPr/>
          <p:nvPr/>
        </p:nvSpPr>
        <p:spPr>
          <a:xfrm>
            <a:off x="4752738" y="4100635"/>
            <a:ext cx="1858951" cy="274945"/>
          </a:xfrm>
          <a:prstGeom prst="rect">
            <a:avLst/>
          </a:prstGeom>
          <a:noFill/>
          <a:ln/>
        </p:spPr>
        <p:txBody>
          <a:bodyPr wrap="square" lIns="0" tIns="0" rIns="0" bIns="0" rtlCol="0" anchor="t"/>
          <a:lstStyle/>
          <a:p>
            <a:pPr marL="0" indent="0" algn="l">
              <a:lnSpc>
                <a:spcPct val="105000"/>
              </a:lnSpc>
              <a:buNone/>
            </a:pPr>
            <a:r>
              <a:rPr lang="en-US" sz="660">
                <a:solidFill>
                  <a:srgbClr val="CADCFC"/>
                </a:solidFill>
                <a:latin typeface="Poppins" panose="00000500000000000000" pitchFamily="2" charset="0"/>
                <a:ea typeface="Poppins" pitchFamily="34" charset="-122"/>
                <a:cs typeface="Poppins" panose="00000500000000000000" pitchFamily="2" charset="0"/>
              </a:rPr>
              <a:t>CMS MIPS Quality Measures — Outperforms Avg. Provider</a:t>
            </a:r>
            <a:endParaRPr lang="en-US" sz="660">
              <a:latin typeface="Poppins" panose="00000500000000000000" pitchFamily="2" charset="0"/>
              <a:cs typeface="Poppins" panose="00000500000000000000" pitchFamily="2" charset="0"/>
            </a:endParaRPr>
          </a:p>
        </p:txBody>
      </p:sp>
      <p:sp>
        <p:nvSpPr>
          <p:cNvPr id="942" name="Text 54">
            <a:extLst>
              <a:ext uri="{FF2B5EF4-FFF2-40B4-BE49-F238E27FC236}">
                <a16:creationId xmlns:a16="http://schemas.microsoft.com/office/drawing/2014/main" id="{68704B23-E734-2767-BFEC-307D01AF857C}"/>
              </a:ext>
            </a:extLst>
          </p:cNvPr>
          <p:cNvSpPr/>
          <p:nvPr/>
        </p:nvSpPr>
        <p:spPr>
          <a:xfrm>
            <a:off x="6711796" y="3825691"/>
            <a:ext cx="1059506" cy="274945"/>
          </a:xfrm>
          <a:prstGeom prst="rect">
            <a:avLst/>
          </a:prstGeom>
          <a:noFill/>
          <a:ln/>
        </p:spPr>
        <p:txBody>
          <a:bodyPr wrap="square" lIns="0" tIns="0" rIns="0" bIns="0" rtlCol="0" anchor="t"/>
          <a:lstStyle/>
          <a:p>
            <a:pPr marL="0" indent="0" algn="l">
              <a:buNone/>
            </a:pPr>
            <a:r>
              <a:rPr lang="en-US" sz="1500" b="1">
                <a:solidFill>
                  <a:srgbClr val="FFFFFF"/>
                </a:solidFill>
                <a:latin typeface="Poppins" panose="00000500000000000000" pitchFamily="2" charset="0"/>
                <a:ea typeface="Poppins" pitchFamily="34" charset="-122"/>
                <a:cs typeface="Poppins" panose="00000500000000000000" pitchFamily="2" charset="0"/>
              </a:rPr>
              <a:t>4.6 / 5</a:t>
            </a:r>
            <a:endParaRPr lang="en-US" sz="1500">
              <a:latin typeface="Poppins" panose="00000500000000000000" pitchFamily="2" charset="0"/>
              <a:cs typeface="Poppins" panose="00000500000000000000" pitchFamily="2" charset="0"/>
            </a:endParaRPr>
          </a:p>
        </p:txBody>
      </p:sp>
      <p:sp>
        <p:nvSpPr>
          <p:cNvPr id="943" name="Text 55">
            <a:extLst>
              <a:ext uri="{FF2B5EF4-FFF2-40B4-BE49-F238E27FC236}">
                <a16:creationId xmlns:a16="http://schemas.microsoft.com/office/drawing/2014/main" id="{17880F21-92D5-D889-5292-390B72CCB42E}"/>
              </a:ext>
            </a:extLst>
          </p:cNvPr>
          <p:cNvSpPr/>
          <p:nvPr/>
        </p:nvSpPr>
        <p:spPr>
          <a:xfrm>
            <a:off x="6711796" y="4100635"/>
            <a:ext cx="1858951" cy="274945"/>
          </a:xfrm>
          <a:prstGeom prst="rect">
            <a:avLst/>
          </a:prstGeom>
          <a:noFill/>
          <a:ln/>
        </p:spPr>
        <p:txBody>
          <a:bodyPr wrap="square" lIns="0" tIns="0" rIns="0" bIns="0" rtlCol="0" anchor="t"/>
          <a:lstStyle/>
          <a:p>
            <a:pPr marL="0" indent="0" algn="l">
              <a:buNone/>
            </a:pPr>
            <a:r>
              <a:rPr lang="en-US" sz="660">
                <a:solidFill>
                  <a:srgbClr val="CADCFC"/>
                </a:solidFill>
                <a:latin typeface="Poppins" panose="00000500000000000000" pitchFamily="2" charset="0"/>
                <a:ea typeface="Poppins" pitchFamily="34" charset="-122"/>
                <a:cs typeface="Poppins" panose="00000500000000000000" pitchFamily="2" charset="0"/>
              </a:rPr>
              <a:t>Patient Satisfaction Rating</a:t>
            </a:r>
            <a:endParaRPr lang="en-US" sz="660">
              <a:latin typeface="Poppins" panose="00000500000000000000" pitchFamily="2" charset="0"/>
              <a:cs typeface="Poppins" panose="00000500000000000000" pitchFamily="2" charset="0"/>
            </a:endParaRPr>
          </a:p>
        </p:txBody>
      </p:sp>
      <p:cxnSp>
        <p:nvCxnSpPr>
          <p:cNvPr id="949" name="Google Shape;163;p9"/>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TextBox 4">
            <a:extLst>
              <a:ext uri="{FF2B5EF4-FFF2-40B4-BE49-F238E27FC236}">
                <a16:creationId xmlns:a16="http://schemas.microsoft.com/office/drawing/2014/main" id="{C21A3095-DC9C-7129-BBAB-307CCA4621FA}"/>
              </a:ext>
            </a:extLst>
          </p:cNvPr>
          <p:cNvSpPr txBox="1"/>
          <p:nvPr/>
        </p:nvSpPr>
        <p:spPr>
          <a:xfrm>
            <a:off x="311348" y="4442863"/>
            <a:ext cx="7626350" cy="369332"/>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 (1) Based on study on STLN patient population conducted by researchers at Stanford University in collaboration with the American Society of Clinical Oncology, and published in the Journal of Oncology Practice in September 2019 titled “Lay Health Worker-Led Cancer Symptom Screening Intervention and the Effect on Patient-Reported Satisfaction, Health Status, Health Care Use, and Total Costs: Results from a Tri-Part Collaboration.”  (2) Average weighted payor savings for new STLN capitation contracts signed 2024 and 2025.  (3) Average patient rating across &gt;3,500 Google Reviews; also comparable to 90.7 Press Ganey score for 2024.</a:t>
            </a:r>
          </a:p>
        </p:txBody>
      </p:sp>
    </p:spTree>
    <p:extLst>
      <p:ext uri="{BB962C8B-B14F-4D97-AF65-F5344CB8AC3E}">
        <p14:creationId xmlns:p14="http://schemas.microsoft.com/office/powerpoint/2010/main" val="1155740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AEE71-880F-34A7-70DB-75762ECD2EB3}"/>
            </a:ext>
          </a:extLst>
        </p:cNvPr>
        <p:cNvGrpSpPr/>
        <p:nvPr/>
      </p:nvGrpSpPr>
      <p:grpSpPr>
        <a:xfrm>
          <a:off x="0" y="0"/>
          <a:ext cx="0" cy="0"/>
          <a:chOff x="0" y="0"/>
          <a:chExt cx="0" cy="0"/>
        </a:xfrm>
      </p:grpSpPr>
      <p:sp>
        <p:nvSpPr>
          <p:cNvPr id="3" name="Google Shape;149;p9">
            <a:extLst>
              <a:ext uri="{FF2B5EF4-FFF2-40B4-BE49-F238E27FC236}">
                <a16:creationId xmlns:a16="http://schemas.microsoft.com/office/drawing/2014/main" id="{7537B7BC-BAA1-6712-7B4E-7F6EF87C3231}"/>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Powered by Starling Oncology Nexus™</a:t>
            </a:r>
          </a:p>
        </p:txBody>
      </p:sp>
      <p:sp>
        <p:nvSpPr>
          <p:cNvPr id="29" name="Shape 0">
            <a:extLst>
              <a:ext uri="{FF2B5EF4-FFF2-40B4-BE49-F238E27FC236}">
                <a16:creationId xmlns:a16="http://schemas.microsoft.com/office/drawing/2014/main" id="{0619325A-9206-3E59-E971-C667E4188B97}"/>
              </a:ext>
            </a:extLst>
          </p:cNvPr>
          <p:cNvSpPr/>
          <p:nvPr/>
        </p:nvSpPr>
        <p:spPr>
          <a:xfrm rot="-10800000">
            <a:off x="190500" y="4852988"/>
            <a:ext cx="8763000" cy="0"/>
          </a:xfrm>
          <a:prstGeom prst="line">
            <a:avLst/>
          </a:prstGeom>
          <a:noFill/>
          <a:ln w="3501">
            <a:solidFill>
              <a:srgbClr val="0A0A0A">
                <a:alpha val="50000"/>
              </a:srgbClr>
            </a:solidFill>
            <a:prstDash val="solid"/>
          </a:ln>
        </p:spPr>
        <p:txBody>
          <a:bodyPr/>
          <a:lstStyle/>
          <a:p>
            <a:pPr defTabSz="914378">
              <a:buClrTx/>
              <a:defRPr/>
            </a:pPr>
            <a:endParaRPr lang="en-US" sz="1800" kern="1200">
              <a:solidFill>
                <a:prstClr val="black"/>
              </a:solidFill>
              <a:latin typeface="Poppins" panose="00000500000000000000" pitchFamily="2" charset="0"/>
              <a:ea typeface="+mn-ea"/>
              <a:cs typeface="Poppins" panose="00000500000000000000" pitchFamily="2" charset="0"/>
            </a:endParaRPr>
          </a:p>
        </p:txBody>
      </p:sp>
      <p:sp>
        <p:nvSpPr>
          <p:cNvPr id="8" name="Rectangle: Single Corner Rounded 7">
            <a:extLst>
              <a:ext uri="{FF2B5EF4-FFF2-40B4-BE49-F238E27FC236}">
                <a16:creationId xmlns:a16="http://schemas.microsoft.com/office/drawing/2014/main" id="{0CC0EEE4-4354-792C-ED26-1890817FB26A}"/>
              </a:ext>
            </a:extLst>
          </p:cNvPr>
          <p:cNvSpPr/>
          <p:nvPr/>
        </p:nvSpPr>
        <p:spPr>
          <a:xfrm>
            <a:off x="190499" y="875206"/>
            <a:ext cx="2300900" cy="3547091"/>
          </a:xfrm>
          <a:prstGeom prst="round1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7D5B525-3BDE-74F6-B5F9-6AF9CC604C15}"/>
              </a:ext>
            </a:extLst>
          </p:cNvPr>
          <p:cNvSpPr/>
          <p:nvPr/>
        </p:nvSpPr>
        <p:spPr>
          <a:xfrm>
            <a:off x="523753" y="1386969"/>
            <a:ext cx="1764899" cy="515985"/>
          </a:xfrm>
          <a:prstGeom prst="rect">
            <a:avLst/>
          </a:prstGeom>
          <a:noFill/>
          <a:ln/>
        </p:spPr>
        <p:txBody>
          <a:bodyPr wrap="square" lIns="0" tIns="0" rIns="0" bIns="0" rtlCol="0" anchor="t">
            <a:spAutoFit/>
          </a:bodyPr>
          <a:lstStyle/>
          <a:p>
            <a:pPr>
              <a:lnSpc>
                <a:spcPts val="1187"/>
              </a:lnSpc>
            </a:pPr>
            <a:r>
              <a:rPr lang="en-US" sz="1200" b="1">
                <a:solidFill>
                  <a:schemeClr val="bg1"/>
                </a:solidFill>
                <a:latin typeface="Poppins" panose="00000500000000000000" pitchFamily="2" charset="0"/>
                <a:cs typeface="Poppins" panose="00000500000000000000" pitchFamily="2" charset="0"/>
              </a:rPr>
              <a:t>The Command Center </a:t>
            </a:r>
            <a:br>
              <a:rPr lang="en-US" sz="1200" b="1">
                <a:solidFill>
                  <a:schemeClr val="bg1"/>
                </a:solidFill>
                <a:latin typeface="Poppins" panose="00000500000000000000" pitchFamily="2" charset="0"/>
                <a:cs typeface="Poppins" panose="00000500000000000000" pitchFamily="2" charset="0"/>
              </a:rPr>
            </a:br>
            <a:r>
              <a:rPr lang="en-US" sz="1200" b="1">
                <a:solidFill>
                  <a:schemeClr val="bg1"/>
                </a:solidFill>
                <a:latin typeface="Poppins" panose="00000500000000000000" pitchFamily="2" charset="0"/>
                <a:cs typeface="Poppins" panose="00000500000000000000" pitchFamily="2" charset="0"/>
              </a:rPr>
              <a:t>for Value-Based Care</a:t>
            </a:r>
          </a:p>
        </p:txBody>
      </p:sp>
      <p:sp>
        <p:nvSpPr>
          <p:cNvPr id="6" name="Text 2">
            <a:extLst>
              <a:ext uri="{FF2B5EF4-FFF2-40B4-BE49-F238E27FC236}">
                <a16:creationId xmlns:a16="http://schemas.microsoft.com/office/drawing/2014/main" id="{30EFDB41-B144-A99D-5C75-9DDC7FCC49EC}"/>
              </a:ext>
            </a:extLst>
          </p:cNvPr>
          <p:cNvSpPr/>
          <p:nvPr/>
        </p:nvSpPr>
        <p:spPr>
          <a:xfrm>
            <a:off x="523753" y="2016198"/>
            <a:ext cx="1634391" cy="1932536"/>
          </a:xfrm>
          <a:prstGeom prst="rect">
            <a:avLst/>
          </a:prstGeom>
          <a:noFill/>
          <a:ln/>
        </p:spPr>
        <p:txBody>
          <a:bodyPr wrap="square" lIns="0" tIns="0" rIns="0" bIns="0" rtlCol="0" anchor="ctr">
            <a:spAutoFit/>
          </a:bodyPr>
          <a:lstStyle/>
          <a:p>
            <a:pPr>
              <a:lnSpc>
                <a:spcPct val="114000"/>
              </a:lnSpc>
              <a:spcAft>
                <a:spcPts val="375"/>
              </a:spcAft>
            </a:pPr>
            <a:r>
              <a:rPr lang="en-US" sz="1000">
                <a:solidFill>
                  <a:schemeClr val="bg1"/>
                </a:solidFill>
                <a:latin typeface="Poppins" panose="00000500000000000000" pitchFamily="2" charset="0"/>
                <a:cs typeface="Poppins" panose="00000500000000000000" pitchFamily="2" charset="0"/>
              </a:rPr>
              <a:t>Starling's proprietary platform serves as the operational backbone for utilization management, unifying clinical pathways, real-time analytics, and collaborative decision-making in a single comprehensive system.</a:t>
            </a:r>
          </a:p>
        </p:txBody>
      </p:sp>
      <p:cxnSp>
        <p:nvCxnSpPr>
          <p:cNvPr id="33" name="Straight Connector 32">
            <a:extLst>
              <a:ext uri="{FF2B5EF4-FFF2-40B4-BE49-F238E27FC236}">
                <a16:creationId xmlns:a16="http://schemas.microsoft.com/office/drawing/2014/main" id="{3E52D4D3-1B9A-4257-D9F7-88F028A4454A}"/>
              </a:ext>
            </a:extLst>
          </p:cNvPr>
          <p:cNvCxnSpPr>
            <a:cxnSpLocks/>
          </p:cNvCxnSpPr>
          <p:nvPr/>
        </p:nvCxnSpPr>
        <p:spPr>
          <a:xfrm>
            <a:off x="476574" y="1921972"/>
            <a:ext cx="1701153" cy="0"/>
          </a:xfrm>
          <a:prstGeom prst="line">
            <a:avLst/>
          </a:prstGeom>
          <a:solidFill>
            <a:srgbClr val="FFF9F5"/>
          </a:solidFill>
          <a:ln w="19050">
            <a:solidFill>
              <a:schemeClr val="bg1"/>
            </a:solidFill>
            <a:prstDash val="solid"/>
          </a:ln>
        </p:spPr>
      </p:cxnSp>
      <p:sp>
        <p:nvSpPr>
          <p:cNvPr id="30" name="Rectangle: Diagonal Corners Rounded 29">
            <a:extLst>
              <a:ext uri="{FF2B5EF4-FFF2-40B4-BE49-F238E27FC236}">
                <a16:creationId xmlns:a16="http://schemas.microsoft.com/office/drawing/2014/main" id="{DEA558BF-4F9B-E818-5201-599661E24C2E}"/>
              </a:ext>
            </a:extLst>
          </p:cNvPr>
          <p:cNvSpPr/>
          <p:nvPr/>
        </p:nvSpPr>
        <p:spPr>
          <a:xfrm>
            <a:off x="456992" y="4081179"/>
            <a:ext cx="8496506" cy="671794"/>
          </a:xfrm>
          <a:prstGeom prst="round2DiagRect">
            <a:avLst/>
          </a:prstGeom>
          <a:solidFill>
            <a:srgbClr val="718FFF"/>
          </a:solidFill>
          <a:ln w="6350" cap="flat" cmpd="sng" algn="ctr">
            <a:noFill/>
            <a:prstDash val="solid"/>
            <a:miter lim="800000"/>
          </a:ln>
          <a:effectLst>
            <a:outerShdw blurRad="50800" dist="38100" dir="2700000" algn="tl" rotWithShape="0">
              <a:prstClr val="black">
                <a:alpha val="40000"/>
              </a:prstClr>
            </a:outerShdw>
          </a:effectLst>
        </p:spPr>
        <p:txBody>
          <a:bodyPr lIns="171450" tIns="228600" rIns="114300" rtlCol="0" anchor="t" anchorCtr="0"/>
          <a:lstStyle/>
          <a:p>
            <a:pPr defTabSz="685772">
              <a:spcAft>
                <a:spcPts val="1500"/>
              </a:spcAft>
              <a:buClr>
                <a:srgbClr val="3B6471"/>
              </a:buClr>
              <a:defRPr/>
            </a:pPr>
            <a:endParaRPr lang="en-US" sz="1050">
              <a:solidFill>
                <a:srgbClr val="071C42"/>
              </a:solidFill>
              <a:latin typeface="Poppins" panose="00000500000000000000" pitchFamily="2" charset="0"/>
              <a:ea typeface="+mn-ea"/>
              <a:cs typeface="Poppins" panose="00000500000000000000" pitchFamily="2" charset="0"/>
            </a:endParaRPr>
          </a:p>
        </p:txBody>
      </p:sp>
      <p:sp>
        <p:nvSpPr>
          <p:cNvPr id="27" name="Rectangle: Top Corners Rounded 5">
            <a:extLst>
              <a:ext uri="{FF2B5EF4-FFF2-40B4-BE49-F238E27FC236}">
                <a16:creationId xmlns:a16="http://schemas.microsoft.com/office/drawing/2014/main" id="{2703F935-65AE-44F4-2A16-728BBA9FD4B4}"/>
              </a:ext>
            </a:extLst>
          </p:cNvPr>
          <p:cNvSpPr/>
          <p:nvPr/>
        </p:nvSpPr>
        <p:spPr>
          <a:xfrm>
            <a:off x="312969" y="930872"/>
            <a:ext cx="288046" cy="283940"/>
          </a:xfrm>
          <a:prstGeom prst="ellipse">
            <a:avLst/>
          </a:prstGeom>
          <a:solidFill>
            <a:srgbClr val="E97132"/>
          </a:solidFill>
          <a:ln w="1905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endParaRPr lang="en-US" sz="1125">
              <a:solidFill>
                <a:prstClr val="white"/>
              </a:solidFill>
              <a:latin typeface="Poppins" panose="00000500000000000000" pitchFamily="2" charset="0"/>
              <a:ea typeface="+mn-ea"/>
              <a:cs typeface="Poppins" panose="00000500000000000000" pitchFamily="2" charset="0"/>
            </a:endParaRPr>
          </a:p>
        </p:txBody>
      </p:sp>
      <p:sp>
        <p:nvSpPr>
          <p:cNvPr id="28" name="Freeform 235">
            <a:extLst>
              <a:ext uri="{FF2B5EF4-FFF2-40B4-BE49-F238E27FC236}">
                <a16:creationId xmlns:a16="http://schemas.microsoft.com/office/drawing/2014/main" id="{0A08C1A6-F14C-5180-1AC1-E5658A407FD9}"/>
              </a:ext>
            </a:extLst>
          </p:cNvPr>
          <p:cNvSpPr>
            <a:spLocks/>
          </p:cNvSpPr>
          <p:nvPr/>
        </p:nvSpPr>
        <p:spPr bwMode="auto">
          <a:xfrm>
            <a:off x="403924" y="1029296"/>
            <a:ext cx="106137" cy="103690"/>
          </a:xfrm>
          <a:custGeom>
            <a:avLst/>
            <a:gdLst>
              <a:gd name="T0" fmla="*/ 447 w 447"/>
              <a:gd name="T1" fmla="*/ 99 h 447"/>
              <a:gd name="T2" fmla="*/ 445 w 447"/>
              <a:gd name="T3" fmla="*/ 92 h 447"/>
              <a:gd name="T4" fmla="*/ 441 w 447"/>
              <a:gd name="T5" fmla="*/ 85 h 447"/>
              <a:gd name="T6" fmla="*/ 435 w 447"/>
              <a:gd name="T7" fmla="*/ 81 h 447"/>
              <a:gd name="T8" fmla="*/ 427 w 447"/>
              <a:gd name="T9" fmla="*/ 79 h 447"/>
              <a:gd name="T10" fmla="*/ 419 w 447"/>
              <a:gd name="T11" fmla="*/ 81 h 447"/>
              <a:gd name="T12" fmla="*/ 413 w 447"/>
              <a:gd name="T13" fmla="*/ 85 h 447"/>
              <a:gd name="T14" fmla="*/ 408 w 447"/>
              <a:gd name="T15" fmla="*/ 92 h 447"/>
              <a:gd name="T16" fmla="*/ 407 w 447"/>
              <a:gd name="T17" fmla="*/ 99 h 447"/>
              <a:gd name="T18" fmla="*/ 33 w 447"/>
              <a:gd name="T19" fmla="*/ 5 h 447"/>
              <a:gd name="T20" fmla="*/ 27 w 447"/>
              <a:gd name="T21" fmla="*/ 1 h 447"/>
              <a:gd name="T22" fmla="*/ 19 w 447"/>
              <a:gd name="T23" fmla="*/ 0 h 447"/>
              <a:gd name="T24" fmla="*/ 13 w 447"/>
              <a:gd name="T25" fmla="*/ 1 h 447"/>
              <a:gd name="T26" fmla="*/ 5 w 447"/>
              <a:gd name="T27" fmla="*/ 5 h 447"/>
              <a:gd name="T28" fmla="*/ 1 w 447"/>
              <a:gd name="T29" fmla="*/ 12 h 447"/>
              <a:gd name="T30" fmla="*/ 0 w 447"/>
              <a:gd name="T31" fmla="*/ 20 h 447"/>
              <a:gd name="T32" fmla="*/ 1 w 447"/>
              <a:gd name="T33" fmla="*/ 27 h 447"/>
              <a:gd name="T34" fmla="*/ 5 w 447"/>
              <a:gd name="T35" fmla="*/ 34 h 447"/>
              <a:gd name="T36" fmla="*/ 109 w 447"/>
              <a:gd name="T37" fmla="*/ 407 h 447"/>
              <a:gd name="T38" fmla="*/ 101 w 447"/>
              <a:gd name="T39" fmla="*/ 408 h 447"/>
              <a:gd name="T40" fmla="*/ 95 w 447"/>
              <a:gd name="T41" fmla="*/ 413 h 447"/>
              <a:gd name="T42" fmla="*/ 91 w 447"/>
              <a:gd name="T43" fmla="*/ 419 h 447"/>
              <a:gd name="T44" fmla="*/ 90 w 447"/>
              <a:gd name="T45" fmla="*/ 427 h 447"/>
              <a:gd name="T46" fmla="*/ 91 w 447"/>
              <a:gd name="T47" fmla="*/ 434 h 447"/>
              <a:gd name="T48" fmla="*/ 95 w 447"/>
              <a:gd name="T49" fmla="*/ 441 h 447"/>
              <a:gd name="T50" fmla="*/ 101 w 447"/>
              <a:gd name="T51" fmla="*/ 445 h 447"/>
              <a:gd name="T52" fmla="*/ 109 w 447"/>
              <a:gd name="T53" fmla="*/ 447 h 447"/>
              <a:gd name="T54" fmla="*/ 427 w 447"/>
              <a:gd name="T55" fmla="*/ 447 h 447"/>
              <a:gd name="T56" fmla="*/ 431 w 447"/>
              <a:gd name="T57" fmla="*/ 446 h 447"/>
              <a:gd name="T58" fmla="*/ 438 w 447"/>
              <a:gd name="T59" fmla="*/ 444 h 447"/>
              <a:gd name="T60" fmla="*/ 444 w 447"/>
              <a:gd name="T61" fmla="*/ 437 h 447"/>
              <a:gd name="T62" fmla="*/ 447 w 447"/>
              <a:gd name="T63" fmla="*/ 43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7" h="447">
                <a:moveTo>
                  <a:pt x="447" y="426"/>
                </a:moveTo>
                <a:lnTo>
                  <a:pt x="447" y="99"/>
                </a:lnTo>
                <a:lnTo>
                  <a:pt x="446" y="95"/>
                </a:lnTo>
                <a:lnTo>
                  <a:pt x="445" y="92"/>
                </a:lnTo>
                <a:lnTo>
                  <a:pt x="444" y="89"/>
                </a:lnTo>
                <a:lnTo>
                  <a:pt x="441" y="85"/>
                </a:lnTo>
                <a:lnTo>
                  <a:pt x="438" y="83"/>
                </a:lnTo>
                <a:lnTo>
                  <a:pt x="435" y="81"/>
                </a:lnTo>
                <a:lnTo>
                  <a:pt x="431" y="80"/>
                </a:lnTo>
                <a:lnTo>
                  <a:pt x="427" y="79"/>
                </a:lnTo>
                <a:lnTo>
                  <a:pt x="423" y="80"/>
                </a:lnTo>
                <a:lnTo>
                  <a:pt x="419" y="81"/>
                </a:lnTo>
                <a:lnTo>
                  <a:pt x="416" y="83"/>
                </a:lnTo>
                <a:lnTo>
                  <a:pt x="413" y="85"/>
                </a:lnTo>
                <a:lnTo>
                  <a:pt x="410" y="89"/>
                </a:lnTo>
                <a:lnTo>
                  <a:pt x="408" y="92"/>
                </a:lnTo>
                <a:lnTo>
                  <a:pt x="407" y="95"/>
                </a:lnTo>
                <a:lnTo>
                  <a:pt x="407" y="99"/>
                </a:lnTo>
                <a:lnTo>
                  <a:pt x="407" y="379"/>
                </a:lnTo>
                <a:lnTo>
                  <a:pt x="33" y="5"/>
                </a:lnTo>
                <a:lnTo>
                  <a:pt x="31" y="3"/>
                </a:lnTo>
                <a:lnTo>
                  <a:pt x="27" y="1"/>
                </a:lnTo>
                <a:lnTo>
                  <a:pt x="24" y="0"/>
                </a:lnTo>
                <a:lnTo>
                  <a:pt x="19" y="0"/>
                </a:lnTo>
                <a:lnTo>
                  <a:pt x="16" y="0"/>
                </a:lnTo>
                <a:lnTo>
                  <a:pt x="13" y="1"/>
                </a:lnTo>
                <a:lnTo>
                  <a:pt x="9" y="3"/>
                </a:lnTo>
                <a:lnTo>
                  <a:pt x="5" y="5"/>
                </a:lnTo>
                <a:lnTo>
                  <a:pt x="3" y="9"/>
                </a:lnTo>
                <a:lnTo>
                  <a:pt x="1" y="12"/>
                </a:lnTo>
                <a:lnTo>
                  <a:pt x="0" y="16"/>
                </a:lnTo>
                <a:lnTo>
                  <a:pt x="0" y="20"/>
                </a:lnTo>
                <a:lnTo>
                  <a:pt x="0" y="24"/>
                </a:lnTo>
                <a:lnTo>
                  <a:pt x="1" y="27"/>
                </a:lnTo>
                <a:lnTo>
                  <a:pt x="3" y="30"/>
                </a:lnTo>
                <a:lnTo>
                  <a:pt x="5" y="34"/>
                </a:lnTo>
                <a:lnTo>
                  <a:pt x="379" y="407"/>
                </a:lnTo>
                <a:lnTo>
                  <a:pt x="109" y="407"/>
                </a:lnTo>
                <a:lnTo>
                  <a:pt x="106" y="407"/>
                </a:lnTo>
                <a:lnTo>
                  <a:pt x="101" y="408"/>
                </a:lnTo>
                <a:lnTo>
                  <a:pt x="98" y="410"/>
                </a:lnTo>
                <a:lnTo>
                  <a:pt x="95" y="413"/>
                </a:lnTo>
                <a:lnTo>
                  <a:pt x="93" y="416"/>
                </a:lnTo>
                <a:lnTo>
                  <a:pt x="91" y="419"/>
                </a:lnTo>
                <a:lnTo>
                  <a:pt x="90" y="422"/>
                </a:lnTo>
                <a:lnTo>
                  <a:pt x="90" y="427"/>
                </a:lnTo>
                <a:lnTo>
                  <a:pt x="90" y="431"/>
                </a:lnTo>
                <a:lnTo>
                  <a:pt x="91" y="434"/>
                </a:lnTo>
                <a:lnTo>
                  <a:pt x="93" y="437"/>
                </a:lnTo>
                <a:lnTo>
                  <a:pt x="95" y="441"/>
                </a:lnTo>
                <a:lnTo>
                  <a:pt x="98" y="443"/>
                </a:lnTo>
                <a:lnTo>
                  <a:pt x="101" y="445"/>
                </a:lnTo>
                <a:lnTo>
                  <a:pt x="106" y="446"/>
                </a:lnTo>
                <a:lnTo>
                  <a:pt x="109" y="447"/>
                </a:lnTo>
                <a:lnTo>
                  <a:pt x="425" y="447"/>
                </a:lnTo>
                <a:lnTo>
                  <a:pt x="427" y="447"/>
                </a:lnTo>
                <a:lnTo>
                  <a:pt x="427" y="447"/>
                </a:lnTo>
                <a:lnTo>
                  <a:pt x="431" y="446"/>
                </a:lnTo>
                <a:lnTo>
                  <a:pt x="434" y="445"/>
                </a:lnTo>
                <a:lnTo>
                  <a:pt x="438" y="444"/>
                </a:lnTo>
                <a:lnTo>
                  <a:pt x="441" y="441"/>
                </a:lnTo>
                <a:lnTo>
                  <a:pt x="444" y="437"/>
                </a:lnTo>
                <a:lnTo>
                  <a:pt x="446" y="434"/>
                </a:lnTo>
                <a:lnTo>
                  <a:pt x="447" y="430"/>
                </a:lnTo>
                <a:lnTo>
                  <a:pt x="447" y="426"/>
                </a:lnTo>
                <a:close/>
              </a:path>
            </a:pathLst>
          </a:custGeom>
          <a:solidFill>
            <a:sysClr val="window" lastClr="FFFFFF"/>
          </a:solidFill>
          <a:ln>
            <a:noFill/>
          </a:ln>
        </p:spPr>
        <p:txBody>
          <a:bodyPr vert="horz" wrap="square" lIns="57150" tIns="28575" rIns="57150" bIns="28575" numCol="1" anchor="t" anchorCtr="0" compatLnSpc="1">
            <a:prstTxWarp prst="textNoShape">
              <a:avLst/>
            </a:prstTxWarp>
          </a:bodyPr>
          <a:lstStyle/>
          <a:p>
            <a:pPr defTabSz="685800">
              <a:buClrTx/>
              <a:defRPr/>
            </a:pPr>
            <a:endParaRPr lang="en-US" sz="1125">
              <a:solidFill>
                <a:prstClr val="black"/>
              </a:solidFill>
              <a:latin typeface="Poppins" panose="00000500000000000000" pitchFamily="2" charset="0"/>
              <a:cs typeface="Poppins" panose="00000500000000000000" pitchFamily="2" charset="0"/>
            </a:endParaRPr>
          </a:p>
        </p:txBody>
      </p:sp>
      <p:sp>
        <p:nvSpPr>
          <p:cNvPr id="35" name="Rectangle: Top Corners Rounded 5">
            <a:extLst>
              <a:ext uri="{FF2B5EF4-FFF2-40B4-BE49-F238E27FC236}">
                <a16:creationId xmlns:a16="http://schemas.microsoft.com/office/drawing/2014/main" id="{5C65E613-6D73-128F-F886-AB0F669D3ECB}"/>
              </a:ext>
            </a:extLst>
          </p:cNvPr>
          <p:cNvSpPr/>
          <p:nvPr/>
        </p:nvSpPr>
        <p:spPr>
          <a:xfrm rot="18973539">
            <a:off x="653135" y="4158629"/>
            <a:ext cx="288046" cy="283940"/>
          </a:xfrm>
          <a:prstGeom prst="ellipse">
            <a:avLst/>
          </a:prstGeom>
          <a:solidFill>
            <a:srgbClr val="718FFF"/>
          </a:solidFill>
          <a:ln w="19050" cap="flat" cmpd="sng" algn="ctr">
            <a:solidFill>
              <a:schemeClr val="bg1"/>
            </a:solid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endParaRPr lang="en-US" sz="1125">
              <a:solidFill>
                <a:prstClr val="white"/>
              </a:solidFill>
              <a:latin typeface="Poppins" panose="00000500000000000000" pitchFamily="2" charset="0"/>
              <a:ea typeface="+mn-ea"/>
              <a:cs typeface="Poppins" panose="00000500000000000000" pitchFamily="2" charset="0"/>
            </a:endParaRPr>
          </a:p>
        </p:txBody>
      </p:sp>
      <p:sp>
        <p:nvSpPr>
          <p:cNvPr id="38" name="Freeform 235">
            <a:extLst>
              <a:ext uri="{FF2B5EF4-FFF2-40B4-BE49-F238E27FC236}">
                <a16:creationId xmlns:a16="http://schemas.microsoft.com/office/drawing/2014/main" id="{8AA46EFC-C0C6-4150-C3E9-55F420325C8E}"/>
              </a:ext>
            </a:extLst>
          </p:cNvPr>
          <p:cNvSpPr>
            <a:spLocks/>
          </p:cNvSpPr>
          <p:nvPr/>
        </p:nvSpPr>
        <p:spPr bwMode="auto">
          <a:xfrm rot="18973539">
            <a:off x="744089" y="4257055"/>
            <a:ext cx="106137" cy="103690"/>
          </a:xfrm>
          <a:custGeom>
            <a:avLst/>
            <a:gdLst>
              <a:gd name="T0" fmla="*/ 447 w 447"/>
              <a:gd name="T1" fmla="*/ 99 h 447"/>
              <a:gd name="T2" fmla="*/ 445 w 447"/>
              <a:gd name="T3" fmla="*/ 92 h 447"/>
              <a:gd name="T4" fmla="*/ 441 w 447"/>
              <a:gd name="T5" fmla="*/ 85 h 447"/>
              <a:gd name="T6" fmla="*/ 435 w 447"/>
              <a:gd name="T7" fmla="*/ 81 h 447"/>
              <a:gd name="T8" fmla="*/ 427 w 447"/>
              <a:gd name="T9" fmla="*/ 79 h 447"/>
              <a:gd name="T10" fmla="*/ 419 w 447"/>
              <a:gd name="T11" fmla="*/ 81 h 447"/>
              <a:gd name="T12" fmla="*/ 413 w 447"/>
              <a:gd name="T13" fmla="*/ 85 h 447"/>
              <a:gd name="T14" fmla="*/ 408 w 447"/>
              <a:gd name="T15" fmla="*/ 92 h 447"/>
              <a:gd name="T16" fmla="*/ 407 w 447"/>
              <a:gd name="T17" fmla="*/ 99 h 447"/>
              <a:gd name="T18" fmla="*/ 33 w 447"/>
              <a:gd name="T19" fmla="*/ 5 h 447"/>
              <a:gd name="T20" fmla="*/ 27 w 447"/>
              <a:gd name="T21" fmla="*/ 1 h 447"/>
              <a:gd name="T22" fmla="*/ 19 w 447"/>
              <a:gd name="T23" fmla="*/ 0 h 447"/>
              <a:gd name="T24" fmla="*/ 13 w 447"/>
              <a:gd name="T25" fmla="*/ 1 h 447"/>
              <a:gd name="T26" fmla="*/ 5 w 447"/>
              <a:gd name="T27" fmla="*/ 5 h 447"/>
              <a:gd name="T28" fmla="*/ 1 w 447"/>
              <a:gd name="T29" fmla="*/ 12 h 447"/>
              <a:gd name="T30" fmla="*/ 0 w 447"/>
              <a:gd name="T31" fmla="*/ 20 h 447"/>
              <a:gd name="T32" fmla="*/ 1 w 447"/>
              <a:gd name="T33" fmla="*/ 27 h 447"/>
              <a:gd name="T34" fmla="*/ 5 w 447"/>
              <a:gd name="T35" fmla="*/ 34 h 447"/>
              <a:gd name="T36" fmla="*/ 109 w 447"/>
              <a:gd name="T37" fmla="*/ 407 h 447"/>
              <a:gd name="T38" fmla="*/ 101 w 447"/>
              <a:gd name="T39" fmla="*/ 408 h 447"/>
              <a:gd name="T40" fmla="*/ 95 w 447"/>
              <a:gd name="T41" fmla="*/ 413 h 447"/>
              <a:gd name="T42" fmla="*/ 91 w 447"/>
              <a:gd name="T43" fmla="*/ 419 h 447"/>
              <a:gd name="T44" fmla="*/ 90 w 447"/>
              <a:gd name="T45" fmla="*/ 427 h 447"/>
              <a:gd name="T46" fmla="*/ 91 w 447"/>
              <a:gd name="T47" fmla="*/ 434 h 447"/>
              <a:gd name="T48" fmla="*/ 95 w 447"/>
              <a:gd name="T49" fmla="*/ 441 h 447"/>
              <a:gd name="T50" fmla="*/ 101 w 447"/>
              <a:gd name="T51" fmla="*/ 445 h 447"/>
              <a:gd name="T52" fmla="*/ 109 w 447"/>
              <a:gd name="T53" fmla="*/ 447 h 447"/>
              <a:gd name="T54" fmla="*/ 427 w 447"/>
              <a:gd name="T55" fmla="*/ 447 h 447"/>
              <a:gd name="T56" fmla="*/ 431 w 447"/>
              <a:gd name="T57" fmla="*/ 446 h 447"/>
              <a:gd name="T58" fmla="*/ 438 w 447"/>
              <a:gd name="T59" fmla="*/ 444 h 447"/>
              <a:gd name="T60" fmla="*/ 444 w 447"/>
              <a:gd name="T61" fmla="*/ 437 h 447"/>
              <a:gd name="T62" fmla="*/ 447 w 447"/>
              <a:gd name="T63" fmla="*/ 43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7" h="447">
                <a:moveTo>
                  <a:pt x="447" y="426"/>
                </a:moveTo>
                <a:lnTo>
                  <a:pt x="447" y="99"/>
                </a:lnTo>
                <a:lnTo>
                  <a:pt x="446" y="95"/>
                </a:lnTo>
                <a:lnTo>
                  <a:pt x="445" y="92"/>
                </a:lnTo>
                <a:lnTo>
                  <a:pt x="444" y="89"/>
                </a:lnTo>
                <a:lnTo>
                  <a:pt x="441" y="85"/>
                </a:lnTo>
                <a:lnTo>
                  <a:pt x="438" y="83"/>
                </a:lnTo>
                <a:lnTo>
                  <a:pt x="435" y="81"/>
                </a:lnTo>
                <a:lnTo>
                  <a:pt x="431" y="80"/>
                </a:lnTo>
                <a:lnTo>
                  <a:pt x="427" y="79"/>
                </a:lnTo>
                <a:lnTo>
                  <a:pt x="423" y="80"/>
                </a:lnTo>
                <a:lnTo>
                  <a:pt x="419" y="81"/>
                </a:lnTo>
                <a:lnTo>
                  <a:pt x="416" y="83"/>
                </a:lnTo>
                <a:lnTo>
                  <a:pt x="413" y="85"/>
                </a:lnTo>
                <a:lnTo>
                  <a:pt x="410" y="89"/>
                </a:lnTo>
                <a:lnTo>
                  <a:pt x="408" y="92"/>
                </a:lnTo>
                <a:lnTo>
                  <a:pt x="407" y="95"/>
                </a:lnTo>
                <a:lnTo>
                  <a:pt x="407" y="99"/>
                </a:lnTo>
                <a:lnTo>
                  <a:pt x="407" y="379"/>
                </a:lnTo>
                <a:lnTo>
                  <a:pt x="33" y="5"/>
                </a:lnTo>
                <a:lnTo>
                  <a:pt x="31" y="3"/>
                </a:lnTo>
                <a:lnTo>
                  <a:pt x="27" y="1"/>
                </a:lnTo>
                <a:lnTo>
                  <a:pt x="24" y="0"/>
                </a:lnTo>
                <a:lnTo>
                  <a:pt x="19" y="0"/>
                </a:lnTo>
                <a:lnTo>
                  <a:pt x="16" y="0"/>
                </a:lnTo>
                <a:lnTo>
                  <a:pt x="13" y="1"/>
                </a:lnTo>
                <a:lnTo>
                  <a:pt x="9" y="3"/>
                </a:lnTo>
                <a:lnTo>
                  <a:pt x="5" y="5"/>
                </a:lnTo>
                <a:lnTo>
                  <a:pt x="3" y="9"/>
                </a:lnTo>
                <a:lnTo>
                  <a:pt x="1" y="12"/>
                </a:lnTo>
                <a:lnTo>
                  <a:pt x="0" y="16"/>
                </a:lnTo>
                <a:lnTo>
                  <a:pt x="0" y="20"/>
                </a:lnTo>
                <a:lnTo>
                  <a:pt x="0" y="24"/>
                </a:lnTo>
                <a:lnTo>
                  <a:pt x="1" y="27"/>
                </a:lnTo>
                <a:lnTo>
                  <a:pt x="3" y="30"/>
                </a:lnTo>
                <a:lnTo>
                  <a:pt x="5" y="34"/>
                </a:lnTo>
                <a:lnTo>
                  <a:pt x="379" y="407"/>
                </a:lnTo>
                <a:lnTo>
                  <a:pt x="109" y="407"/>
                </a:lnTo>
                <a:lnTo>
                  <a:pt x="106" y="407"/>
                </a:lnTo>
                <a:lnTo>
                  <a:pt x="101" y="408"/>
                </a:lnTo>
                <a:lnTo>
                  <a:pt x="98" y="410"/>
                </a:lnTo>
                <a:lnTo>
                  <a:pt x="95" y="413"/>
                </a:lnTo>
                <a:lnTo>
                  <a:pt x="93" y="416"/>
                </a:lnTo>
                <a:lnTo>
                  <a:pt x="91" y="419"/>
                </a:lnTo>
                <a:lnTo>
                  <a:pt x="90" y="422"/>
                </a:lnTo>
                <a:lnTo>
                  <a:pt x="90" y="427"/>
                </a:lnTo>
                <a:lnTo>
                  <a:pt x="90" y="431"/>
                </a:lnTo>
                <a:lnTo>
                  <a:pt x="91" y="434"/>
                </a:lnTo>
                <a:lnTo>
                  <a:pt x="93" y="437"/>
                </a:lnTo>
                <a:lnTo>
                  <a:pt x="95" y="441"/>
                </a:lnTo>
                <a:lnTo>
                  <a:pt x="98" y="443"/>
                </a:lnTo>
                <a:lnTo>
                  <a:pt x="101" y="445"/>
                </a:lnTo>
                <a:lnTo>
                  <a:pt x="106" y="446"/>
                </a:lnTo>
                <a:lnTo>
                  <a:pt x="109" y="447"/>
                </a:lnTo>
                <a:lnTo>
                  <a:pt x="425" y="447"/>
                </a:lnTo>
                <a:lnTo>
                  <a:pt x="427" y="447"/>
                </a:lnTo>
                <a:lnTo>
                  <a:pt x="427" y="447"/>
                </a:lnTo>
                <a:lnTo>
                  <a:pt x="431" y="446"/>
                </a:lnTo>
                <a:lnTo>
                  <a:pt x="434" y="445"/>
                </a:lnTo>
                <a:lnTo>
                  <a:pt x="438" y="444"/>
                </a:lnTo>
                <a:lnTo>
                  <a:pt x="441" y="441"/>
                </a:lnTo>
                <a:lnTo>
                  <a:pt x="444" y="437"/>
                </a:lnTo>
                <a:lnTo>
                  <a:pt x="446" y="434"/>
                </a:lnTo>
                <a:lnTo>
                  <a:pt x="447" y="430"/>
                </a:lnTo>
                <a:lnTo>
                  <a:pt x="447" y="426"/>
                </a:lnTo>
                <a:close/>
              </a:path>
            </a:pathLst>
          </a:custGeom>
          <a:solidFill>
            <a:sysClr val="window" lastClr="FFFFFF"/>
          </a:solidFill>
          <a:ln>
            <a:noFill/>
          </a:ln>
        </p:spPr>
        <p:txBody>
          <a:bodyPr vert="horz" wrap="square" lIns="57150" tIns="28575" rIns="57150" bIns="28575" numCol="1" anchor="t" anchorCtr="0" compatLnSpc="1">
            <a:prstTxWarp prst="textNoShape">
              <a:avLst/>
            </a:prstTxWarp>
          </a:bodyPr>
          <a:lstStyle/>
          <a:p>
            <a:pPr defTabSz="685800">
              <a:buClrTx/>
              <a:defRPr/>
            </a:pPr>
            <a:endParaRPr lang="en-US" sz="1125">
              <a:solidFill>
                <a:prstClr val="black"/>
              </a:solidFill>
              <a:latin typeface="Poppins" panose="00000500000000000000" pitchFamily="2" charset="0"/>
              <a:cs typeface="Poppins" panose="00000500000000000000" pitchFamily="2" charset="0"/>
            </a:endParaRPr>
          </a:p>
        </p:txBody>
      </p:sp>
      <p:pic>
        <p:nvPicPr>
          <p:cNvPr id="37" name="Graphic 36" descr="Badge Tick1 with solid fill">
            <a:extLst>
              <a:ext uri="{FF2B5EF4-FFF2-40B4-BE49-F238E27FC236}">
                <a16:creationId xmlns:a16="http://schemas.microsoft.com/office/drawing/2014/main" id="{25ED3D2A-F3AA-DD79-41D2-1E9C3505DB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1348231"/>
            <a:ext cx="293278" cy="293278"/>
          </a:xfrm>
          <a:prstGeom prst="rect">
            <a:avLst/>
          </a:prstGeom>
        </p:spPr>
      </p:pic>
      <p:pic>
        <p:nvPicPr>
          <p:cNvPr id="40" name="Graphic 39" descr="Badge Tick1 with solid fill">
            <a:extLst>
              <a:ext uri="{FF2B5EF4-FFF2-40B4-BE49-F238E27FC236}">
                <a16:creationId xmlns:a16="http://schemas.microsoft.com/office/drawing/2014/main" id="{D453DE51-FB04-08E8-72C4-A71A1DE085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1930931"/>
            <a:ext cx="293278" cy="293278"/>
          </a:xfrm>
          <a:prstGeom prst="rect">
            <a:avLst/>
          </a:prstGeom>
        </p:spPr>
      </p:pic>
      <p:pic>
        <p:nvPicPr>
          <p:cNvPr id="42" name="Graphic 41" descr="Badge Tick1 with solid fill">
            <a:extLst>
              <a:ext uri="{FF2B5EF4-FFF2-40B4-BE49-F238E27FC236}">
                <a16:creationId xmlns:a16="http://schemas.microsoft.com/office/drawing/2014/main" id="{8E585B32-A15B-4A03-FC7D-B5FEB22BB1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2349101"/>
            <a:ext cx="293278" cy="293278"/>
          </a:xfrm>
          <a:prstGeom prst="rect">
            <a:avLst/>
          </a:prstGeom>
        </p:spPr>
      </p:pic>
      <p:pic>
        <p:nvPicPr>
          <p:cNvPr id="44" name="Graphic 43" descr="Badge Tick1 with solid fill">
            <a:extLst>
              <a:ext uri="{FF2B5EF4-FFF2-40B4-BE49-F238E27FC236}">
                <a16:creationId xmlns:a16="http://schemas.microsoft.com/office/drawing/2014/main" id="{14A48692-5742-C490-525A-89B0C24D66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2750818"/>
            <a:ext cx="293278" cy="293278"/>
          </a:xfrm>
          <a:prstGeom prst="rect">
            <a:avLst/>
          </a:prstGeom>
        </p:spPr>
      </p:pic>
      <p:pic>
        <p:nvPicPr>
          <p:cNvPr id="46" name="Graphic 45" descr="Badge Tick1 with solid fill">
            <a:extLst>
              <a:ext uri="{FF2B5EF4-FFF2-40B4-BE49-F238E27FC236}">
                <a16:creationId xmlns:a16="http://schemas.microsoft.com/office/drawing/2014/main" id="{231D08E7-A50A-B58E-4E05-7E9E02B9D4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3168989"/>
            <a:ext cx="293278" cy="293278"/>
          </a:xfrm>
          <a:prstGeom prst="rect">
            <a:avLst/>
          </a:prstGeom>
        </p:spPr>
      </p:pic>
      <p:pic>
        <p:nvPicPr>
          <p:cNvPr id="48" name="Graphic 47" descr="Badge Tick1 with solid fill">
            <a:extLst>
              <a:ext uri="{FF2B5EF4-FFF2-40B4-BE49-F238E27FC236}">
                <a16:creationId xmlns:a16="http://schemas.microsoft.com/office/drawing/2014/main" id="{1C91F965-C3D1-A4CC-F35D-839A16FF57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26511" y="3603612"/>
            <a:ext cx="293278" cy="293278"/>
          </a:xfrm>
          <a:prstGeom prst="rect">
            <a:avLst/>
          </a:prstGeom>
        </p:spPr>
      </p:pic>
      <p:sp>
        <p:nvSpPr>
          <p:cNvPr id="7" name="Text 3">
            <a:extLst>
              <a:ext uri="{FF2B5EF4-FFF2-40B4-BE49-F238E27FC236}">
                <a16:creationId xmlns:a16="http://schemas.microsoft.com/office/drawing/2014/main" id="{42A514D2-BCA1-EF34-8789-BA9BC1CA9A6E}"/>
              </a:ext>
            </a:extLst>
          </p:cNvPr>
          <p:cNvSpPr/>
          <p:nvPr/>
        </p:nvSpPr>
        <p:spPr>
          <a:xfrm>
            <a:off x="2789130" y="905338"/>
            <a:ext cx="2838988" cy="349544"/>
          </a:xfrm>
          <a:prstGeom prst="roundRect">
            <a:avLst/>
          </a:prstGeom>
          <a:solidFill>
            <a:srgbClr val="001876"/>
          </a:solidFill>
          <a:ln>
            <a:noFill/>
          </a:ln>
          <a:effectLst/>
        </p:spPr>
        <p:txBody>
          <a:bodyPr wrap="none" lIns="0" tIns="0" rIns="0" bIns="0" rtlCol="0" anchor="ctr"/>
          <a:lstStyle/>
          <a:p>
            <a:pPr algn="ctr" defTabSz="685800">
              <a:lnSpc>
                <a:spcPts val="1187"/>
              </a:lnSpc>
              <a:buClrTx/>
              <a:defRPr/>
            </a:pPr>
            <a:r>
              <a:rPr lang="en-US" sz="1200" b="1">
                <a:solidFill>
                  <a:schemeClr val="bg1"/>
                </a:solidFill>
                <a:latin typeface="Poppins" panose="00000500000000000000" pitchFamily="2" charset="0"/>
                <a:ea typeface="DM Sans" pitchFamily="34" charset="-122"/>
                <a:cs typeface="Poppins" panose="00000500000000000000" pitchFamily="2" charset="0"/>
              </a:rPr>
              <a:t>KEY PLATFORM CAPABILITIES</a:t>
            </a:r>
            <a:endParaRPr lang="en-US" sz="1200">
              <a:solidFill>
                <a:schemeClr val="bg1"/>
              </a:solidFill>
              <a:latin typeface="Poppins" panose="00000500000000000000" pitchFamily="2" charset="0"/>
              <a:cs typeface="Poppins" panose="00000500000000000000" pitchFamily="2" charset="0"/>
            </a:endParaRPr>
          </a:p>
        </p:txBody>
      </p:sp>
      <p:sp>
        <p:nvSpPr>
          <p:cNvPr id="9" name="Text 4">
            <a:extLst>
              <a:ext uri="{FF2B5EF4-FFF2-40B4-BE49-F238E27FC236}">
                <a16:creationId xmlns:a16="http://schemas.microsoft.com/office/drawing/2014/main" id="{6A78BB5B-48F9-4A83-BC27-7DC0A1544924}"/>
              </a:ext>
            </a:extLst>
          </p:cNvPr>
          <p:cNvSpPr/>
          <p:nvPr/>
        </p:nvSpPr>
        <p:spPr>
          <a:xfrm>
            <a:off x="3112626" y="1404584"/>
            <a:ext cx="2515493" cy="516199"/>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Automated pathway compliance checking against continuously updated evidence-based guidelines.</a:t>
            </a:r>
          </a:p>
        </p:txBody>
      </p:sp>
      <p:sp>
        <p:nvSpPr>
          <p:cNvPr id="10" name="Text 5">
            <a:extLst>
              <a:ext uri="{FF2B5EF4-FFF2-40B4-BE49-F238E27FC236}">
                <a16:creationId xmlns:a16="http://schemas.microsoft.com/office/drawing/2014/main" id="{AE2DAB16-2340-CCBF-B8D3-4A437CA2634C}"/>
              </a:ext>
            </a:extLst>
          </p:cNvPr>
          <p:cNvSpPr/>
          <p:nvPr/>
        </p:nvSpPr>
        <p:spPr>
          <a:xfrm>
            <a:off x="3112625" y="2002826"/>
            <a:ext cx="2515493" cy="341508"/>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Real-time drug waste identification with actionable recommendations.</a:t>
            </a:r>
          </a:p>
        </p:txBody>
      </p:sp>
      <p:sp>
        <p:nvSpPr>
          <p:cNvPr id="12" name="Text 6">
            <a:extLst>
              <a:ext uri="{FF2B5EF4-FFF2-40B4-BE49-F238E27FC236}">
                <a16:creationId xmlns:a16="http://schemas.microsoft.com/office/drawing/2014/main" id="{933797D6-1F8D-E255-0FE9-AA077F288DFB}"/>
              </a:ext>
            </a:extLst>
          </p:cNvPr>
          <p:cNvSpPr/>
          <p:nvPr/>
        </p:nvSpPr>
        <p:spPr>
          <a:xfrm>
            <a:off x="3112625" y="2416657"/>
            <a:ext cx="2515493" cy="341508"/>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Seamless peer-to-peer consultation scheduling and documentation.</a:t>
            </a:r>
          </a:p>
        </p:txBody>
      </p:sp>
      <p:sp>
        <p:nvSpPr>
          <p:cNvPr id="13" name="Text 7">
            <a:extLst>
              <a:ext uri="{FF2B5EF4-FFF2-40B4-BE49-F238E27FC236}">
                <a16:creationId xmlns:a16="http://schemas.microsoft.com/office/drawing/2014/main" id="{FCBE9B35-E4B9-4FD4-A4FB-FD0B60AB209E}"/>
              </a:ext>
            </a:extLst>
          </p:cNvPr>
          <p:cNvSpPr/>
          <p:nvPr/>
        </p:nvSpPr>
        <p:spPr>
          <a:xfrm>
            <a:off x="3112625" y="2830487"/>
            <a:ext cx="2515493" cy="341508"/>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Comprehensive audit trails and reporting for quality assurance.</a:t>
            </a:r>
          </a:p>
        </p:txBody>
      </p:sp>
      <p:sp>
        <p:nvSpPr>
          <p:cNvPr id="14" name="Text 7">
            <a:extLst>
              <a:ext uri="{FF2B5EF4-FFF2-40B4-BE49-F238E27FC236}">
                <a16:creationId xmlns:a16="http://schemas.microsoft.com/office/drawing/2014/main" id="{88933D56-C557-10E4-FB2D-F7A5740C6E0E}"/>
              </a:ext>
            </a:extLst>
          </p:cNvPr>
          <p:cNvSpPr/>
          <p:nvPr/>
        </p:nvSpPr>
        <p:spPr>
          <a:xfrm>
            <a:off x="3112625" y="3658146"/>
            <a:ext cx="2515493" cy="341508"/>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Clinician engagement with ancillary services such as pharmacy</a:t>
            </a:r>
          </a:p>
        </p:txBody>
      </p:sp>
      <p:sp>
        <p:nvSpPr>
          <p:cNvPr id="31" name="Text 8">
            <a:extLst>
              <a:ext uri="{FF2B5EF4-FFF2-40B4-BE49-F238E27FC236}">
                <a16:creationId xmlns:a16="http://schemas.microsoft.com/office/drawing/2014/main" id="{79B2A4A2-D99F-2671-62BB-9379F29AE32A}"/>
              </a:ext>
            </a:extLst>
          </p:cNvPr>
          <p:cNvSpPr/>
          <p:nvPr/>
        </p:nvSpPr>
        <p:spPr>
          <a:xfrm>
            <a:off x="1254254" y="4161637"/>
            <a:ext cx="7294050" cy="510877"/>
          </a:xfrm>
          <a:prstGeom prst="rect">
            <a:avLst/>
          </a:prstGeom>
          <a:noFill/>
          <a:ln/>
        </p:spPr>
        <p:txBody>
          <a:bodyPr wrap="square" lIns="0" tIns="0" rIns="0" bIns="0" rtlCol="0" anchor="ctr">
            <a:spAutoFit/>
          </a:bodyPr>
          <a:lstStyle/>
          <a:p>
            <a:pPr>
              <a:spcAft>
                <a:spcPts val="375"/>
              </a:spcAft>
            </a:pPr>
            <a:r>
              <a:rPr lang="en-US" sz="1000" b="1">
                <a:solidFill>
                  <a:schemeClr val="bg1"/>
                </a:solidFill>
                <a:latin typeface="Poppins" panose="00000500000000000000" pitchFamily="2" charset="0"/>
                <a:cs typeface="Poppins" panose="00000500000000000000" pitchFamily="2" charset="0"/>
              </a:rPr>
              <a:t>By centralizing the entire UM workflow, Starling Oncology Nexus™ </a:t>
            </a:r>
            <a:r>
              <a:rPr lang="en-US" sz="1000">
                <a:solidFill>
                  <a:schemeClr val="bg1"/>
                </a:solidFill>
                <a:latin typeface="Poppins" panose="00000500000000000000" pitchFamily="2" charset="0"/>
                <a:cs typeface="Poppins" panose="00000500000000000000" pitchFamily="2" charset="0"/>
              </a:rPr>
              <a:t>ensures that &gt;95% of order requests receive same-day approval, driving physician engagement and clinical appropriateness, along with &gt;98% adherence to Starling’s value-based formulary.</a:t>
            </a:r>
          </a:p>
        </p:txBody>
      </p:sp>
      <p:sp>
        <p:nvSpPr>
          <p:cNvPr id="50" name="Text 7">
            <a:extLst>
              <a:ext uri="{FF2B5EF4-FFF2-40B4-BE49-F238E27FC236}">
                <a16:creationId xmlns:a16="http://schemas.microsoft.com/office/drawing/2014/main" id="{D4F236A0-8C33-7939-09A0-4AC765CDB066}"/>
              </a:ext>
            </a:extLst>
          </p:cNvPr>
          <p:cNvSpPr/>
          <p:nvPr/>
        </p:nvSpPr>
        <p:spPr>
          <a:xfrm>
            <a:off x="3112626" y="3244317"/>
            <a:ext cx="2515493" cy="341508"/>
          </a:xfrm>
          <a:prstGeom prst="rect">
            <a:avLst/>
          </a:prstGeom>
          <a:noFill/>
          <a:ln/>
        </p:spPr>
        <p:txBody>
          <a:bodyPr wrap="square" lIns="0" tIns="0" rIns="0" bIns="0" rtlCol="0" anchor="ctr">
            <a:spAutoFit/>
          </a:bodyPr>
          <a:lstStyle/>
          <a:p>
            <a:pPr>
              <a:lnSpc>
                <a:spcPct val="114000"/>
              </a:lnSpc>
              <a:spcAft>
                <a:spcPts val="375"/>
              </a:spcAft>
            </a:pPr>
            <a:r>
              <a:rPr lang="en-US" sz="900">
                <a:solidFill>
                  <a:srgbClr val="001876"/>
                </a:solidFill>
                <a:latin typeface="Poppins" panose="00000500000000000000" pitchFamily="2" charset="0"/>
                <a:cs typeface="Poppins" panose="00000500000000000000" pitchFamily="2" charset="0"/>
              </a:rPr>
              <a:t>Intake for practice data that is rich in clinical insights.</a:t>
            </a:r>
          </a:p>
        </p:txBody>
      </p:sp>
      <p:cxnSp>
        <p:nvCxnSpPr>
          <p:cNvPr id="901" name="Header Line"/>
          <p:cNvCxnSpPr/>
          <p:nvPr/>
        </p:nvCxnSpPr>
        <p:spPr>
          <a:xfrm rot="10800000">
            <a:off x="190500" y="-210441"/>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902" name="Page Numbe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16</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903" name="Footer Text"/>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904" name="Footer Line"/>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905" name="Google Shape;163;p9"/>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pic>
        <p:nvPicPr>
          <p:cNvPr id="2" name="Picture 1">
            <a:extLst>
              <a:ext uri="{FF2B5EF4-FFF2-40B4-BE49-F238E27FC236}">
                <a16:creationId xmlns:a16="http://schemas.microsoft.com/office/drawing/2014/main" id="{1B83F59B-0473-6820-B516-0E6FD38A009A}"/>
              </a:ext>
            </a:extLst>
          </p:cNvPr>
          <p:cNvPicPr>
            <a:picLocks noChangeAspect="1"/>
          </p:cNvPicPr>
          <p:nvPr/>
        </p:nvPicPr>
        <p:blipFill>
          <a:blip r:embed="rId4"/>
          <a:stretch>
            <a:fillRect/>
          </a:stretch>
        </p:blipFill>
        <p:spPr>
          <a:xfrm>
            <a:off x="5714967" y="0"/>
            <a:ext cx="3429033" cy="3429033"/>
          </a:xfrm>
          <a:prstGeom prst="rect">
            <a:avLst/>
          </a:prstGeom>
        </p:spPr>
      </p:pic>
    </p:spTree>
    <p:extLst>
      <p:ext uri="{BB962C8B-B14F-4D97-AF65-F5344CB8AC3E}">
        <p14:creationId xmlns:p14="http://schemas.microsoft.com/office/powerpoint/2010/main" val="4089470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97CBD-3E63-8F94-8D94-3B69A57FCD68}"/>
            </a:ext>
          </a:extLst>
        </p:cNvPr>
        <p:cNvGrpSpPr/>
        <p:nvPr/>
      </p:nvGrpSpPr>
      <p:grpSpPr>
        <a:xfrm>
          <a:off x="0" y="0"/>
          <a:ext cx="0" cy="0"/>
          <a:chOff x="0" y="0"/>
          <a:chExt cx="0" cy="0"/>
        </a:xfrm>
      </p:grpSpPr>
      <p:sp>
        <p:nvSpPr>
          <p:cNvPr id="902" name="Page Numbe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17</a:t>
            </a:r>
            <a:endParaRPr sz="427">
              <a:solidFill>
                <a:schemeClr val="dk1"/>
              </a:solidFill>
              <a:latin typeface="Calibri"/>
              <a:ea typeface="Calibri"/>
              <a:cs typeface="Calibri"/>
              <a:sym typeface="Calibri"/>
            </a:endParaRPr>
          </a:p>
        </p:txBody>
      </p:sp>
      <p:sp>
        <p:nvSpPr>
          <p:cNvPr id="903" name="Footer Text"/>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904" name="Footer Line"/>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 name="Google Shape;149;p9">
            <a:extLst>
              <a:ext uri="{FF2B5EF4-FFF2-40B4-BE49-F238E27FC236}">
                <a16:creationId xmlns:a16="http://schemas.microsoft.com/office/drawing/2014/main" id="{37CDBE4F-89D3-6448-99CC-C5586FDA40EB}"/>
              </a:ext>
            </a:extLst>
          </p:cNvPr>
          <p:cNvSpPr/>
          <p:nvPr/>
        </p:nvSpPr>
        <p:spPr>
          <a:xfrm>
            <a:off x="311348" y="470000"/>
            <a:ext cx="864215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dirty="0">
                <a:solidFill>
                  <a:srgbClr val="001876"/>
                </a:solidFill>
                <a:latin typeface="Poppins" panose="00000500000000000000" pitchFamily="2" charset="0"/>
                <a:ea typeface="Poppins"/>
                <a:cs typeface="Poppins" panose="00000500000000000000" pitchFamily="2" charset="0"/>
                <a:sym typeface="Poppins"/>
              </a:rPr>
              <a:t>Strong NCCN Adherence Through Starling Oncology Nexus™</a:t>
            </a:r>
          </a:p>
        </p:txBody>
      </p:sp>
      <p:sp>
        <p:nvSpPr>
          <p:cNvPr id="2" name="Stat Card 950">
            <a:extLst>
              <a:ext uri="{FF2B5EF4-FFF2-40B4-BE49-F238E27FC236}">
                <a16:creationId xmlns:a16="http://schemas.microsoft.com/office/drawing/2014/main" id="{58F882FF-EFF0-6E98-CDDC-87623E3E0C5C}"/>
              </a:ext>
            </a:extLst>
          </p:cNvPr>
          <p:cNvSpPr/>
          <p:nvPr/>
        </p:nvSpPr>
        <p:spPr>
          <a:xfrm>
            <a:off x="510788" y="935519"/>
            <a:ext cx="2524666" cy="1436983"/>
          </a:xfrm>
          <a:prstGeom prst="roundRect">
            <a:avLst>
              <a:gd name="adj" fmla="val 6000"/>
            </a:avLst>
          </a:prstGeom>
          <a:solidFill>
            <a:srgbClr val="E1E7FF"/>
          </a:solidFill>
          <a:ln w="9525">
            <a:solidFill>
              <a:srgbClr val="001876"/>
            </a:solidFill>
            <a:prstDash val="solid"/>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3" name="Stat Card 950 Icon">
            <a:extLst>
              <a:ext uri="{FF2B5EF4-FFF2-40B4-BE49-F238E27FC236}">
                <a16:creationId xmlns:a16="http://schemas.microsoft.com/office/drawing/2014/main" id="{B1D76FE9-0E35-95A3-F0A8-BCD701D962AC}"/>
              </a:ext>
            </a:extLst>
          </p:cNvPr>
          <p:cNvPicPr>
            <a:picLocks noChangeAspect="1"/>
          </p:cNvPicPr>
          <p:nvPr/>
        </p:nvPicPr>
        <p:blipFill>
          <a:blip r:embed="rId2"/>
          <a:stretch>
            <a:fillRect/>
          </a:stretch>
        </p:blipFill>
        <p:spPr>
          <a:xfrm>
            <a:off x="1549458" y="1029750"/>
            <a:ext cx="454773" cy="454773"/>
          </a:xfrm>
          <a:prstGeom prst="ellipse">
            <a:avLst/>
          </a:prstGeom>
          <a:effectLst>
            <a:outerShdw blurRad="50800" dist="38100" dir="2700000" algn="tl" rotWithShape="0">
              <a:prstClr val="black">
                <a:alpha val="40000"/>
              </a:prstClr>
            </a:outerShdw>
          </a:effectLst>
        </p:spPr>
      </p:pic>
      <p:sp>
        <p:nvSpPr>
          <p:cNvPr id="5" name="Stat Card 950 Number">
            <a:extLst>
              <a:ext uri="{FF2B5EF4-FFF2-40B4-BE49-F238E27FC236}">
                <a16:creationId xmlns:a16="http://schemas.microsoft.com/office/drawing/2014/main" id="{CF3D00A6-4D10-0C19-B9F3-692B20BADF3C}"/>
              </a:ext>
            </a:extLst>
          </p:cNvPr>
          <p:cNvSpPr txBox="1"/>
          <p:nvPr/>
        </p:nvSpPr>
        <p:spPr>
          <a:xfrm>
            <a:off x="510788" y="1559790"/>
            <a:ext cx="2524666" cy="376917"/>
          </a:xfrm>
          <a:prstGeom prst="rect">
            <a:avLst/>
          </a:prstGeom>
          <a:noFill/>
        </p:spPr>
        <p:txBody>
          <a:bodyPr wrap="square" lIns="0" tIns="0" rIns="0" bIns="0" anchor="ctr">
            <a:noAutofit/>
          </a:bodyPr>
          <a:lstStyle/>
          <a:p>
            <a:pPr algn="ctr"/>
            <a:r>
              <a:rPr lang="en-US" sz="2100" b="1">
                <a:solidFill>
                  <a:srgbClr val="001876"/>
                </a:solidFill>
                <a:latin typeface="Poppins" panose="00000500000000000000" pitchFamily="2" charset="0"/>
                <a:cs typeface="Poppins" panose="00000500000000000000" pitchFamily="2" charset="0"/>
              </a:rPr>
              <a:t>300+</a:t>
            </a:r>
          </a:p>
        </p:txBody>
      </p:sp>
      <p:sp>
        <p:nvSpPr>
          <p:cNvPr id="11" name="Stat Card 950 Label">
            <a:extLst>
              <a:ext uri="{FF2B5EF4-FFF2-40B4-BE49-F238E27FC236}">
                <a16:creationId xmlns:a16="http://schemas.microsoft.com/office/drawing/2014/main" id="{0718770D-6734-8826-6633-04F1BA285587}"/>
              </a:ext>
            </a:extLst>
          </p:cNvPr>
          <p:cNvSpPr txBox="1"/>
          <p:nvPr/>
        </p:nvSpPr>
        <p:spPr>
          <a:xfrm>
            <a:off x="570788" y="1914617"/>
            <a:ext cx="2404666" cy="235573"/>
          </a:xfrm>
          <a:prstGeom prst="rect">
            <a:avLst/>
          </a:prstGeom>
          <a:noFill/>
        </p:spPr>
        <p:txBody>
          <a:bodyPr wrap="square" lIns="0" tIns="0" rIns="0" bIns="0" anchor="t">
            <a:noAutofit/>
          </a:bodyPr>
          <a:lstStyle/>
          <a:p>
            <a:pPr algn="ctr"/>
            <a:r>
              <a:rPr lang="en-US" sz="1000">
                <a:solidFill>
                  <a:srgbClr val="5B6B7C"/>
                </a:solidFill>
                <a:latin typeface="Poppins" panose="00000500000000000000" pitchFamily="2" charset="0"/>
                <a:cs typeface="Poppins" panose="00000500000000000000" pitchFamily="2" charset="0"/>
              </a:rPr>
              <a:t>Network providers on Nexus and Growing</a:t>
            </a:r>
          </a:p>
        </p:txBody>
      </p:sp>
      <p:sp>
        <p:nvSpPr>
          <p:cNvPr id="12" name="Stat Card 951">
            <a:extLst>
              <a:ext uri="{FF2B5EF4-FFF2-40B4-BE49-F238E27FC236}">
                <a16:creationId xmlns:a16="http://schemas.microsoft.com/office/drawing/2014/main" id="{D081F205-4F8B-1A65-FEEF-75EC87D60F9F}"/>
              </a:ext>
            </a:extLst>
          </p:cNvPr>
          <p:cNvSpPr/>
          <p:nvPr/>
        </p:nvSpPr>
        <p:spPr>
          <a:xfrm>
            <a:off x="3215454" y="935519"/>
            <a:ext cx="2524666" cy="1299823"/>
          </a:xfrm>
          <a:prstGeom prst="roundRect">
            <a:avLst>
              <a:gd name="adj" fmla="val 6000"/>
            </a:avLst>
          </a:prstGeom>
          <a:solidFill>
            <a:srgbClr val="E1E7FF"/>
          </a:solidFill>
          <a:ln w="9525">
            <a:solidFill>
              <a:srgbClr val="001876"/>
            </a:solidFill>
            <a:prstDash val="solid"/>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13" name="Stat Card 951 Icon">
            <a:extLst>
              <a:ext uri="{FF2B5EF4-FFF2-40B4-BE49-F238E27FC236}">
                <a16:creationId xmlns:a16="http://schemas.microsoft.com/office/drawing/2014/main" id="{64B054A3-F9E3-423E-DF96-69F9376AEECC}"/>
              </a:ext>
            </a:extLst>
          </p:cNvPr>
          <p:cNvPicPr>
            <a:picLocks noChangeAspect="1"/>
          </p:cNvPicPr>
          <p:nvPr/>
        </p:nvPicPr>
        <p:blipFill>
          <a:blip r:embed="rId3"/>
          <a:stretch>
            <a:fillRect/>
          </a:stretch>
        </p:blipFill>
        <p:spPr>
          <a:xfrm>
            <a:off x="4254124" y="1029750"/>
            <a:ext cx="454773" cy="454773"/>
          </a:xfrm>
          <a:prstGeom prst="ellipse">
            <a:avLst/>
          </a:prstGeom>
          <a:effectLst>
            <a:outerShdw blurRad="50800" dist="38100" dir="2700000" algn="tl" rotWithShape="0">
              <a:prstClr val="black">
                <a:alpha val="40000"/>
              </a:prstClr>
            </a:outerShdw>
          </a:effectLst>
        </p:spPr>
      </p:pic>
      <p:sp>
        <p:nvSpPr>
          <p:cNvPr id="14" name="Stat Card 951 Number">
            <a:extLst>
              <a:ext uri="{FF2B5EF4-FFF2-40B4-BE49-F238E27FC236}">
                <a16:creationId xmlns:a16="http://schemas.microsoft.com/office/drawing/2014/main" id="{EAA4CF89-0B68-EE74-220A-5DA4A5251521}"/>
              </a:ext>
            </a:extLst>
          </p:cNvPr>
          <p:cNvSpPr txBox="1"/>
          <p:nvPr/>
        </p:nvSpPr>
        <p:spPr>
          <a:xfrm>
            <a:off x="3215454" y="1559790"/>
            <a:ext cx="2524666" cy="376917"/>
          </a:xfrm>
          <a:prstGeom prst="rect">
            <a:avLst/>
          </a:prstGeom>
          <a:noFill/>
        </p:spPr>
        <p:txBody>
          <a:bodyPr wrap="square" lIns="0" tIns="0" rIns="0" bIns="0" anchor="ctr">
            <a:noAutofit/>
          </a:bodyPr>
          <a:lstStyle/>
          <a:p>
            <a:pPr algn="ctr"/>
            <a:r>
              <a:rPr lang="en-US" sz="2100" b="1">
                <a:solidFill>
                  <a:srgbClr val="001876"/>
                </a:solidFill>
                <a:latin typeface="Poppins" panose="00000500000000000000" pitchFamily="2" charset="0"/>
                <a:cs typeface="Poppins" panose="00000500000000000000" pitchFamily="2" charset="0"/>
              </a:rPr>
              <a:t>&gt;98%</a:t>
            </a:r>
          </a:p>
        </p:txBody>
      </p:sp>
      <p:sp>
        <p:nvSpPr>
          <p:cNvPr id="15" name="Stat Card 951 Label">
            <a:extLst>
              <a:ext uri="{FF2B5EF4-FFF2-40B4-BE49-F238E27FC236}">
                <a16:creationId xmlns:a16="http://schemas.microsoft.com/office/drawing/2014/main" id="{C0975E67-5763-4338-6A5F-73F99922E8A8}"/>
              </a:ext>
            </a:extLst>
          </p:cNvPr>
          <p:cNvSpPr txBox="1"/>
          <p:nvPr/>
        </p:nvSpPr>
        <p:spPr>
          <a:xfrm>
            <a:off x="3275454" y="1914617"/>
            <a:ext cx="2404666" cy="235573"/>
          </a:xfrm>
          <a:prstGeom prst="rect">
            <a:avLst/>
          </a:prstGeom>
          <a:noFill/>
        </p:spPr>
        <p:txBody>
          <a:bodyPr wrap="square" lIns="0" tIns="0" rIns="0" bIns="0" anchor="t">
            <a:noAutofit/>
          </a:bodyPr>
          <a:lstStyle/>
          <a:p>
            <a:pPr algn="ctr"/>
            <a:r>
              <a:rPr lang="en-US" sz="1000">
                <a:solidFill>
                  <a:srgbClr val="5B6B7C"/>
                </a:solidFill>
                <a:latin typeface="Poppins" panose="00000500000000000000" pitchFamily="2" charset="0"/>
                <a:cs typeface="Poppins" panose="00000500000000000000" pitchFamily="2" charset="0"/>
              </a:rPr>
              <a:t>Adherence to Starling value-based formulary</a:t>
            </a:r>
          </a:p>
        </p:txBody>
      </p:sp>
      <p:sp>
        <p:nvSpPr>
          <p:cNvPr id="16" name="Stat Card 952">
            <a:extLst>
              <a:ext uri="{FF2B5EF4-FFF2-40B4-BE49-F238E27FC236}">
                <a16:creationId xmlns:a16="http://schemas.microsoft.com/office/drawing/2014/main" id="{DD757198-B0A4-146E-13D1-40776A0A07FC}"/>
              </a:ext>
            </a:extLst>
          </p:cNvPr>
          <p:cNvSpPr/>
          <p:nvPr/>
        </p:nvSpPr>
        <p:spPr>
          <a:xfrm>
            <a:off x="5920120" y="935519"/>
            <a:ext cx="2524666" cy="1299823"/>
          </a:xfrm>
          <a:prstGeom prst="roundRect">
            <a:avLst>
              <a:gd name="adj" fmla="val 6000"/>
            </a:avLst>
          </a:prstGeom>
          <a:solidFill>
            <a:srgbClr val="E1E7FF"/>
          </a:solidFill>
          <a:ln w="9525">
            <a:solidFill>
              <a:srgbClr val="001876"/>
            </a:solidFill>
            <a:prstDash val="solid"/>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17" name="Stat Card 952 Icon">
            <a:extLst>
              <a:ext uri="{FF2B5EF4-FFF2-40B4-BE49-F238E27FC236}">
                <a16:creationId xmlns:a16="http://schemas.microsoft.com/office/drawing/2014/main" id="{13CBA989-25ED-9C97-BCA5-9186B83F820C}"/>
              </a:ext>
            </a:extLst>
          </p:cNvPr>
          <p:cNvPicPr>
            <a:picLocks noChangeAspect="1"/>
          </p:cNvPicPr>
          <p:nvPr/>
        </p:nvPicPr>
        <p:blipFill>
          <a:blip r:embed="rId4"/>
          <a:stretch>
            <a:fillRect/>
          </a:stretch>
        </p:blipFill>
        <p:spPr>
          <a:xfrm>
            <a:off x="6958790" y="1029750"/>
            <a:ext cx="454773" cy="454773"/>
          </a:xfrm>
          <a:prstGeom prst="ellipse">
            <a:avLst/>
          </a:prstGeom>
          <a:effectLst>
            <a:outerShdw blurRad="50800" dist="38100" dir="2700000" algn="tl" rotWithShape="0">
              <a:prstClr val="black">
                <a:alpha val="40000"/>
              </a:prstClr>
            </a:outerShdw>
          </a:effectLst>
        </p:spPr>
      </p:pic>
      <p:sp>
        <p:nvSpPr>
          <p:cNvPr id="18" name="Stat Card 952 Number">
            <a:extLst>
              <a:ext uri="{FF2B5EF4-FFF2-40B4-BE49-F238E27FC236}">
                <a16:creationId xmlns:a16="http://schemas.microsoft.com/office/drawing/2014/main" id="{91450188-5A8E-11C4-0885-C10BCD8C400B}"/>
              </a:ext>
            </a:extLst>
          </p:cNvPr>
          <p:cNvSpPr txBox="1"/>
          <p:nvPr/>
        </p:nvSpPr>
        <p:spPr>
          <a:xfrm>
            <a:off x="5920120" y="1559790"/>
            <a:ext cx="2524666" cy="376917"/>
          </a:xfrm>
          <a:prstGeom prst="rect">
            <a:avLst/>
          </a:prstGeom>
          <a:noFill/>
        </p:spPr>
        <p:txBody>
          <a:bodyPr wrap="square" lIns="0" tIns="0" rIns="0" bIns="0" anchor="ctr">
            <a:noAutofit/>
          </a:bodyPr>
          <a:lstStyle/>
          <a:p>
            <a:pPr algn="ctr"/>
            <a:r>
              <a:rPr lang="en-US" sz="2100" b="1">
                <a:solidFill>
                  <a:srgbClr val="001876"/>
                </a:solidFill>
                <a:latin typeface="Poppins" panose="00000500000000000000" pitchFamily="2" charset="0"/>
                <a:cs typeface="Poppins" panose="00000500000000000000" pitchFamily="2" charset="0"/>
              </a:rPr>
              <a:t>&gt;95%</a:t>
            </a:r>
          </a:p>
        </p:txBody>
      </p:sp>
      <p:sp>
        <p:nvSpPr>
          <p:cNvPr id="19" name="Stat Card 952 Label">
            <a:extLst>
              <a:ext uri="{FF2B5EF4-FFF2-40B4-BE49-F238E27FC236}">
                <a16:creationId xmlns:a16="http://schemas.microsoft.com/office/drawing/2014/main" id="{ABBAF70C-1AE2-98D6-F1E2-1553D0DD74D2}"/>
              </a:ext>
            </a:extLst>
          </p:cNvPr>
          <p:cNvSpPr txBox="1"/>
          <p:nvPr/>
        </p:nvSpPr>
        <p:spPr>
          <a:xfrm>
            <a:off x="5980120" y="1914617"/>
            <a:ext cx="2404666" cy="235573"/>
          </a:xfrm>
          <a:prstGeom prst="rect">
            <a:avLst/>
          </a:prstGeom>
          <a:noFill/>
        </p:spPr>
        <p:txBody>
          <a:bodyPr wrap="square" lIns="0" tIns="0" rIns="0" bIns="0" anchor="t">
            <a:noAutofit/>
          </a:bodyPr>
          <a:lstStyle/>
          <a:p>
            <a:pPr algn="ctr"/>
            <a:r>
              <a:rPr lang="en-US" sz="1000">
                <a:solidFill>
                  <a:srgbClr val="5B6B7C"/>
                </a:solidFill>
                <a:latin typeface="Poppins" panose="00000500000000000000" pitchFamily="2" charset="0"/>
                <a:cs typeface="Poppins" panose="00000500000000000000" pitchFamily="2" charset="0"/>
              </a:rPr>
              <a:t>Orders receiving same-day decision</a:t>
            </a:r>
          </a:p>
        </p:txBody>
      </p:sp>
      <p:sp>
        <p:nvSpPr>
          <p:cNvPr id="20" name="Stat Card 953">
            <a:extLst>
              <a:ext uri="{FF2B5EF4-FFF2-40B4-BE49-F238E27FC236}">
                <a16:creationId xmlns:a16="http://schemas.microsoft.com/office/drawing/2014/main" id="{0000BDD8-CDE9-83F1-737C-5B0BD6FF1114}"/>
              </a:ext>
            </a:extLst>
          </p:cNvPr>
          <p:cNvSpPr/>
          <p:nvPr/>
        </p:nvSpPr>
        <p:spPr>
          <a:xfrm>
            <a:off x="1863122" y="2502081"/>
            <a:ext cx="2524666" cy="1299823"/>
          </a:xfrm>
          <a:prstGeom prst="roundRect">
            <a:avLst>
              <a:gd name="adj" fmla="val 6000"/>
            </a:avLst>
          </a:prstGeom>
          <a:solidFill>
            <a:srgbClr val="E1E7FF"/>
          </a:solidFill>
          <a:ln w="9525">
            <a:solidFill>
              <a:srgbClr val="001876"/>
            </a:solidFill>
            <a:prstDash val="solid"/>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21" name="Stat Card 953 Icon">
            <a:extLst>
              <a:ext uri="{FF2B5EF4-FFF2-40B4-BE49-F238E27FC236}">
                <a16:creationId xmlns:a16="http://schemas.microsoft.com/office/drawing/2014/main" id="{FDAC04BF-D84B-AFC8-3F9C-404EDDD5799C}"/>
              </a:ext>
            </a:extLst>
          </p:cNvPr>
          <p:cNvPicPr>
            <a:picLocks noChangeAspect="1"/>
          </p:cNvPicPr>
          <p:nvPr/>
        </p:nvPicPr>
        <p:blipFill>
          <a:blip r:embed="rId5"/>
          <a:stretch>
            <a:fillRect/>
          </a:stretch>
        </p:blipFill>
        <p:spPr>
          <a:xfrm>
            <a:off x="2901792" y="2596312"/>
            <a:ext cx="454773" cy="454773"/>
          </a:xfrm>
          <a:prstGeom prst="ellipse">
            <a:avLst/>
          </a:prstGeom>
          <a:effectLst>
            <a:outerShdw blurRad="50800" dist="38100" dir="2700000" algn="tl" rotWithShape="0">
              <a:prstClr val="black">
                <a:alpha val="40000"/>
              </a:prstClr>
            </a:outerShdw>
          </a:effectLst>
        </p:spPr>
      </p:pic>
      <p:sp>
        <p:nvSpPr>
          <p:cNvPr id="22" name="Stat Card 953 Number">
            <a:extLst>
              <a:ext uri="{FF2B5EF4-FFF2-40B4-BE49-F238E27FC236}">
                <a16:creationId xmlns:a16="http://schemas.microsoft.com/office/drawing/2014/main" id="{7853C5B6-406C-7C3D-28DC-CAF830560559}"/>
              </a:ext>
            </a:extLst>
          </p:cNvPr>
          <p:cNvSpPr txBox="1"/>
          <p:nvPr/>
        </p:nvSpPr>
        <p:spPr>
          <a:xfrm>
            <a:off x="1863122" y="3126351"/>
            <a:ext cx="2524666" cy="376917"/>
          </a:xfrm>
          <a:prstGeom prst="rect">
            <a:avLst/>
          </a:prstGeom>
          <a:noFill/>
        </p:spPr>
        <p:txBody>
          <a:bodyPr wrap="square" lIns="0" tIns="0" rIns="0" bIns="0" anchor="ctr">
            <a:noAutofit/>
          </a:bodyPr>
          <a:lstStyle/>
          <a:p>
            <a:pPr algn="ctr"/>
            <a:r>
              <a:rPr lang="en-US" sz="2100" b="1">
                <a:solidFill>
                  <a:srgbClr val="001876"/>
                </a:solidFill>
                <a:latin typeface="Poppins" panose="00000500000000000000" pitchFamily="2" charset="0"/>
                <a:cs typeface="Poppins" panose="00000500000000000000" pitchFamily="2" charset="0"/>
              </a:rPr>
              <a:t>&gt;27%</a:t>
            </a:r>
          </a:p>
        </p:txBody>
      </p:sp>
      <p:sp>
        <p:nvSpPr>
          <p:cNvPr id="23" name="Stat Card 953 Label">
            <a:extLst>
              <a:ext uri="{FF2B5EF4-FFF2-40B4-BE49-F238E27FC236}">
                <a16:creationId xmlns:a16="http://schemas.microsoft.com/office/drawing/2014/main" id="{31C3F40B-BE94-6DE8-A11A-0FDABE0AD924}"/>
              </a:ext>
            </a:extLst>
          </p:cNvPr>
          <p:cNvSpPr txBox="1"/>
          <p:nvPr/>
        </p:nvSpPr>
        <p:spPr>
          <a:xfrm>
            <a:off x="1923122" y="3481179"/>
            <a:ext cx="2404666" cy="235573"/>
          </a:xfrm>
          <a:prstGeom prst="rect">
            <a:avLst/>
          </a:prstGeom>
          <a:noFill/>
        </p:spPr>
        <p:txBody>
          <a:bodyPr wrap="square" lIns="0" tIns="0" rIns="0" bIns="0" anchor="t">
            <a:noAutofit/>
          </a:bodyPr>
          <a:lstStyle/>
          <a:p>
            <a:pPr algn="ctr"/>
            <a:r>
              <a:rPr lang="en-US" sz="1000">
                <a:solidFill>
                  <a:srgbClr val="5B6B7C"/>
                </a:solidFill>
                <a:latin typeface="Poppins" panose="00000500000000000000" pitchFamily="2" charset="0"/>
                <a:cs typeface="Poppins" panose="00000500000000000000" pitchFamily="2" charset="0"/>
              </a:rPr>
              <a:t>Reduction in Cost per Cancer Episode Post-delegation</a:t>
            </a:r>
          </a:p>
        </p:txBody>
      </p:sp>
      <p:sp>
        <p:nvSpPr>
          <p:cNvPr id="24" name="Stat Card 954">
            <a:extLst>
              <a:ext uri="{FF2B5EF4-FFF2-40B4-BE49-F238E27FC236}">
                <a16:creationId xmlns:a16="http://schemas.microsoft.com/office/drawing/2014/main" id="{CCE0E2A1-0424-54E1-E424-CCF628618106}"/>
              </a:ext>
            </a:extLst>
          </p:cNvPr>
          <p:cNvSpPr/>
          <p:nvPr/>
        </p:nvSpPr>
        <p:spPr>
          <a:xfrm>
            <a:off x="4567788" y="2502081"/>
            <a:ext cx="2524666" cy="1299823"/>
          </a:xfrm>
          <a:prstGeom prst="roundRect">
            <a:avLst>
              <a:gd name="adj" fmla="val 6000"/>
            </a:avLst>
          </a:prstGeom>
          <a:solidFill>
            <a:srgbClr val="E1E7FF"/>
          </a:solidFill>
          <a:ln w="9525">
            <a:solidFill>
              <a:srgbClr val="001876"/>
            </a:solidFill>
            <a:prstDash val="solid"/>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25" name="Stat Card 954 Icon">
            <a:extLst>
              <a:ext uri="{FF2B5EF4-FFF2-40B4-BE49-F238E27FC236}">
                <a16:creationId xmlns:a16="http://schemas.microsoft.com/office/drawing/2014/main" id="{15B41AE7-7683-0539-189C-5F2CE51CCD9B}"/>
              </a:ext>
            </a:extLst>
          </p:cNvPr>
          <p:cNvPicPr>
            <a:picLocks noChangeAspect="1"/>
          </p:cNvPicPr>
          <p:nvPr/>
        </p:nvPicPr>
        <p:blipFill>
          <a:blip r:embed="rId6"/>
          <a:stretch>
            <a:fillRect/>
          </a:stretch>
        </p:blipFill>
        <p:spPr>
          <a:xfrm>
            <a:off x="5606458" y="2596312"/>
            <a:ext cx="454773" cy="454773"/>
          </a:xfrm>
          <a:prstGeom prst="ellipse">
            <a:avLst/>
          </a:prstGeom>
          <a:effectLst>
            <a:outerShdw blurRad="50800" dist="38100" dir="2700000" algn="tl" rotWithShape="0">
              <a:prstClr val="black">
                <a:alpha val="40000"/>
              </a:prstClr>
            </a:outerShdw>
          </a:effectLst>
        </p:spPr>
      </p:pic>
      <p:sp>
        <p:nvSpPr>
          <p:cNvPr id="26" name="Stat Card 954 Number">
            <a:extLst>
              <a:ext uri="{FF2B5EF4-FFF2-40B4-BE49-F238E27FC236}">
                <a16:creationId xmlns:a16="http://schemas.microsoft.com/office/drawing/2014/main" id="{E410D58D-5692-D515-7298-7815646A0017}"/>
              </a:ext>
            </a:extLst>
          </p:cNvPr>
          <p:cNvSpPr txBox="1"/>
          <p:nvPr/>
        </p:nvSpPr>
        <p:spPr>
          <a:xfrm>
            <a:off x="4567788" y="3126351"/>
            <a:ext cx="2524666" cy="376917"/>
          </a:xfrm>
          <a:prstGeom prst="rect">
            <a:avLst/>
          </a:prstGeom>
          <a:noFill/>
        </p:spPr>
        <p:txBody>
          <a:bodyPr wrap="square" lIns="0" tIns="0" rIns="0" bIns="0" anchor="ctr">
            <a:noAutofit/>
          </a:bodyPr>
          <a:lstStyle/>
          <a:p>
            <a:pPr algn="ctr"/>
            <a:r>
              <a:rPr lang="en-US" sz="2100" b="1">
                <a:solidFill>
                  <a:srgbClr val="001876"/>
                </a:solidFill>
                <a:latin typeface="Poppins" panose="00000500000000000000" pitchFamily="2" charset="0"/>
                <a:cs typeface="Poppins" panose="00000500000000000000" pitchFamily="2" charset="0"/>
              </a:rPr>
              <a:t>&gt;41%</a:t>
            </a:r>
          </a:p>
        </p:txBody>
      </p:sp>
      <p:sp>
        <p:nvSpPr>
          <p:cNvPr id="27" name="Stat Card 954 Label">
            <a:extLst>
              <a:ext uri="{FF2B5EF4-FFF2-40B4-BE49-F238E27FC236}">
                <a16:creationId xmlns:a16="http://schemas.microsoft.com/office/drawing/2014/main" id="{5416D99D-40AC-E5BC-2B7E-E63B3CAF4F7A}"/>
              </a:ext>
            </a:extLst>
          </p:cNvPr>
          <p:cNvSpPr txBox="1"/>
          <p:nvPr/>
        </p:nvSpPr>
        <p:spPr>
          <a:xfrm>
            <a:off x="4627788" y="3481179"/>
            <a:ext cx="2404666" cy="235573"/>
          </a:xfrm>
          <a:prstGeom prst="rect">
            <a:avLst/>
          </a:prstGeom>
          <a:noFill/>
        </p:spPr>
        <p:txBody>
          <a:bodyPr wrap="square" lIns="0" tIns="0" rIns="0" bIns="0" anchor="t">
            <a:noAutofit/>
          </a:bodyPr>
          <a:lstStyle/>
          <a:p>
            <a:pPr algn="ctr"/>
            <a:r>
              <a:rPr lang="en-US" sz="1000">
                <a:solidFill>
                  <a:srgbClr val="5B6B7C"/>
                </a:solidFill>
                <a:latin typeface="Poppins" panose="00000500000000000000" pitchFamily="2" charset="0"/>
                <a:cs typeface="Poppins" panose="00000500000000000000" pitchFamily="2" charset="0"/>
              </a:rPr>
              <a:t>Reduction in Cost per IV Visit Post-delegation</a:t>
            </a:r>
          </a:p>
        </p:txBody>
      </p:sp>
      <p:sp>
        <p:nvSpPr>
          <p:cNvPr id="28" name="Rectangle: Rounded Corners 27">
            <a:extLst>
              <a:ext uri="{FF2B5EF4-FFF2-40B4-BE49-F238E27FC236}">
                <a16:creationId xmlns:a16="http://schemas.microsoft.com/office/drawing/2014/main" id="{B175D752-07E4-EEB4-AA5E-68C5F8FF9F7F}"/>
              </a:ext>
            </a:extLst>
          </p:cNvPr>
          <p:cNvSpPr/>
          <p:nvPr/>
        </p:nvSpPr>
        <p:spPr>
          <a:xfrm>
            <a:off x="439188" y="4056866"/>
            <a:ext cx="8265625" cy="659604"/>
          </a:xfrm>
          <a:prstGeom prst="roundRect">
            <a:avLst/>
          </a:prstGeom>
          <a:solidFill>
            <a:srgbClr val="115BC9"/>
          </a:solidFill>
          <a:ln w="6350" cap="flat" cmpd="sng" algn="ctr">
            <a:noFill/>
            <a:prstDash val="solid"/>
            <a:miter lim="800000"/>
          </a:ln>
          <a:effectLst>
            <a:outerShdw blurRad="50800" dist="38100" dir="2700000" algn="tl" rotWithShape="0">
              <a:prstClr val="black">
                <a:alpha val="40000"/>
              </a:prstClr>
            </a:outerShdw>
          </a:effectLst>
        </p:spPr>
        <p:txBody>
          <a:bodyPr lIns="171450" tIns="228600" rIns="114300" rtlCol="0" anchor="t" anchorCtr="0"/>
          <a:lstStyle/>
          <a:p>
            <a:pPr defTabSz="685772">
              <a:spcAft>
                <a:spcPts val="1500"/>
              </a:spcAft>
              <a:buClr>
                <a:srgbClr val="3B6471"/>
              </a:buClr>
              <a:defRPr/>
            </a:pPr>
            <a:endParaRPr lang="en-US" sz="1050">
              <a:solidFill>
                <a:srgbClr val="071C42"/>
              </a:solidFill>
              <a:latin typeface="Poppins" panose="00000500000000000000" pitchFamily="2" charset="0"/>
              <a:ea typeface="+mn-ea"/>
              <a:cs typeface="Poppins" panose="00000500000000000000" pitchFamily="2" charset="0"/>
            </a:endParaRPr>
          </a:p>
        </p:txBody>
      </p:sp>
      <p:sp>
        <p:nvSpPr>
          <p:cNvPr id="29" name="Text 8">
            <a:extLst>
              <a:ext uri="{FF2B5EF4-FFF2-40B4-BE49-F238E27FC236}">
                <a16:creationId xmlns:a16="http://schemas.microsoft.com/office/drawing/2014/main" id="{67B3A7F1-0163-5CCF-3446-8358A3BA94FC}"/>
              </a:ext>
            </a:extLst>
          </p:cNvPr>
          <p:cNvSpPr/>
          <p:nvPr/>
        </p:nvSpPr>
        <p:spPr>
          <a:xfrm>
            <a:off x="1101033" y="4277913"/>
            <a:ext cx="7209597" cy="217511"/>
          </a:xfrm>
          <a:prstGeom prst="rect">
            <a:avLst/>
          </a:prstGeom>
          <a:noFill/>
          <a:ln/>
        </p:spPr>
        <p:txBody>
          <a:bodyPr wrap="square" lIns="0" tIns="0" rIns="0" bIns="0" rtlCol="0" anchor="ctr">
            <a:spAutoFit/>
          </a:bodyPr>
          <a:lstStyle/>
          <a:p>
            <a:pPr>
              <a:spcAft>
                <a:spcPts val="375"/>
              </a:spcAft>
            </a:pPr>
            <a:r>
              <a:rPr lang="en-US" sz="1200" b="1">
                <a:solidFill>
                  <a:schemeClr val="bg1"/>
                </a:solidFill>
                <a:latin typeface="Poppins" panose="00000500000000000000" pitchFamily="2" charset="0"/>
                <a:cs typeface="Poppins" panose="00000500000000000000" pitchFamily="2" charset="0"/>
              </a:rPr>
              <a:t>Data post-effective date of all Delegated Capitation Contracts at Starling as of August 2026 </a:t>
            </a:r>
            <a:endParaRPr lang="en-US" sz="1200">
              <a:solidFill>
                <a:schemeClr val="bg1"/>
              </a:solidFill>
              <a:latin typeface="Poppins" panose="00000500000000000000" pitchFamily="2" charset="0"/>
              <a:cs typeface="Poppins" panose="00000500000000000000" pitchFamily="2" charset="0"/>
            </a:endParaRPr>
          </a:p>
        </p:txBody>
      </p:sp>
      <p:sp>
        <p:nvSpPr>
          <p:cNvPr id="31" name="Rectangle: Top Corners Rounded 5">
            <a:extLst>
              <a:ext uri="{FF2B5EF4-FFF2-40B4-BE49-F238E27FC236}">
                <a16:creationId xmlns:a16="http://schemas.microsoft.com/office/drawing/2014/main" id="{71C30F66-5076-09D0-1658-B143121231E4}"/>
              </a:ext>
            </a:extLst>
          </p:cNvPr>
          <p:cNvSpPr/>
          <p:nvPr/>
        </p:nvSpPr>
        <p:spPr>
          <a:xfrm rot="18973539">
            <a:off x="630001" y="4221639"/>
            <a:ext cx="280219" cy="303419"/>
          </a:xfrm>
          <a:prstGeom prst="ellipse">
            <a:avLst/>
          </a:prstGeom>
          <a:solidFill>
            <a:schemeClr val="bg1"/>
          </a:solidFill>
          <a:ln w="1905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defTabSz="685800">
              <a:buClrTx/>
              <a:defRPr/>
            </a:pPr>
            <a:endParaRPr lang="en-US" sz="1125">
              <a:solidFill>
                <a:prstClr val="white"/>
              </a:solidFill>
              <a:latin typeface="Poppins" panose="00000500000000000000" pitchFamily="2" charset="0"/>
              <a:ea typeface="+mn-ea"/>
              <a:cs typeface="Poppins" panose="00000500000000000000" pitchFamily="2" charset="0"/>
            </a:endParaRPr>
          </a:p>
        </p:txBody>
      </p:sp>
      <p:sp>
        <p:nvSpPr>
          <p:cNvPr id="32" name="Freeform 235">
            <a:extLst>
              <a:ext uri="{FF2B5EF4-FFF2-40B4-BE49-F238E27FC236}">
                <a16:creationId xmlns:a16="http://schemas.microsoft.com/office/drawing/2014/main" id="{EB4508B4-3841-47A1-E332-99EED4EE9C08}"/>
              </a:ext>
            </a:extLst>
          </p:cNvPr>
          <p:cNvSpPr>
            <a:spLocks/>
          </p:cNvSpPr>
          <p:nvPr/>
        </p:nvSpPr>
        <p:spPr bwMode="auto">
          <a:xfrm rot="18973539">
            <a:off x="718484" y="4326404"/>
            <a:ext cx="103253" cy="110803"/>
          </a:xfrm>
          <a:custGeom>
            <a:avLst/>
            <a:gdLst>
              <a:gd name="T0" fmla="*/ 447 w 447"/>
              <a:gd name="T1" fmla="*/ 99 h 447"/>
              <a:gd name="T2" fmla="*/ 445 w 447"/>
              <a:gd name="T3" fmla="*/ 92 h 447"/>
              <a:gd name="T4" fmla="*/ 441 w 447"/>
              <a:gd name="T5" fmla="*/ 85 h 447"/>
              <a:gd name="T6" fmla="*/ 435 w 447"/>
              <a:gd name="T7" fmla="*/ 81 h 447"/>
              <a:gd name="T8" fmla="*/ 427 w 447"/>
              <a:gd name="T9" fmla="*/ 79 h 447"/>
              <a:gd name="T10" fmla="*/ 419 w 447"/>
              <a:gd name="T11" fmla="*/ 81 h 447"/>
              <a:gd name="T12" fmla="*/ 413 w 447"/>
              <a:gd name="T13" fmla="*/ 85 h 447"/>
              <a:gd name="T14" fmla="*/ 408 w 447"/>
              <a:gd name="T15" fmla="*/ 92 h 447"/>
              <a:gd name="T16" fmla="*/ 407 w 447"/>
              <a:gd name="T17" fmla="*/ 99 h 447"/>
              <a:gd name="T18" fmla="*/ 33 w 447"/>
              <a:gd name="T19" fmla="*/ 5 h 447"/>
              <a:gd name="T20" fmla="*/ 27 w 447"/>
              <a:gd name="T21" fmla="*/ 1 h 447"/>
              <a:gd name="T22" fmla="*/ 19 w 447"/>
              <a:gd name="T23" fmla="*/ 0 h 447"/>
              <a:gd name="T24" fmla="*/ 13 w 447"/>
              <a:gd name="T25" fmla="*/ 1 h 447"/>
              <a:gd name="T26" fmla="*/ 5 w 447"/>
              <a:gd name="T27" fmla="*/ 5 h 447"/>
              <a:gd name="T28" fmla="*/ 1 w 447"/>
              <a:gd name="T29" fmla="*/ 12 h 447"/>
              <a:gd name="T30" fmla="*/ 0 w 447"/>
              <a:gd name="T31" fmla="*/ 20 h 447"/>
              <a:gd name="T32" fmla="*/ 1 w 447"/>
              <a:gd name="T33" fmla="*/ 27 h 447"/>
              <a:gd name="T34" fmla="*/ 5 w 447"/>
              <a:gd name="T35" fmla="*/ 34 h 447"/>
              <a:gd name="T36" fmla="*/ 109 w 447"/>
              <a:gd name="T37" fmla="*/ 407 h 447"/>
              <a:gd name="T38" fmla="*/ 101 w 447"/>
              <a:gd name="T39" fmla="*/ 408 h 447"/>
              <a:gd name="T40" fmla="*/ 95 w 447"/>
              <a:gd name="T41" fmla="*/ 413 h 447"/>
              <a:gd name="T42" fmla="*/ 91 w 447"/>
              <a:gd name="T43" fmla="*/ 419 h 447"/>
              <a:gd name="T44" fmla="*/ 90 w 447"/>
              <a:gd name="T45" fmla="*/ 427 h 447"/>
              <a:gd name="T46" fmla="*/ 91 w 447"/>
              <a:gd name="T47" fmla="*/ 434 h 447"/>
              <a:gd name="T48" fmla="*/ 95 w 447"/>
              <a:gd name="T49" fmla="*/ 441 h 447"/>
              <a:gd name="T50" fmla="*/ 101 w 447"/>
              <a:gd name="T51" fmla="*/ 445 h 447"/>
              <a:gd name="T52" fmla="*/ 109 w 447"/>
              <a:gd name="T53" fmla="*/ 447 h 447"/>
              <a:gd name="T54" fmla="*/ 427 w 447"/>
              <a:gd name="T55" fmla="*/ 447 h 447"/>
              <a:gd name="T56" fmla="*/ 431 w 447"/>
              <a:gd name="T57" fmla="*/ 446 h 447"/>
              <a:gd name="T58" fmla="*/ 438 w 447"/>
              <a:gd name="T59" fmla="*/ 444 h 447"/>
              <a:gd name="T60" fmla="*/ 444 w 447"/>
              <a:gd name="T61" fmla="*/ 437 h 447"/>
              <a:gd name="T62" fmla="*/ 447 w 447"/>
              <a:gd name="T63" fmla="*/ 43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7" h="447">
                <a:moveTo>
                  <a:pt x="447" y="426"/>
                </a:moveTo>
                <a:lnTo>
                  <a:pt x="447" y="99"/>
                </a:lnTo>
                <a:lnTo>
                  <a:pt x="446" y="95"/>
                </a:lnTo>
                <a:lnTo>
                  <a:pt x="445" y="92"/>
                </a:lnTo>
                <a:lnTo>
                  <a:pt x="444" y="89"/>
                </a:lnTo>
                <a:lnTo>
                  <a:pt x="441" y="85"/>
                </a:lnTo>
                <a:lnTo>
                  <a:pt x="438" y="83"/>
                </a:lnTo>
                <a:lnTo>
                  <a:pt x="435" y="81"/>
                </a:lnTo>
                <a:lnTo>
                  <a:pt x="431" y="80"/>
                </a:lnTo>
                <a:lnTo>
                  <a:pt x="427" y="79"/>
                </a:lnTo>
                <a:lnTo>
                  <a:pt x="423" y="80"/>
                </a:lnTo>
                <a:lnTo>
                  <a:pt x="419" y="81"/>
                </a:lnTo>
                <a:lnTo>
                  <a:pt x="416" y="83"/>
                </a:lnTo>
                <a:lnTo>
                  <a:pt x="413" y="85"/>
                </a:lnTo>
                <a:lnTo>
                  <a:pt x="410" y="89"/>
                </a:lnTo>
                <a:lnTo>
                  <a:pt x="408" y="92"/>
                </a:lnTo>
                <a:lnTo>
                  <a:pt x="407" y="95"/>
                </a:lnTo>
                <a:lnTo>
                  <a:pt x="407" y="99"/>
                </a:lnTo>
                <a:lnTo>
                  <a:pt x="407" y="379"/>
                </a:lnTo>
                <a:lnTo>
                  <a:pt x="33" y="5"/>
                </a:lnTo>
                <a:lnTo>
                  <a:pt x="31" y="3"/>
                </a:lnTo>
                <a:lnTo>
                  <a:pt x="27" y="1"/>
                </a:lnTo>
                <a:lnTo>
                  <a:pt x="24" y="0"/>
                </a:lnTo>
                <a:lnTo>
                  <a:pt x="19" y="0"/>
                </a:lnTo>
                <a:lnTo>
                  <a:pt x="16" y="0"/>
                </a:lnTo>
                <a:lnTo>
                  <a:pt x="13" y="1"/>
                </a:lnTo>
                <a:lnTo>
                  <a:pt x="9" y="3"/>
                </a:lnTo>
                <a:lnTo>
                  <a:pt x="5" y="5"/>
                </a:lnTo>
                <a:lnTo>
                  <a:pt x="3" y="9"/>
                </a:lnTo>
                <a:lnTo>
                  <a:pt x="1" y="12"/>
                </a:lnTo>
                <a:lnTo>
                  <a:pt x="0" y="16"/>
                </a:lnTo>
                <a:lnTo>
                  <a:pt x="0" y="20"/>
                </a:lnTo>
                <a:lnTo>
                  <a:pt x="0" y="24"/>
                </a:lnTo>
                <a:lnTo>
                  <a:pt x="1" y="27"/>
                </a:lnTo>
                <a:lnTo>
                  <a:pt x="3" y="30"/>
                </a:lnTo>
                <a:lnTo>
                  <a:pt x="5" y="34"/>
                </a:lnTo>
                <a:lnTo>
                  <a:pt x="379" y="407"/>
                </a:lnTo>
                <a:lnTo>
                  <a:pt x="109" y="407"/>
                </a:lnTo>
                <a:lnTo>
                  <a:pt x="106" y="407"/>
                </a:lnTo>
                <a:lnTo>
                  <a:pt x="101" y="408"/>
                </a:lnTo>
                <a:lnTo>
                  <a:pt x="98" y="410"/>
                </a:lnTo>
                <a:lnTo>
                  <a:pt x="95" y="413"/>
                </a:lnTo>
                <a:lnTo>
                  <a:pt x="93" y="416"/>
                </a:lnTo>
                <a:lnTo>
                  <a:pt x="91" y="419"/>
                </a:lnTo>
                <a:lnTo>
                  <a:pt x="90" y="422"/>
                </a:lnTo>
                <a:lnTo>
                  <a:pt x="90" y="427"/>
                </a:lnTo>
                <a:lnTo>
                  <a:pt x="90" y="431"/>
                </a:lnTo>
                <a:lnTo>
                  <a:pt x="91" y="434"/>
                </a:lnTo>
                <a:lnTo>
                  <a:pt x="93" y="437"/>
                </a:lnTo>
                <a:lnTo>
                  <a:pt x="95" y="441"/>
                </a:lnTo>
                <a:lnTo>
                  <a:pt x="98" y="443"/>
                </a:lnTo>
                <a:lnTo>
                  <a:pt x="101" y="445"/>
                </a:lnTo>
                <a:lnTo>
                  <a:pt x="106" y="446"/>
                </a:lnTo>
                <a:lnTo>
                  <a:pt x="109" y="447"/>
                </a:lnTo>
                <a:lnTo>
                  <a:pt x="425" y="447"/>
                </a:lnTo>
                <a:lnTo>
                  <a:pt x="427" y="447"/>
                </a:lnTo>
                <a:lnTo>
                  <a:pt x="427" y="447"/>
                </a:lnTo>
                <a:lnTo>
                  <a:pt x="431" y="446"/>
                </a:lnTo>
                <a:lnTo>
                  <a:pt x="434" y="445"/>
                </a:lnTo>
                <a:lnTo>
                  <a:pt x="438" y="444"/>
                </a:lnTo>
                <a:lnTo>
                  <a:pt x="441" y="441"/>
                </a:lnTo>
                <a:lnTo>
                  <a:pt x="444" y="437"/>
                </a:lnTo>
                <a:lnTo>
                  <a:pt x="446" y="434"/>
                </a:lnTo>
                <a:lnTo>
                  <a:pt x="447" y="430"/>
                </a:lnTo>
                <a:lnTo>
                  <a:pt x="447" y="426"/>
                </a:lnTo>
                <a:close/>
              </a:path>
            </a:pathLst>
          </a:custGeom>
          <a:solidFill>
            <a:sysClr val="window" lastClr="FFFFFF"/>
          </a:solidFill>
          <a:ln w="19050">
            <a:solidFill>
              <a:srgbClr val="115BC9"/>
            </a:solidFill>
          </a:ln>
        </p:spPr>
        <p:txBody>
          <a:bodyPr vert="horz" wrap="square" lIns="57150" tIns="28575" rIns="57150" bIns="28575" numCol="1" anchor="t" anchorCtr="0" compatLnSpc="1">
            <a:prstTxWarp prst="textNoShape">
              <a:avLst/>
            </a:prstTxWarp>
          </a:bodyPr>
          <a:lstStyle/>
          <a:p>
            <a:pPr defTabSz="685800">
              <a:buClrTx/>
              <a:defRPr/>
            </a:pPr>
            <a:endParaRPr lang="en-US" sz="1125">
              <a:solidFill>
                <a:prstClr val="black"/>
              </a:solidFill>
              <a:latin typeface="Poppins" panose="00000500000000000000" pitchFamily="2" charset="0"/>
              <a:cs typeface="Poppins" panose="00000500000000000000" pitchFamily="2" charset="0"/>
            </a:endParaRPr>
          </a:p>
        </p:txBody>
      </p:sp>
      <p:cxnSp>
        <p:nvCxnSpPr>
          <p:cNvPr id="905" name="Google Shape;163;p9"/>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Tree>
    <p:extLst>
      <p:ext uri="{BB962C8B-B14F-4D97-AF65-F5344CB8AC3E}">
        <p14:creationId xmlns:p14="http://schemas.microsoft.com/office/powerpoint/2010/main" val="125600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9B3AA-250A-1F96-1461-3BBC6330E35B}"/>
            </a:ext>
          </a:extLst>
        </p:cNvPr>
        <p:cNvGrpSpPr/>
        <p:nvPr/>
      </p:nvGrpSpPr>
      <p:grpSpPr>
        <a:xfrm>
          <a:off x="0" y="0"/>
          <a:ext cx="0" cy="0"/>
          <a:chOff x="0" y="0"/>
          <a:chExt cx="0" cy="0"/>
        </a:xfrm>
      </p:grpSpPr>
      <p:sp>
        <p:nvSpPr>
          <p:cNvPr id="4" name="Table Card BG">
            <a:extLst>
              <a:ext uri="{FF2B5EF4-FFF2-40B4-BE49-F238E27FC236}">
                <a16:creationId xmlns:a16="http://schemas.microsoft.com/office/drawing/2014/main" id="{166DE203-96E1-6BD1-0976-5BEB09AD4894}"/>
              </a:ext>
            </a:extLst>
          </p:cNvPr>
          <p:cNvSpPr/>
          <p:nvPr/>
        </p:nvSpPr>
        <p:spPr>
          <a:xfrm>
            <a:off x="190500" y="997194"/>
            <a:ext cx="8763000" cy="3657600"/>
          </a:xfrm>
          <a:prstGeom prst="roundRect">
            <a:avLst>
              <a:gd name="adj" fmla="val 3000"/>
            </a:avLst>
          </a:prstGeom>
          <a:solidFill>
            <a:srgbClr val="FFFFFF"/>
          </a:solidFill>
          <a:ln w="9525">
            <a:solidFill>
              <a:srgbClr val="BFD3E6"/>
            </a:solidFill>
          </a:ln>
          <a:effectLst>
            <a:outerShdw blurRad="90000" dist="30000" dir="5400000" algn="bl" rotWithShape="0">
              <a:srgbClr val="9AA7B5">
                <a:alpha val="30000"/>
              </a:srgbClr>
            </a:outerShdw>
          </a:effectLst>
        </p:spPr>
        <p:txBody>
          <a:bodyPr/>
          <a:lstStyle/>
          <a:p>
            <a:endParaRPr lang="en-US"/>
          </a:p>
        </p:txBody>
      </p:sp>
      <p:sp>
        <p:nvSpPr>
          <p:cNvPr id="45" name="Row BG 2">
            <a:extLst>
              <a:ext uri="{FF2B5EF4-FFF2-40B4-BE49-F238E27FC236}">
                <a16:creationId xmlns:a16="http://schemas.microsoft.com/office/drawing/2014/main" id="{3E430A87-91DB-22C0-CFAD-D49DA0CCC9D9}"/>
              </a:ext>
            </a:extLst>
          </p:cNvPr>
          <p:cNvSpPr/>
          <p:nvPr/>
        </p:nvSpPr>
        <p:spPr>
          <a:xfrm>
            <a:off x="215908" y="3478347"/>
            <a:ext cx="8712186" cy="574955"/>
          </a:xfrm>
          <a:prstGeom prst="rect">
            <a:avLst/>
          </a:prstGeom>
          <a:solidFill>
            <a:srgbClr val="FFFFFF"/>
          </a:solidFill>
          <a:ln>
            <a:noFill/>
          </a:ln>
        </p:spPr>
        <p:txBody>
          <a:bodyPr/>
          <a:lstStyle/>
          <a:p>
            <a:endParaRPr lang="en-US"/>
          </a:p>
        </p:txBody>
      </p:sp>
      <p:pic>
        <p:nvPicPr>
          <p:cNvPr id="11" name="Icon r3c1">
            <a:extLst>
              <a:ext uri="{FF2B5EF4-FFF2-40B4-BE49-F238E27FC236}">
                <a16:creationId xmlns:a16="http://schemas.microsoft.com/office/drawing/2014/main" id="{A58222F9-D67F-7F76-6191-837FCB0FBBE5}"/>
              </a:ext>
            </a:extLst>
          </p:cNvPr>
          <p:cNvPicPr>
            <a:picLocks noChangeAspect="1"/>
          </p:cNvPicPr>
          <p:nvPr/>
        </p:nvPicPr>
        <p:blipFill>
          <a:blip r:embed="rId4"/>
          <a:stretch>
            <a:fillRect/>
          </a:stretch>
        </p:blipFill>
        <p:spPr>
          <a:xfrm>
            <a:off x="4989212" y="3617614"/>
            <a:ext cx="296420" cy="296420"/>
          </a:xfrm>
          <a:prstGeom prst="ellipse">
            <a:avLst/>
          </a:prstGeom>
        </p:spPr>
      </p:pic>
      <p:graphicFrame>
        <p:nvGraphicFramePr>
          <p:cNvPr id="2" name="think-cell data - do not delete" hidden="1">
            <a:extLst>
              <a:ext uri="{FF2B5EF4-FFF2-40B4-BE49-F238E27FC236}">
                <a16:creationId xmlns:a16="http://schemas.microsoft.com/office/drawing/2014/main" id="{AFCB5623-A72B-13C6-DF8B-C668646B89C7}"/>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think-cell data - do not delete" hidden="1">
                        <a:extLst>
                          <a:ext uri="{FF2B5EF4-FFF2-40B4-BE49-F238E27FC236}">
                            <a16:creationId xmlns:a16="http://schemas.microsoft.com/office/drawing/2014/main" id="{AFCB5623-A72B-13C6-DF8B-C668646B89C7}"/>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44" name="Google Shape;149;p9">
            <a:extLst>
              <a:ext uri="{FF2B5EF4-FFF2-40B4-BE49-F238E27FC236}">
                <a16:creationId xmlns:a16="http://schemas.microsoft.com/office/drawing/2014/main" id="{7E301F08-2D9F-5F97-F638-248BA59029D2}"/>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What Sets Starling Apart in a Competitive Landscape </a:t>
            </a:r>
          </a:p>
        </p:txBody>
      </p:sp>
      <p:cxnSp>
        <p:nvCxnSpPr>
          <p:cNvPr id="14" name="Google Shape;163;p9">
            <a:extLst>
              <a:ext uri="{FF2B5EF4-FFF2-40B4-BE49-F238E27FC236}">
                <a16:creationId xmlns:a16="http://schemas.microsoft.com/office/drawing/2014/main" id="{A5122FBB-E18E-CDFD-522C-08BA94B42983}"/>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5" name="Google Shape;164;p9">
            <a:extLst>
              <a:ext uri="{FF2B5EF4-FFF2-40B4-BE49-F238E27FC236}">
                <a16:creationId xmlns:a16="http://schemas.microsoft.com/office/drawing/2014/main" id="{187A82B6-A88D-747B-E6B6-C0E8C7E19F21}"/>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18</a:t>
            </a:r>
            <a:endParaRPr sz="427">
              <a:solidFill>
                <a:schemeClr val="dk1"/>
              </a:solidFill>
              <a:latin typeface="Calibri"/>
              <a:ea typeface="Calibri"/>
              <a:cs typeface="Calibri"/>
              <a:sym typeface="Calibri"/>
            </a:endParaRPr>
          </a:p>
        </p:txBody>
      </p:sp>
      <p:sp>
        <p:nvSpPr>
          <p:cNvPr id="17" name="Google Shape;170;p9">
            <a:extLst>
              <a:ext uri="{FF2B5EF4-FFF2-40B4-BE49-F238E27FC236}">
                <a16:creationId xmlns:a16="http://schemas.microsoft.com/office/drawing/2014/main" id="{1E786BD9-79EE-D9FE-D858-F7CF3C626F45}"/>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18" name="Google Shape;162;p9">
            <a:extLst>
              <a:ext uri="{FF2B5EF4-FFF2-40B4-BE49-F238E27FC236}">
                <a16:creationId xmlns:a16="http://schemas.microsoft.com/office/drawing/2014/main" id="{FA631130-7845-A9D3-02DA-932E4EB71EEE}"/>
              </a:ext>
            </a:extLst>
          </p:cNvPr>
          <p:cNvCxnSpPr>
            <a:cxnSpLocks/>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Header Bar">
            <a:extLst>
              <a:ext uri="{FF2B5EF4-FFF2-40B4-BE49-F238E27FC236}">
                <a16:creationId xmlns:a16="http://schemas.microsoft.com/office/drawing/2014/main" id="{148905E1-FE8D-6F96-E7BB-73BF9DCE15C8}"/>
              </a:ext>
            </a:extLst>
          </p:cNvPr>
          <p:cNvSpPr/>
          <p:nvPr/>
        </p:nvSpPr>
        <p:spPr>
          <a:xfrm>
            <a:off x="215908" y="1023730"/>
            <a:ext cx="8712186" cy="729750"/>
          </a:xfrm>
          <a:prstGeom prst="rect">
            <a:avLst/>
          </a:prstGeom>
          <a:gradFill rotWithShape="1">
            <a:gsLst>
              <a:gs pos="0">
                <a:srgbClr val="001876"/>
              </a:gs>
              <a:gs pos="100000">
                <a:srgbClr val="0D469D"/>
              </a:gs>
            </a:gsLst>
            <a:lin ang="0" scaled="0"/>
          </a:gradFill>
          <a:ln>
            <a:noFill/>
          </a:ln>
        </p:spPr>
        <p:txBody>
          <a:bodyPr/>
          <a:lstStyle/>
          <a:p>
            <a:endParaRPr lang="en-US"/>
          </a:p>
        </p:txBody>
      </p:sp>
      <p:sp>
        <p:nvSpPr>
          <p:cNvPr id="6" name="Header Label 0">
            <a:extLst>
              <a:ext uri="{FF2B5EF4-FFF2-40B4-BE49-F238E27FC236}">
                <a16:creationId xmlns:a16="http://schemas.microsoft.com/office/drawing/2014/main" id="{FED6C206-9110-6053-AF2A-F82595F5415E}"/>
              </a:ext>
            </a:extLst>
          </p:cNvPr>
          <p:cNvSpPr txBox="1"/>
          <p:nvPr/>
        </p:nvSpPr>
        <p:spPr>
          <a:xfrm>
            <a:off x="300598" y="1023730"/>
            <a:ext cx="2562566" cy="729750"/>
          </a:xfrm>
          <a:prstGeom prst="rect">
            <a:avLst/>
          </a:prstGeom>
          <a:noFill/>
        </p:spPr>
        <p:txBody>
          <a:bodyPr wrap="square" lIns="45720" tIns="0" rIns="45720" bIns="0" anchor="ctr">
            <a:noAutofit/>
          </a:bodyPr>
          <a:lstStyle/>
          <a:p>
            <a:pPr algn="l"/>
            <a:r>
              <a:rPr lang="en-US" sz="950" b="1" i="0">
                <a:solidFill>
                  <a:srgbClr val="FFFFFF"/>
                </a:solidFill>
                <a:latin typeface="Poppins"/>
                <a:cs typeface="Poppins"/>
              </a:rPr>
              <a:t>Care Delivery Model</a:t>
            </a:r>
          </a:p>
        </p:txBody>
      </p:sp>
      <p:sp>
        <p:nvSpPr>
          <p:cNvPr id="7" name="Header Col 0">
            <a:extLst>
              <a:ext uri="{FF2B5EF4-FFF2-40B4-BE49-F238E27FC236}">
                <a16:creationId xmlns:a16="http://schemas.microsoft.com/office/drawing/2014/main" id="{F1D3DDED-8FA2-3A04-34CE-875F1E809DEF}"/>
              </a:ext>
            </a:extLst>
          </p:cNvPr>
          <p:cNvSpPr txBox="1"/>
          <p:nvPr/>
        </p:nvSpPr>
        <p:spPr>
          <a:xfrm>
            <a:off x="2888572" y="1023730"/>
            <a:ext cx="1465357" cy="729750"/>
          </a:xfrm>
          <a:prstGeom prst="rect">
            <a:avLst/>
          </a:prstGeom>
          <a:noFill/>
        </p:spPr>
        <p:txBody>
          <a:bodyPr wrap="square" lIns="45720" tIns="0" rIns="45720" bIns="0" anchor="ctr">
            <a:noAutofit/>
          </a:bodyPr>
          <a:lstStyle/>
          <a:p>
            <a:pPr algn="ctr"/>
            <a:r>
              <a:rPr lang="en-US" sz="850" b="1" i="0">
                <a:solidFill>
                  <a:srgbClr val="FFFFFF"/>
                </a:solidFill>
                <a:latin typeface="Poppins"/>
                <a:cs typeface="Poppins"/>
              </a:rPr>
              <a:t>Provide Clinical Care</a:t>
            </a:r>
          </a:p>
        </p:txBody>
      </p:sp>
      <p:sp>
        <p:nvSpPr>
          <p:cNvPr id="8" name="Header Col 1">
            <a:extLst>
              <a:ext uri="{FF2B5EF4-FFF2-40B4-BE49-F238E27FC236}">
                <a16:creationId xmlns:a16="http://schemas.microsoft.com/office/drawing/2014/main" id="{DDF487F6-22F9-34F9-80D6-B1171FEDB262}"/>
              </a:ext>
            </a:extLst>
          </p:cNvPr>
          <p:cNvSpPr txBox="1"/>
          <p:nvPr/>
        </p:nvSpPr>
        <p:spPr>
          <a:xfrm>
            <a:off x="4404744" y="1023730"/>
            <a:ext cx="1465357" cy="729750"/>
          </a:xfrm>
          <a:prstGeom prst="rect">
            <a:avLst/>
          </a:prstGeom>
          <a:noFill/>
        </p:spPr>
        <p:txBody>
          <a:bodyPr wrap="square" lIns="45720" tIns="0" rIns="45720" bIns="0" anchor="ctr">
            <a:noAutofit/>
          </a:bodyPr>
          <a:lstStyle/>
          <a:p>
            <a:pPr algn="ctr"/>
            <a:r>
              <a:rPr lang="en-US" sz="850" b="1" i="0">
                <a:solidFill>
                  <a:srgbClr val="FFFFFF"/>
                </a:solidFill>
                <a:latin typeface="Poppins"/>
                <a:cs typeface="Poppins"/>
              </a:rPr>
              <a:t>Utilization Management</a:t>
            </a:r>
          </a:p>
        </p:txBody>
      </p:sp>
      <p:sp>
        <p:nvSpPr>
          <p:cNvPr id="9" name="Header Col 2">
            <a:extLst>
              <a:ext uri="{FF2B5EF4-FFF2-40B4-BE49-F238E27FC236}">
                <a16:creationId xmlns:a16="http://schemas.microsoft.com/office/drawing/2014/main" id="{0355FAF8-71F2-B9D7-FA4B-A76F329BE504}"/>
              </a:ext>
            </a:extLst>
          </p:cNvPr>
          <p:cNvSpPr txBox="1"/>
          <p:nvPr/>
        </p:nvSpPr>
        <p:spPr>
          <a:xfrm>
            <a:off x="5920916" y="1023730"/>
            <a:ext cx="1465357" cy="729750"/>
          </a:xfrm>
          <a:prstGeom prst="rect">
            <a:avLst/>
          </a:prstGeom>
          <a:noFill/>
        </p:spPr>
        <p:txBody>
          <a:bodyPr wrap="square" lIns="45720" tIns="0" rIns="45720" bIns="0" anchor="ctr">
            <a:noAutofit/>
          </a:bodyPr>
          <a:lstStyle/>
          <a:p>
            <a:pPr algn="ctr"/>
            <a:r>
              <a:rPr lang="en-US" sz="850" b="1" i="0">
                <a:solidFill>
                  <a:srgbClr val="FFFFFF"/>
                </a:solidFill>
                <a:latin typeface="Poppins"/>
                <a:cs typeface="Poppins"/>
              </a:rPr>
              <a:t>Incentivized to Keep Drug Costs Low</a:t>
            </a:r>
          </a:p>
        </p:txBody>
      </p:sp>
      <p:sp>
        <p:nvSpPr>
          <p:cNvPr id="10" name="Header Col 3">
            <a:extLst>
              <a:ext uri="{FF2B5EF4-FFF2-40B4-BE49-F238E27FC236}">
                <a16:creationId xmlns:a16="http://schemas.microsoft.com/office/drawing/2014/main" id="{321ED162-BB8D-7AD7-B97D-B9774CC9606C}"/>
              </a:ext>
            </a:extLst>
          </p:cNvPr>
          <p:cNvSpPr txBox="1"/>
          <p:nvPr/>
        </p:nvSpPr>
        <p:spPr>
          <a:xfrm>
            <a:off x="7437087" y="1023730"/>
            <a:ext cx="1465357" cy="729750"/>
          </a:xfrm>
          <a:prstGeom prst="rect">
            <a:avLst/>
          </a:prstGeom>
          <a:noFill/>
        </p:spPr>
        <p:txBody>
          <a:bodyPr wrap="square" lIns="45720" tIns="0" rIns="45720" bIns="0" anchor="ctr">
            <a:noAutofit/>
          </a:bodyPr>
          <a:lstStyle/>
          <a:p>
            <a:pPr algn="ctr"/>
            <a:r>
              <a:rPr lang="en-US" sz="850" b="1">
                <a:solidFill>
                  <a:schemeClr val="bg1"/>
                </a:solidFill>
                <a:latin typeface="Poppins"/>
                <a:cs typeface="Poppins"/>
              </a:rPr>
              <a:t>Purchasing Drugs at Scale</a:t>
            </a:r>
          </a:p>
        </p:txBody>
      </p:sp>
      <p:cxnSp>
        <p:nvCxnSpPr>
          <p:cNvPr id="12" name="Header Divider">
            <a:extLst>
              <a:ext uri="{FF2B5EF4-FFF2-40B4-BE49-F238E27FC236}">
                <a16:creationId xmlns:a16="http://schemas.microsoft.com/office/drawing/2014/main" id="{E91EEDF9-231F-CE62-9C49-95A7D9FCE098}"/>
              </a:ext>
            </a:extLst>
          </p:cNvPr>
          <p:cNvCxnSpPr/>
          <p:nvPr/>
        </p:nvCxnSpPr>
        <p:spPr>
          <a:xfrm>
            <a:off x="2863164" y="1023730"/>
            <a:ext cx="0" cy="729750"/>
          </a:xfrm>
          <a:prstGeom prst="line">
            <a:avLst/>
          </a:prstGeom>
          <a:ln w="6350">
            <a:solidFill>
              <a:srgbClr val="2C4D85"/>
            </a:solidFill>
          </a:ln>
        </p:spPr>
      </p:cxnSp>
      <p:cxnSp>
        <p:nvCxnSpPr>
          <p:cNvPr id="13" name="Header Divider">
            <a:extLst>
              <a:ext uri="{FF2B5EF4-FFF2-40B4-BE49-F238E27FC236}">
                <a16:creationId xmlns:a16="http://schemas.microsoft.com/office/drawing/2014/main" id="{908F015F-3383-3379-8441-F009FB20642F}"/>
              </a:ext>
            </a:extLst>
          </p:cNvPr>
          <p:cNvCxnSpPr/>
          <p:nvPr/>
        </p:nvCxnSpPr>
        <p:spPr>
          <a:xfrm>
            <a:off x="4379336" y="1023730"/>
            <a:ext cx="0" cy="729750"/>
          </a:xfrm>
          <a:prstGeom prst="line">
            <a:avLst/>
          </a:prstGeom>
          <a:ln w="6350">
            <a:solidFill>
              <a:srgbClr val="2C4D85"/>
            </a:solidFill>
          </a:ln>
        </p:spPr>
      </p:cxnSp>
      <p:cxnSp>
        <p:nvCxnSpPr>
          <p:cNvPr id="16" name="Header Divider">
            <a:extLst>
              <a:ext uri="{FF2B5EF4-FFF2-40B4-BE49-F238E27FC236}">
                <a16:creationId xmlns:a16="http://schemas.microsoft.com/office/drawing/2014/main" id="{92DEC0FB-4E91-2A64-6374-8C1E3BC1BCF6}"/>
              </a:ext>
            </a:extLst>
          </p:cNvPr>
          <p:cNvCxnSpPr/>
          <p:nvPr/>
        </p:nvCxnSpPr>
        <p:spPr>
          <a:xfrm>
            <a:off x="5895508" y="1023730"/>
            <a:ext cx="0" cy="729750"/>
          </a:xfrm>
          <a:prstGeom prst="line">
            <a:avLst/>
          </a:prstGeom>
          <a:ln w="6350">
            <a:solidFill>
              <a:srgbClr val="2C4D85"/>
            </a:solidFill>
          </a:ln>
        </p:spPr>
      </p:cxnSp>
      <p:cxnSp>
        <p:nvCxnSpPr>
          <p:cNvPr id="19" name="Header Divider">
            <a:extLst>
              <a:ext uri="{FF2B5EF4-FFF2-40B4-BE49-F238E27FC236}">
                <a16:creationId xmlns:a16="http://schemas.microsoft.com/office/drawing/2014/main" id="{63FC376B-B900-058A-E60D-474F497DC3DB}"/>
              </a:ext>
            </a:extLst>
          </p:cNvPr>
          <p:cNvCxnSpPr/>
          <p:nvPr/>
        </p:nvCxnSpPr>
        <p:spPr>
          <a:xfrm>
            <a:off x="7411680" y="1023730"/>
            <a:ext cx="0" cy="729750"/>
          </a:xfrm>
          <a:prstGeom prst="line">
            <a:avLst/>
          </a:prstGeom>
          <a:ln w="6350">
            <a:solidFill>
              <a:srgbClr val="2C4D85"/>
            </a:solidFill>
          </a:ln>
        </p:spPr>
      </p:cxnSp>
      <p:sp>
        <p:nvSpPr>
          <p:cNvPr id="21" name="Row BG 0">
            <a:extLst>
              <a:ext uri="{FF2B5EF4-FFF2-40B4-BE49-F238E27FC236}">
                <a16:creationId xmlns:a16="http://schemas.microsoft.com/office/drawing/2014/main" id="{E9301CA5-0373-D51A-AEC8-652FD08F3B87}"/>
              </a:ext>
            </a:extLst>
          </p:cNvPr>
          <p:cNvSpPr/>
          <p:nvPr/>
        </p:nvSpPr>
        <p:spPr>
          <a:xfrm>
            <a:off x="215908" y="1753482"/>
            <a:ext cx="8712186" cy="574955"/>
          </a:xfrm>
          <a:prstGeom prst="rect">
            <a:avLst/>
          </a:prstGeom>
          <a:solidFill>
            <a:srgbClr val="FFF3E6"/>
          </a:solidFill>
          <a:ln>
            <a:noFill/>
          </a:ln>
        </p:spPr>
        <p:txBody>
          <a:bodyPr/>
          <a:lstStyle/>
          <a:p>
            <a:endParaRPr lang="en-US"/>
          </a:p>
        </p:txBody>
      </p:sp>
      <p:sp>
        <p:nvSpPr>
          <p:cNvPr id="22" name="Row Accent 0">
            <a:extLst>
              <a:ext uri="{FF2B5EF4-FFF2-40B4-BE49-F238E27FC236}">
                <a16:creationId xmlns:a16="http://schemas.microsoft.com/office/drawing/2014/main" id="{2B70A2E5-E9F1-9F2B-8D2C-D21C9307313C}"/>
              </a:ext>
            </a:extLst>
          </p:cNvPr>
          <p:cNvSpPr/>
          <p:nvPr/>
        </p:nvSpPr>
        <p:spPr>
          <a:xfrm>
            <a:off x="215908" y="1753482"/>
            <a:ext cx="42346" cy="574955"/>
          </a:xfrm>
          <a:prstGeom prst="rect">
            <a:avLst/>
          </a:prstGeom>
          <a:solidFill>
            <a:srgbClr val="F2A765"/>
          </a:solidFill>
          <a:ln>
            <a:noFill/>
          </a:ln>
        </p:spPr>
        <p:txBody>
          <a:bodyPr/>
          <a:lstStyle/>
          <a:p>
            <a:endParaRPr lang="en-US"/>
          </a:p>
        </p:txBody>
      </p:sp>
      <p:pic>
        <p:nvPicPr>
          <p:cNvPr id="24" name="Icon r0c0">
            <a:extLst>
              <a:ext uri="{FF2B5EF4-FFF2-40B4-BE49-F238E27FC236}">
                <a16:creationId xmlns:a16="http://schemas.microsoft.com/office/drawing/2014/main" id="{4834EAE6-F0CE-54BE-4726-0A6C7ADC52EC}"/>
              </a:ext>
            </a:extLst>
          </p:cNvPr>
          <p:cNvPicPr>
            <a:picLocks noChangeAspect="1"/>
          </p:cNvPicPr>
          <p:nvPr/>
        </p:nvPicPr>
        <p:blipFill>
          <a:blip r:embed="rId7"/>
          <a:stretch>
            <a:fillRect/>
          </a:stretch>
        </p:blipFill>
        <p:spPr>
          <a:xfrm>
            <a:off x="3473040" y="1892749"/>
            <a:ext cx="296420" cy="296420"/>
          </a:xfrm>
          <a:prstGeom prst="ellipse">
            <a:avLst/>
          </a:prstGeom>
        </p:spPr>
      </p:pic>
      <p:pic>
        <p:nvPicPr>
          <p:cNvPr id="25" name="Icon r0c1">
            <a:extLst>
              <a:ext uri="{FF2B5EF4-FFF2-40B4-BE49-F238E27FC236}">
                <a16:creationId xmlns:a16="http://schemas.microsoft.com/office/drawing/2014/main" id="{42486BEE-5609-EF6E-8781-E365D3BF1A8D}"/>
              </a:ext>
            </a:extLst>
          </p:cNvPr>
          <p:cNvPicPr>
            <a:picLocks noChangeAspect="1"/>
          </p:cNvPicPr>
          <p:nvPr/>
        </p:nvPicPr>
        <p:blipFill>
          <a:blip r:embed="rId7"/>
          <a:stretch>
            <a:fillRect/>
          </a:stretch>
        </p:blipFill>
        <p:spPr>
          <a:xfrm>
            <a:off x="4989212" y="1892749"/>
            <a:ext cx="296420" cy="296420"/>
          </a:xfrm>
          <a:prstGeom prst="ellipse">
            <a:avLst/>
          </a:prstGeom>
        </p:spPr>
      </p:pic>
      <p:pic>
        <p:nvPicPr>
          <p:cNvPr id="26" name="Icon r0c2">
            <a:extLst>
              <a:ext uri="{FF2B5EF4-FFF2-40B4-BE49-F238E27FC236}">
                <a16:creationId xmlns:a16="http://schemas.microsoft.com/office/drawing/2014/main" id="{ABE21EDD-ECD2-FBA5-CDA4-31F786C3DC14}"/>
              </a:ext>
            </a:extLst>
          </p:cNvPr>
          <p:cNvPicPr>
            <a:picLocks noChangeAspect="1"/>
          </p:cNvPicPr>
          <p:nvPr/>
        </p:nvPicPr>
        <p:blipFill>
          <a:blip r:embed="rId7"/>
          <a:stretch>
            <a:fillRect/>
          </a:stretch>
        </p:blipFill>
        <p:spPr>
          <a:xfrm>
            <a:off x="6505384" y="1892749"/>
            <a:ext cx="296420" cy="296420"/>
          </a:xfrm>
          <a:prstGeom prst="ellipse">
            <a:avLst/>
          </a:prstGeom>
        </p:spPr>
      </p:pic>
      <p:cxnSp>
        <p:nvCxnSpPr>
          <p:cNvPr id="27" name="Row Divider 0">
            <a:extLst>
              <a:ext uri="{FF2B5EF4-FFF2-40B4-BE49-F238E27FC236}">
                <a16:creationId xmlns:a16="http://schemas.microsoft.com/office/drawing/2014/main" id="{53F6E5F0-CCF4-0C46-BBB0-9885C1BAE262}"/>
              </a:ext>
            </a:extLst>
          </p:cNvPr>
          <p:cNvCxnSpPr/>
          <p:nvPr/>
        </p:nvCxnSpPr>
        <p:spPr>
          <a:xfrm>
            <a:off x="215908" y="2328437"/>
            <a:ext cx="8712186" cy="0"/>
          </a:xfrm>
          <a:prstGeom prst="line">
            <a:avLst/>
          </a:prstGeom>
          <a:ln w="6350">
            <a:solidFill>
              <a:srgbClr val="E3E9F0"/>
            </a:solidFill>
          </a:ln>
        </p:spPr>
      </p:cxnSp>
      <p:cxnSp>
        <p:nvCxnSpPr>
          <p:cNvPr id="28" name="Col Divider r0">
            <a:extLst>
              <a:ext uri="{FF2B5EF4-FFF2-40B4-BE49-F238E27FC236}">
                <a16:creationId xmlns:a16="http://schemas.microsoft.com/office/drawing/2014/main" id="{6CBD0FFF-1C5D-D07D-E751-F23C4B59E0F0}"/>
              </a:ext>
            </a:extLst>
          </p:cNvPr>
          <p:cNvCxnSpPr/>
          <p:nvPr/>
        </p:nvCxnSpPr>
        <p:spPr>
          <a:xfrm>
            <a:off x="2863164" y="1753482"/>
            <a:ext cx="0" cy="574955"/>
          </a:xfrm>
          <a:prstGeom prst="line">
            <a:avLst/>
          </a:prstGeom>
          <a:ln w="6350">
            <a:solidFill>
              <a:srgbClr val="E3E9F0"/>
            </a:solidFill>
          </a:ln>
        </p:spPr>
      </p:cxnSp>
      <p:cxnSp>
        <p:nvCxnSpPr>
          <p:cNvPr id="29" name="Col Divider r0">
            <a:extLst>
              <a:ext uri="{FF2B5EF4-FFF2-40B4-BE49-F238E27FC236}">
                <a16:creationId xmlns:a16="http://schemas.microsoft.com/office/drawing/2014/main" id="{36D6D1B0-8FEA-1BDA-F73C-98E1A98789CF}"/>
              </a:ext>
            </a:extLst>
          </p:cNvPr>
          <p:cNvCxnSpPr/>
          <p:nvPr/>
        </p:nvCxnSpPr>
        <p:spPr>
          <a:xfrm>
            <a:off x="4379336" y="1753482"/>
            <a:ext cx="0" cy="574955"/>
          </a:xfrm>
          <a:prstGeom prst="line">
            <a:avLst/>
          </a:prstGeom>
          <a:ln w="6350">
            <a:solidFill>
              <a:srgbClr val="E3E9F0"/>
            </a:solidFill>
          </a:ln>
        </p:spPr>
      </p:cxnSp>
      <p:cxnSp>
        <p:nvCxnSpPr>
          <p:cNvPr id="30" name="Col Divider r0">
            <a:extLst>
              <a:ext uri="{FF2B5EF4-FFF2-40B4-BE49-F238E27FC236}">
                <a16:creationId xmlns:a16="http://schemas.microsoft.com/office/drawing/2014/main" id="{870CE6DC-304D-586C-C51B-5178459818B0}"/>
              </a:ext>
            </a:extLst>
          </p:cNvPr>
          <p:cNvCxnSpPr/>
          <p:nvPr/>
        </p:nvCxnSpPr>
        <p:spPr>
          <a:xfrm>
            <a:off x="5895508" y="1753482"/>
            <a:ext cx="0" cy="574955"/>
          </a:xfrm>
          <a:prstGeom prst="line">
            <a:avLst/>
          </a:prstGeom>
          <a:ln w="6350">
            <a:solidFill>
              <a:srgbClr val="E3E9F0"/>
            </a:solidFill>
          </a:ln>
        </p:spPr>
      </p:cxnSp>
      <p:cxnSp>
        <p:nvCxnSpPr>
          <p:cNvPr id="31" name="Col Divider r0">
            <a:extLst>
              <a:ext uri="{FF2B5EF4-FFF2-40B4-BE49-F238E27FC236}">
                <a16:creationId xmlns:a16="http://schemas.microsoft.com/office/drawing/2014/main" id="{DD90132D-8DAE-9800-AB0C-6C3FAEBBCD48}"/>
              </a:ext>
            </a:extLst>
          </p:cNvPr>
          <p:cNvCxnSpPr/>
          <p:nvPr/>
        </p:nvCxnSpPr>
        <p:spPr>
          <a:xfrm>
            <a:off x="7411680" y="1753482"/>
            <a:ext cx="0" cy="574955"/>
          </a:xfrm>
          <a:prstGeom prst="line">
            <a:avLst/>
          </a:prstGeom>
          <a:ln w="6350">
            <a:solidFill>
              <a:srgbClr val="E3E9F0"/>
            </a:solidFill>
          </a:ln>
        </p:spPr>
      </p:cxnSp>
      <p:sp>
        <p:nvSpPr>
          <p:cNvPr id="3033" name="Row BG 1">
            <a:extLst>
              <a:ext uri="{FF2B5EF4-FFF2-40B4-BE49-F238E27FC236}">
                <a16:creationId xmlns:a16="http://schemas.microsoft.com/office/drawing/2014/main" id="{1D82FF9C-F320-43F6-B80B-421F6745B241}"/>
              </a:ext>
            </a:extLst>
          </p:cNvPr>
          <p:cNvSpPr/>
          <p:nvPr/>
        </p:nvSpPr>
        <p:spPr>
          <a:xfrm>
            <a:off x="215908" y="2328437"/>
            <a:ext cx="8712186" cy="574955"/>
          </a:xfrm>
          <a:prstGeom prst="rect">
            <a:avLst/>
          </a:prstGeom>
          <a:solidFill>
            <a:srgbClr val="FFFFFF"/>
          </a:solidFill>
          <a:ln>
            <a:noFill/>
          </a:ln>
        </p:spPr>
        <p:txBody>
          <a:bodyPr/>
          <a:lstStyle/>
          <a:p>
            <a:endParaRPr lang="en-US"/>
          </a:p>
        </p:txBody>
      </p:sp>
      <p:sp>
        <p:nvSpPr>
          <p:cNvPr id="3034" name="Row Label 1">
            <a:extLst>
              <a:ext uri="{FF2B5EF4-FFF2-40B4-BE49-F238E27FC236}">
                <a16:creationId xmlns:a16="http://schemas.microsoft.com/office/drawing/2014/main" id="{82A81873-CB04-44B2-953F-70F40C0CD55C}"/>
              </a:ext>
            </a:extLst>
          </p:cNvPr>
          <p:cNvSpPr txBox="1"/>
          <p:nvPr/>
        </p:nvSpPr>
        <p:spPr>
          <a:xfrm>
            <a:off x="300598" y="2328437"/>
            <a:ext cx="2562566" cy="574955"/>
          </a:xfrm>
          <a:prstGeom prst="rect">
            <a:avLst/>
          </a:prstGeom>
          <a:noFill/>
        </p:spPr>
        <p:txBody>
          <a:bodyPr wrap="square" lIns="45720" tIns="0" rIns="45720" bIns="0" anchor="ctr">
            <a:noAutofit/>
          </a:bodyPr>
          <a:lstStyle/>
          <a:p>
            <a:pPr algn="l"/>
            <a:r>
              <a:rPr lang="en-US" sz="1000" b="1" i="0" dirty="0">
                <a:solidFill>
                  <a:srgbClr val="001876"/>
                </a:solidFill>
                <a:latin typeface="Poppins"/>
                <a:cs typeface="Poppins"/>
              </a:rPr>
              <a:t>Care Navigation Model</a:t>
            </a:r>
          </a:p>
        </p:txBody>
      </p:sp>
      <p:pic>
        <p:nvPicPr>
          <p:cNvPr id="3035" name="Icon r1c0 New">
            <a:extLst>
              <a:ext uri="{FF2B5EF4-FFF2-40B4-BE49-F238E27FC236}">
                <a16:creationId xmlns:a16="http://schemas.microsoft.com/office/drawing/2014/main" id="{9A8BB79F-E500-4549-899E-F5F119BD789B}"/>
              </a:ext>
            </a:extLst>
          </p:cNvPr>
          <p:cNvPicPr>
            <a:picLocks noChangeAspect="1"/>
          </p:cNvPicPr>
          <p:nvPr/>
        </p:nvPicPr>
        <p:blipFill>
          <a:blip r:embed="rId7"/>
          <a:stretch>
            <a:fillRect/>
          </a:stretch>
        </p:blipFill>
        <p:spPr>
          <a:xfrm>
            <a:off x="3473040" y="2467704"/>
            <a:ext cx="296420" cy="296420"/>
          </a:xfrm>
          <a:prstGeom prst="ellipse">
            <a:avLst/>
          </a:prstGeom>
        </p:spPr>
      </p:pic>
      <p:pic>
        <p:nvPicPr>
          <p:cNvPr id="3036" name="Icon r1c1">
            <a:extLst>
              <a:ext uri="{FF2B5EF4-FFF2-40B4-BE49-F238E27FC236}">
                <a16:creationId xmlns:a16="http://schemas.microsoft.com/office/drawing/2014/main" id="{D1F53800-12FE-44A9-BA60-5FBD4926FEAE}"/>
              </a:ext>
            </a:extLst>
          </p:cNvPr>
          <p:cNvPicPr>
            <a:picLocks noChangeAspect="1"/>
          </p:cNvPicPr>
          <p:nvPr/>
        </p:nvPicPr>
        <p:blipFill>
          <a:blip r:embed="rId7"/>
          <a:stretch>
            <a:fillRect/>
          </a:stretch>
        </p:blipFill>
        <p:spPr>
          <a:xfrm>
            <a:off x="4989212" y="2467704"/>
            <a:ext cx="296420" cy="296420"/>
          </a:xfrm>
          <a:prstGeom prst="ellipse">
            <a:avLst/>
          </a:prstGeom>
        </p:spPr>
      </p:pic>
      <p:pic>
        <p:nvPicPr>
          <p:cNvPr id="3037" name="Icon r1c2 New">
            <a:extLst>
              <a:ext uri="{FF2B5EF4-FFF2-40B4-BE49-F238E27FC236}">
                <a16:creationId xmlns:a16="http://schemas.microsoft.com/office/drawing/2014/main" id="{36B84AB7-3C02-45E6-867E-203FFAC9F44E}"/>
              </a:ext>
            </a:extLst>
          </p:cNvPr>
          <p:cNvPicPr>
            <a:picLocks noChangeAspect="1"/>
          </p:cNvPicPr>
          <p:nvPr/>
        </p:nvPicPr>
        <p:blipFill>
          <a:blip r:embed="rId7"/>
          <a:stretch>
            <a:fillRect/>
          </a:stretch>
        </p:blipFill>
        <p:spPr>
          <a:xfrm>
            <a:off x="6505384" y="2467704"/>
            <a:ext cx="296420" cy="296420"/>
          </a:xfrm>
          <a:prstGeom prst="ellipse">
            <a:avLst/>
          </a:prstGeom>
        </p:spPr>
      </p:pic>
      <p:cxnSp>
        <p:nvCxnSpPr>
          <p:cNvPr id="3038" name="Row Divider 1">
            <a:extLst>
              <a:ext uri="{FF2B5EF4-FFF2-40B4-BE49-F238E27FC236}">
                <a16:creationId xmlns:a16="http://schemas.microsoft.com/office/drawing/2014/main" id="{334EF407-9FDD-4BB4-9ED6-7A1D8021B7F5}"/>
              </a:ext>
            </a:extLst>
          </p:cNvPr>
          <p:cNvCxnSpPr/>
          <p:nvPr/>
        </p:nvCxnSpPr>
        <p:spPr>
          <a:xfrm>
            <a:off x="215908" y="2903392"/>
            <a:ext cx="8712186" cy="0"/>
          </a:xfrm>
          <a:prstGeom prst="line">
            <a:avLst/>
          </a:prstGeom>
          <a:ln w="6350">
            <a:solidFill>
              <a:srgbClr val="E3E9F0"/>
            </a:solidFill>
          </a:ln>
        </p:spPr>
      </p:cxnSp>
      <p:cxnSp>
        <p:nvCxnSpPr>
          <p:cNvPr id="3039" name="Col Divider r1">
            <a:extLst>
              <a:ext uri="{FF2B5EF4-FFF2-40B4-BE49-F238E27FC236}">
                <a16:creationId xmlns:a16="http://schemas.microsoft.com/office/drawing/2014/main" id="{F912DC84-5906-424B-84D0-E543ABF0A0E7}"/>
              </a:ext>
            </a:extLst>
          </p:cNvPr>
          <p:cNvCxnSpPr/>
          <p:nvPr/>
        </p:nvCxnSpPr>
        <p:spPr>
          <a:xfrm>
            <a:off x="2863164" y="2328437"/>
            <a:ext cx="0" cy="574955"/>
          </a:xfrm>
          <a:prstGeom prst="line">
            <a:avLst/>
          </a:prstGeom>
          <a:ln w="6350">
            <a:solidFill>
              <a:srgbClr val="E3E9F0"/>
            </a:solidFill>
          </a:ln>
        </p:spPr>
      </p:cxnSp>
      <p:cxnSp>
        <p:nvCxnSpPr>
          <p:cNvPr id="3040" name="Col Divider r1">
            <a:extLst>
              <a:ext uri="{FF2B5EF4-FFF2-40B4-BE49-F238E27FC236}">
                <a16:creationId xmlns:a16="http://schemas.microsoft.com/office/drawing/2014/main" id="{710203E8-3840-48FB-B1A5-4645E11DE34B}"/>
              </a:ext>
            </a:extLst>
          </p:cNvPr>
          <p:cNvCxnSpPr/>
          <p:nvPr/>
        </p:nvCxnSpPr>
        <p:spPr>
          <a:xfrm>
            <a:off x="4379336" y="2328437"/>
            <a:ext cx="0" cy="574955"/>
          </a:xfrm>
          <a:prstGeom prst="line">
            <a:avLst/>
          </a:prstGeom>
          <a:ln w="6350">
            <a:solidFill>
              <a:srgbClr val="E3E9F0"/>
            </a:solidFill>
          </a:ln>
        </p:spPr>
      </p:cxnSp>
      <p:cxnSp>
        <p:nvCxnSpPr>
          <p:cNvPr id="3041" name="Col Divider r1">
            <a:extLst>
              <a:ext uri="{FF2B5EF4-FFF2-40B4-BE49-F238E27FC236}">
                <a16:creationId xmlns:a16="http://schemas.microsoft.com/office/drawing/2014/main" id="{D353873E-E4B2-42DB-81F0-AF40E0DEEC70}"/>
              </a:ext>
            </a:extLst>
          </p:cNvPr>
          <p:cNvCxnSpPr/>
          <p:nvPr/>
        </p:nvCxnSpPr>
        <p:spPr>
          <a:xfrm>
            <a:off x="5895508" y="2328437"/>
            <a:ext cx="0" cy="574955"/>
          </a:xfrm>
          <a:prstGeom prst="line">
            <a:avLst/>
          </a:prstGeom>
          <a:ln w="6350">
            <a:solidFill>
              <a:srgbClr val="E3E9F0"/>
            </a:solidFill>
          </a:ln>
        </p:spPr>
      </p:cxnSp>
      <p:cxnSp>
        <p:nvCxnSpPr>
          <p:cNvPr id="3042" name="Col Divider r1">
            <a:extLst>
              <a:ext uri="{FF2B5EF4-FFF2-40B4-BE49-F238E27FC236}">
                <a16:creationId xmlns:a16="http://schemas.microsoft.com/office/drawing/2014/main" id="{F0414155-0677-4585-BB97-C66A58D727AB}"/>
              </a:ext>
            </a:extLst>
          </p:cNvPr>
          <p:cNvCxnSpPr/>
          <p:nvPr/>
        </p:nvCxnSpPr>
        <p:spPr>
          <a:xfrm>
            <a:off x="7411680" y="2328437"/>
            <a:ext cx="0" cy="574955"/>
          </a:xfrm>
          <a:prstGeom prst="line">
            <a:avLst/>
          </a:prstGeom>
          <a:ln w="6350">
            <a:solidFill>
              <a:srgbClr val="E3E9F0"/>
            </a:solidFill>
          </a:ln>
        </p:spPr>
      </p:cxnSp>
      <p:pic>
        <p:nvPicPr>
          <p:cNvPr id="3043" name="Icon r1c2">
            <a:extLst>
              <a:ext uri="{FF2B5EF4-FFF2-40B4-BE49-F238E27FC236}">
                <a16:creationId xmlns:a16="http://schemas.microsoft.com/office/drawing/2014/main" id="{9F8BFA05-C25B-4B0F-BAE8-313CFE10FB92}"/>
              </a:ext>
            </a:extLst>
          </p:cNvPr>
          <p:cNvPicPr>
            <a:picLocks noChangeAspect="1"/>
          </p:cNvPicPr>
          <p:nvPr/>
        </p:nvPicPr>
        <p:blipFill>
          <a:blip r:embed="rId4"/>
          <a:stretch>
            <a:fillRect/>
          </a:stretch>
        </p:blipFill>
        <p:spPr>
          <a:xfrm>
            <a:off x="8021556" y="2467704"/>
            <a:ext cx="296420" cy="296420"/>
          </a:xfrm>
          <a:prstGeom prst="ellipse">
            <a:avLst/>
          </a:prstGeom>
        </p:spPr>
      </p:pic>
      <p:sp>
        <p:nvSpPr>
          <p:cNvPr id="33" name="Row BG 1">
            <a:extLst>
              <a:ext uri="{FF2B5EF4-FFF2-40B4-BE49-F238E27FC236}">
                <a16:creationId xmlns:a16="http://schemas.microsoft.com/office/drawing/2014/main" id="{CD30A81B-8968-87AF-07CB-A5F613010A73}"/>
              </a:ext>
            </a:extLst>
          </p:cNvPr>
          <p:cNvSpPr/>
          <p:nvPr/>
        </p:nvSpPr>
        <p:spPr>
          <a:xfrm>
            <a:off x="215908" y="2903392"/>
            <a:ext cx="8712186" cy="574955"/>
          </a:xfrm>
          <a:prstGeom prst="rect">
            <a:avLst/>
          </a:prstGeom>
          <a:solidFill>
            <a:srgbClr val="F5F8FC"/>
          </a:solidFill>
          <a:ln>
            <a:noFill/>
          </a:ln>
        </p:spPr>
        <p:txBody>
          <a:bodyPr/>
          <a:lstStyle/>
          <a:p>
            <a:endParaRPr lang="en-US"/>
          </a:p>
        </p:txBody>
      </p:sp>
      <p:sp>
        <p:nvSpPr>
          <p:cNvPr id="34" name="Row Label 1">
            <a:extLst>
              <a:ext uri="{FF2B5EF4-FFF2-40B4-BE49-F238E27FC236}">
                <a16:creationId xmlns:a16="http://schemas.microsoft.com/office/drawing/2014/main" id="{388C2BB0-6B5C-DB94-8CCD-F40F0CC8A512}"/>
              </a:ext>
            </a:extLst>
          </p:cNvPr>
          <p:cNvSpPr txBox="1"/>
          <p:nvPr/>
        </p:nvSpPr>
        <p:spPr>
          <a:xfrm>
            <a:off x="300598" y="2903392"/>
            <a:ext cx="2562566" cy="574955"/>
          </a:xfrm>
          <a:prstGeom prst="rect">
            <a:avLst/>
          </a:prstGeom>
          <a:noFill/>
        </p:spPr>
        <p:txBody>
          <a:bodyPr wrap="square" lIns="45720" tIns="0" rIns="45720" bIns="0" anchor="ctr">
            <a:noAutofit/>
          </a:bodyPr>
          <a:lstStyle/>
          <a:p>
            <a:pPr algn="l"/>
            <a:r>
              <a:rPr lang="en-US" sz="1000" b="1" i="0">
                <a:solidFill>
                  <a:srgbClr val="001876"/>
                </a:solidFill>
                <a:latin typeface="Poppins"/>
                <a:cs typeface="Poppins"/>
              </a:rPr>
              <a:t>Utilization Management Only</a:t>
            </a:r>
          </a:p>
        </p:txBody>
      </p:sp>
      <p:pic>
        <p:nvPicPr>
          <p:cNvPr id="35" name="Icon r1c0">
            <a:extLst>
              <a:ext uri="{FF2B5EF4-FFF2-40B4-BE49-F238E27FC236}">
                <a16:creationId xmlns:a16="http://schemas.microsoft.com/office/drawing/2014/main" id="{3A358C80-2B86-722D-46F3-73DF6CD7300D}"/>
              </a:ext>
            </a:extLst>
          </p:cNvPr>
          <p:cNvPicPr>
            <a:picLocks noChangeAspect="1"/>
          </p:cNvPicPr>
          <p:nvPr/>
        </p:nvPicPr>
        <p:blipFill>
          <a:blip r:embed="rId4"/>
          <a:stretch>
            <a:fillRect/>
          </a:stretch>
        </p:blipFill>
        <p:spPr>
          <a:xfrm>
            <a:off x="3473040" y="3042659"/>
            <a:ext cx="296420" cy="296420"/>
          </a:xfrm>
          <a:prstGeom prst="ellipse">
            <a:avLst/>
          </a:prstGeom>
        </p:spPr>
      </p:pic>
      <p:pic>
        <p:nvPicPr>
          <p:cNvPr id="36" name="Icon r1c1">
            <a:extLst>
              <a:ext uri="{FF2B5EF4-FFF2-40B4-BE49-F238E27FC236}">
                <a16:creationId xmlns:a16="http://schemas.microsoft.com/office/drawing/2014/main" id="{26360914-1BB2-22EB-CECC-31176901EFB1}"/>
              </a:ext>
            </a:extLst>
          </p:cNvPr>
          <p:cNvPicPr>
            <a:picLocks noChangeAspect="1"/>
          </p:cNvPicPr>
          <p:nvPr/>
        </p:nvPicPr>
        <p:blipFill>
          <a:blip r:embed="rId7"/>
          <a:stretch>
            <a:fillRect/>
          </a:stretch>
        </p:blipFill>
        <p:spPr>
          <a:xfrm>
            <a:off x="4989212" y="3042659"/>
            <a:ext cx="296420" cy="296420"/>
          </a:xfrm>
          <a:prstGeom prst="ellipse">
            <a:avLst/>
          </a:prstGeom>
        </p:spPr>
      </p:pic>
      <p:pic>
        <p:nvPicPr>
          <p:cNvPr id="37" name="Icon r1c2">
            <a:extLst>
              <a:ext uri="{FF2B5EF4-FFF2-40B4-BE49-F238E27FC236}">
                <a16:creationId xmlns:a16="http://schemas.microsoft.com/office/drawing/2014/main" id="{8F6D8DA4-9E66-627D-0C3F-E3DF1F1BE4C1}"/>
              </a:ext>
            </a:extLst>
          </p:cNvPr>
          <p:cNvPicPr>
            <a:picLocks noChangeAspect="1"/>
          </p:cNvPicPr>
          <p:nvPr/>
        </p:nvPicPr>
        <p:blipFill>
          <a:blip r:embed="rId4"/>
          <a:stretch>
            <a:fillRect/>
          </a:stretch>
        </p:blipFill>
        <p:spPr>
          <a:xfrm>
            <a:off x="6505384" y="3042659"/>
            <a:ext cx="296420" cy="296420"/>
          </a:xfrm>
          <a:prstGeom prst="ellipse">
            <a:avLst/>
          </a:prstGeom>
        </p:spPr>
      </p:pic>
      <p:cxnSp>
        <p:nvCxnSpPr>
          <p:cNvPr id="38" name="Row Divider 1">
            <a:extLst>
              <a:ext uri="{FF2B5EF4-FFF2-40B4-BE49-F238E27FC236}">
                <a16:creationId xmlns:a16="http://schemas.microsoft.com/office/drawing/2014/main" id="{9EECBA33-61E9-E801-4987-855375EEDE71}"/>
              </a:ext>
            </a:extLst>
          </p:cNvPr>
          <p:cNvCxnSpPr/>
          <p:nvPr/>
        </p:nvCxnSpPr>
        <p:spPr>
          <a:xfrm>
            <a:off x="215908" y="3478347"/>
            <a:ext cx="8712186" cy="0"/>
          </a:xfrm>
          <a:prstGeom prst="line">
            <a:avLst/>
          </a:prstGeom>
          <a:ln w="6350">
            <a:solidFill>
              <a:srgbClr val="E3E9F0"/>
            </a:solidFill>
          </a:ln>
        </p:spPr>
      </p:cxnSp>
      <p:cxnSp>
        <p:nvCxnSpPr>
          <p:cNvPr id="39" name="Col Divider r1">
            <a:extLst>
              <a:ext uri="{FF2B5EF4-FFF2-40B4-BE49-F238E27FC236}">
                <a16:creationId xmlns:a16="http://schemas.microsoft.com/office/drawing/2014/main" id="{F17BF4E3-9F96-7FF0-EC86-3961B8FBBDBC}"/>
              </a:ext>
            </a:extLst>
          </p:cNvPr>
          <p:cNvCxnSpPr/>
          <p:nvPr/>
        </p:nvCxnSpPr>
        <p:spPr>
          <a:xfrm>
            <a:off x="2863164" y="2903392"/>
            <a:ext cx="0" cy="574955"/>
          </a:xfrm>
          <a:prstGeom prst="line">
            <a:avLst/>
          </a:prstGeom>
          <a:ln w="6350">
            <a:solidFill>
              <a:srgbClr val="E3E9F0"/>
            </a:solidFill>
          </a:ln>
        </p:spPr>
      </p:cxnSp>
      <p:cxnSp>
        <p:nvCxnSpPr>
          <p:cNvPr id="40" name="Col Divider r1">
            <a:extLst>
              <a:ext uri="{FF2B5EF4-FFF2-40B4-BE49-F238E27FC236}">
                <a16:creationId xmlns:a16="http://schemas.microsoft.com/office/drawing/2014/main" id="{7EACA86A-13FF-56DB-CD42-F25AE31C0457}"/>
              </a:ext>
            </a:extLst>
          </p:cNvPr>
          <p:cNvCxnSpPr/>
          <p:nvPr/>
        </p:nvCxnSpPr>
        <p:spPr>
          <a:xfrm>
            <a:off x="4379336" y="2903392"/>
            <a:ext cx="0" cy="574955"/>
          </a:xfrm>
          <a:prstGeom prst="line">
            <a:avLst/>
          </a:prstGeom>
          <a:ln w="6350">
            <a:solidFill>
              <a:srgbClr val="E3E9F0"/>
            </a:solidFill>
          </a:ln>
        </p:spPr>
      </p:cxnSp>
      <p:cxnSp>
        <p:nvCxnSpPr>
          <p:cNvPr id="41" name="Col Divider r1">
            <a:extLst>
              <a:ext uri="{FF2B5EF4-FFF2-40B4-BE49-F238E27FC236}">
                <a16:creationId xmlns:a16="http://schemas.microsoft.com/office/drawing/2014/main" id="{869C06A5-E90F-88A3-1FF3-8F6BBB91723B}"/>
              </a:ext>
            </a:extLst>
          </p:cNvPr>
          <p:cNvCxnSpPr/>
          <p:nvPr/>
        </p:nvCxnSpPr>
        <p:spPr>
          <a:xfrm>
            <a:off x="5895508" y="2903392"/>
            <a:ext cx="0" cy="574955"/>
          </a:xfrm>
          <a:prstGeom prst="line">
            <a:avLst/>
          </a:prstGeom>
          <a:ln w="6350">
            <a:solidFill>
              <a:srgbClr val="E3E9F0"/>
            </a:solidFill>
          </a:ln>
        </p:spPr>
      </p:cxnSp>
      <p:cxnSp>
        <p:nvCxnSpPr>
          <p:cNvPr id="42" name="Col Divider r1">
            <a:extLst>
              <a:ext uri="{FF2B5EF4-FFF2-40B4-BE49-F238E27FC236}">
                <a16:creationId xmlns:a16="http://schemas.microsoft.com/office/drawing/2014/main" id="{44D448BB-A5C7-1732-2F61-BBD198B140E1}"/>
              </a:ext>
            </a:extLst>
          </p:cNvPr>
          <p:cNvCxnSpPr/>
          <p:nvPr/>
        </p:nvCxnSpPr>
        <p:spPr>
          <a:xfrm>
            <a:off x="7411680" y="2903392"/>
            <a:ext cx="0" cy="574955"/>
          </a:xfrm>
          <a:prstGeom prst="line">
            <a:avLst/>
          </a:prstGeom>
          <a:ln w="6350">
            <a:solidFill>
              <a:srgbClr val="E3E9F0"/>
            </a:solidFill>
          </a:ln>
        </p:spPr>
      </p:cxnSp>
      <p:sp>
        <p:nvSpPr>
          <p:cNvPr id="46" name="Row Label 2">
            <a:extLst>
              <a:ext uri="{FF2B5EF4-FFF2-40B4-BE49-F238E27FC236}">
                <a16:creationId xmlns:a16="http://schemas.microsoft.com/office/drawing/2014/main" id="{56E3F604-38EC-D7C1-E11C-34B547FD398C}"/>
              </a:ext>
            </a:extLst>
          </p:cNvPr>
          <p:cNvSpPr txBox="1"/>
          <p:nvPr/>
        </p:nvSpPr>
        <p:spPr>
          <a:xfrm>
            <a:off x="300598" y="3478347"/>
            <a:ext cx="2562566" cy="574955"/>
          </a:xfrm>
          <a:prstGeom prst="rect">
            <a:avLst/>
          </a:prstGeom>
          <a:noFill/>
        </p:spPr>
        <p:txBody>
          <a:bodyPr wrap="square" lIns="45720" tIns="0" rIns="45720" bIns="0" anchor="ctr">
            <a:noAutofit/>
          </a:bodyPr>
          <a:lstStyle/>
          <a:p>
            <a:pPr algn="l"/>
            <a:r>
              <a:rPr lang="en-US" sz="1000" b="1" i="0">
                <a:solidFill>
                  <a:srgbClr val="001876"/>
                </a:solidFill>
                <a:latin typeface="Poppins"/>
                <a:cs typeface="Poppins"/>
              </a:rPr>
              <a:t>Subsidiary of a Distributor</a:t>
            </a:r>
          </a:p>
        </p:txBody>
      </p:sp>
      <p:pic>
        <p:nvPicPr>
          <p:cNvPr id="47" name="Icon r2c0">
            <a:extLst>
              <a:ext uri="{FF2B5EF4-FFF2-40B4-BE49-F238E27FC236}">
                <a16:creationId xmlns:a16="http://schemas.microsoft.com/office/drawing/2014/main" id="{36B9AB81-1989-187B-12DD-36A51281AC4F}"/>
              </a:ext>
            </a:extLst>
          </p:cNvPr>
          <p:cNvPicPr>
            <a:picLocks noChangeAspect="1"/>
          </p:cNvPicPr>
          <p:nvPr/>
        </p:nvPicPr>
        <p:blipFill>
          <a:blip r:embed="rId7"/>
          <a:stretch>
            <a:fillRect/>
          </a:stretch>
        </p:blipFill>
        <p:spPr>
          <a:xfrm>
            <a:off x="3473040" y="3617614"/>
            <a:ext cx="296420" cy="296420"/>
          </a:xfrm>
          <a:prstGeom prst="ellipse">
            <a:avLst/>
          </a:prstGeom>
        </p:spPr>
      </p:pic>
      <p:pic>
        <p:nvPicPr>
          <p:cNvPr id="49" name="Icon r2c2">
            <a:extLst>
              <a:ext uri="{FF2B5EF4-FFF2-40B4-BE49-F238E27FC236}">
                <a16:creationId xmlns:a16="http://schemas.microsoft.com/office/drawing/2014/main" id="{DB70616B-15A7-3CC1-E7BF-199615E0FA6C}"/>
              </a:ext>
            </a:extLst>
          </p:cNvPr>
          <p:cNvPicPr>
            <a:picLocks noChangeAspect="1"/>
          </p:cNvPicPr>
          <p:nvPr/>
        </p:nvPicPr>
        <p:blipFill>
          <a:blip r:embed="rId4"/>
          <a:stretch>
            <a:fillRect/>
          </a:stretch>
        </p:blipFill>
        <p:spPr>
          <a:xfrm>
            <a:off x="6505384" y="3617614"/>
            <a:ext cx="296420" cy="296420"/>
          </a:xfrm>
          <a:prstGeom prst="ellipse">
            <a:avLst/>
          </a:prstGeom>
        </p:spPr>
      </p:pic>
      <p:cxnSp>
        <p:nvCxnSpPr>
          <p:cNvPr id="50" name="Row Divider 2">
            <a:extLst>
              <a:ext uri="{FF2B5EF4-FFF2-40B4-BE49-F238E27FC236}">
                <a16:creationId xmlns:a16="http://schemas.microsoft.com/office/drawing/2014/main" id="{6BE546F9-DA3E-76C0-663D-A7A07957A8B7}"/>
              </a:ext>
            </a:extLst>
          </p:cNvPr>
          <p:cNvCxnSpPr/>
          <p:nvPr/>
        </p:nvCxnSpPr>
        <p:spPr>
          <a:xfrm>
            <a:off x="215908" y="4053302"/>
            <a:ext cx="8712186" cy="0"/>
          </a:xfrm>
          <a:prstGeom prst="line">
            <a:avLst/>
          </a:prstGeom>
          <a:ln w="6350">
            <a:solidFill>
              <a:srgbClr val="E3E9F0"/>
            </a:solidFill>
          </a:ln>
        </p:spPr>
      </p:cxnSp>
      <p:cxnSp>
        <p:nvCxnSpPr>
          <p:cNvPr id="51" name="Col Divider r2">
            <a:extLst>
              <a:ext uri="{FF2B5EF4-FFF2-40B4-BE49-F238E27FC236}">
                <a16:creationId xmlns:a16="http://schemas.microsoft.com/office/drawing/2014/main" id="{BC9E978B-112F-0730-EBAE-B75E19BECA65}"/>
              </a:ext>
            </a:extLst>
          </p:cNvPr>
          <p:cNvCxnSpPr/>
          <p:nvPr/>
        </p:nvCxnSpPr>
        <p:spPr>
          <a:xfrm>
            <a:off x="2863164" y="3478347"/>
            <a:ext cx="0" cy="574955"/>
          </a:xfrm>
          <a:prstGeom prst="line">
            <a:avLst/>
          </a:prstGeom>
          <a:ln w="6350">
            <a:solidFill>
              <a:srgbClr val="E3E9F0"/>
            </a:solidFill>
          </a:ln>
        </p:spPr>
      </p:cxnSp>
      <p:cxnSp>
        <p:nvCxnSpPr>
          <p:cNvPr id="52" name="Col Divider r2">
            <a:extLst>
              <a:ext uri="{FF2B5EF4-FFF2-40B4-BE49-F238E27FC236}">
                <a16:creationId xmlns:a16="http://schemas.microsoft.com/office/drawing/2014/main" id="{FD2FE386-9519-080E-07F6-22165539370A}"/>
              </a:ext>
            </a:extLst>
          </p:cNvPr>
          <p:cNvCxnSpPr/>
          <p:nvPr/>
        </p:nvCxnSpPr>
        <p:spPr>
          <a:xfrm>
            <a:off x="4379336" y="3478347"/>
            <a:ext cx="0" cy="574955"/>
          </a:xfrm>
          <a:prstGeom prst="line">
            <a:avLst/>
          </a:prstGeom>
          <a:ln w="6350">
            <a:solidFill>
              <a:srgbClr val="E3E9F0"/>
            </a:solidFill>
          </a:ln>
        </p:spPr>
      </p:cxnSp>
      <p:cxnSp>
        <p:nvCxnSpPr>
          <p:cNvPr id="53" name="Col Divider r2">
            <a:extLst>
              <a:ext uri="{FF2B5EF4-FFF2-40B4-BE49-F238E27FC236}">
                <a16:creationId xmlns:a16="http://schemas.microsoft.com/office/drawing/2014/main" id="{981CFE69-1799-D8C0-142C-7E888BDE7BC1}"/>
              </a:ext>
            </a:extLst>
          </p:cNvPr>
          <p:cNvCxnSpPr/>
          <p:nvPr/>
        </p:nvCxnSpPr>
        <p:spPr>
          <a:xfrm>
            <a:off x="5895508" y="3478347"/>
            <a:ext cx="0" cy="574955"/>
          </a:xfrm>
          <a:prstGeom prst="line">
            <a:avLst/>
          </a:prstGeom>
          <a:ln w="6350">
            <a:solidFill>
              <a:srgbClr val="E3E9F0"/>
            </a:solidFill>
          </a:ln>
        </p:spPr>
      </p:cxnSp>
      <p:cxnSp>
        <p:nvCxnSpPr>
          <p:cNvPr id="54" name="Col Divider r2">
            <a:extLst>
              <a:ext uri="{FF2B5EF4-FFF2-40B4-BE49-F238E27FC236}">
                <a16:creationId xmlns:a16="http://schemas.microsoft.com/office/drawing/2014/main" id="{6B793448-0C61-995D-DD06-186E04D41107}"/>
              </a:ext>
            </a:extLst>
          </p:cNvPr>
          <p:cNvCxnSpPr/>
          <p:nvPr/>
        </p:nvCxnSpPr>
        <p:spPr>
          <a:xfrm>
            <a:off x="7411680" y="3478347"/>
            <a:ext cx="0" cy="574955"/>
          </a:xfrm>
          <a:prstGeom prst="line">
            <a:avLst/>
          </a:prstGeom>
          <a:ln w="6350">
            <a:solidFill>
              <a:srgbClr val="E3E9F0"/>
            </a:solidFill>
          </a:ln>
        </p:spPr>
      </p:cxnSp>
      <p:sp>
        <p:nvSpPr>
          <p:cNvPr id="56" name="Row BG 3">
            <a:extLst>
              <a:ext uri="{FF2B5EF4-FFF2-40B4-BE49-F238E27FC236}">
                <a16:creationId xmlns:a16="http://schemas.microsoft.com/office/drawing/2014/main" id="{8F737065-99F9-E947-59C6-98D79E0F08BB}"/>
              </a:ext>
            </a:extLst>
          </p:cNvPr>
          <p:cNvSpPr/>
          <p:nvPr/>
        </p:nvSpPr>
        <p:spPr>
          <a:xfrm>
            <a:off x="215908" y="4053302"/>
            <a:ext cx="8712186" cy="574956"/>
          </a:xfrm>
          <a:prstGeom prst="rect">
            <a:avLst/>
          </a:prstGeom>
          <a:solidFill>
            <a:srgbClr val="F5F8FC"/>
          </a:solidFill>
          <a:ln>
            <a:noFill/>
          </a:ln>
        </p:spPr>
        <p:txBody>
          <a:bodyPr/>
          <a:lstStyle/>
          <a:p>
            <a:endParaRPr lang="en-US"/>
          </a:p>
        </p:txBody>
      </p:sp>
      <p:sp>
        <p:nvSpPr>
          <p:cNvPr id="57" name="Row Label 3">
            <a:extLst>
              <a:ext uri="{FF2B5EF4-FFF2-40B4-BE49-F238E27FC236}">
                <a16:creationId xmlns:a16="http://schemas.microsoft.com/office/drawing/2014/main" id="{5915CEB3-3D36-2CCF-6762-2DAE877D9629}"/>
              </a:ext>
            </a:extLst>
          </p:cNvPr>
          <p:cNvSpPr txBox="1"/>
          <p:nvPr/>
        </p:nvSpPr>
        <p:spPr>
          <a:xfrm>
            <a:off x="300598" y="4053302"/>
            <a:ext cx="2562566" cy="574956"/>
          </a:xfrm>
          <a:prstGeom prst="rect">
            <a:avLst/>
          </a:prstGeom>
          <a:noFill/>
        </p:spPr>
        <p:txBody>
          <a:bodyPr wrap="square" lIns="45720" tIns="0" rIns="45720" bIns="0" anchor="ctr">
            <a:noAutofit/>
          </a:bodyPr>
          <a:lstStyle/>
          <a:p>
            <a:pPr algn="l"/>
            <a:r>
              <a:rPr lang="en-US" sz="1000" b="1" i="0">
                <a:solidFill>
                  <a:srgbClr val="001876"/>
                </a:solidFill>
                <a:latin typeface="Poppins"/>
                <a:cs typeface="Poppins"/>
              </a:rPr>
              <a:t>Independent Provider</a:t>
            </a:r>
          </a:p>
        </p:txBody>
      </p:sp>
      <p:pic>
        <p:nvPicPr>
          <p:cNvPr id="58" name="Icon r3c0">
            <a:extLst>
              <a:ext uri="{FF2B5EF4-FFF2-40B4-BE49-F238E27FC236}">
                <a16:creationId xmlns:a16="http://schemas.microsoft.com/office/drawing/2014/main" id="{F35CF3B5-BE46-F8B4-23AE-4B4026898F08}"/>
              </a:ext>
            </a:extLst>
          </p:cNvPr>
          <p:cNvPicPr>
            <a:picLocks noChangeAspect="1"/>
          </p:cNvPicPr>
          <p:nvPr/>
        </p:nvPicPr>
        <p:blipFill>
          <a:blip r:embed="rId7"/>
          <a:stretch>
            <a:fillRect/>
          </a:stretch>
        </p:blipFill>
        <p:spPr>
          <a:xfrm>
            <a:off x="3473040" y="4192570"/>
            <a:ext cx="296420" cy="296420"/>
          </a:xfrm>
          <a:prstGeom prst="ellipse">
            <a:avLst/>
          </a:prstGeom>
        </p:spPr>
      </p:pic>
      <p:pic>
        <p:nvPicPr>
          <p:cNvPr id="59" name="Icon r3c1">
            <a:extLst>
              <a:ext uri="{FF2B5EF4-FFF2-40B4-BE49-F238E27FC236}">
                <a16:creationId xmlns:a16="http://schemas.microsoft.com/office/drawing/2014/main" id="{2B3B6A6B-88E2-5B81-4842-D58C23E1FA14}"/>
              </a:ext>
            </a:extLst>
          </p:cNvPr>
          <p:cNvPicPr>
            <a:picLocks noChangeAspect="1"/>
          </p:cNvPicPr>
          <p:nvPr/>
        </p:nvPicPr>
        <p:blipFill>
          <a:blip r:embed="rId4"/>
          <a:stretch>
            <a:fillRect/>
          </a:stretch>
        </p:blipFill>
        <p:spPr>
          <a:xfrm>
            <a:off x="4989212" y="4192570"/>
            <a:ext cx="296420" cy="296420"/>
          </a:xfrm>
          <a:prstGeom prst="ellipse">
            <a:avLst/>
          </a:prstGeom>
        </p:spPr>
      </p:pic>
      <p:pic>
        <p:nvPicPr>
          <p:cNvPr id="60" name="Icon r3c2">
            <a:extLst>
              <a:ext uri="{FF2B5EF4-FFF2-40B4-BE49-F238E27FC236}">
                <a16:creationId xmlns:a16="http://schemas.microsoft.com/office/drawing/2014/main" id="{1A95EE57-4630-6C67-0280-DD9B3AF28A63}"/>
              </a:ext>
            </a:extLst>
          </p:cNvPr>
          <p:cNvPicPr>
            <a:picLocks noChangeAspect="1"/>
          </p:cNvPicPr>
          <p:nvPr/>
        </p:nvPicPr>
        <p:blipFill>
          <a:blip r:embed="rId4"/>
          <a:stretch>
            <a:fillRect/>
          </a:stretch>
        </p:blipFill>
        <p:spPr>
          <a:xfrm>
            <a:off x="6505384" y="4192570"/>
            <a:ext cx="296420" cy="296420"/>
          </a:xfrm>
          <a:prstGeom prst="ellipse">
            <a:avLst/>
          </a:prstGeom>
        </p:spPr>
      </p:pic>
      <p:cxnSp>
        <p:nvCxnSpPr>
          <p:cNvPr id="62" name="Col Divider r3">
            <a:extLst>
              <a:ext uri="{FF2B5EF4-FFF2-40B4-BE49-F238E27FC236}">
                <a16:creationId xmlns:a16="http://schemas.microsoft.com/office/drawing/2014/main" id="{B1776BF8-B882-C5B4-E678-3A416339FB5E}"/>
              </a:ext>
            </a:extLst>
          </p:cNvPr>
          <p:cNvCxnSpPr/>
          <p:nvPr/>
        </p:nvCxnSpPr>
        <p:spPr>
          <a:xfrm>
            <a:off x="2863164" y="4053302"/>
            <a:ext cx="0" cy="574956"/>
          </a:xfrm>
          <a:prstGeom prst="line">
            <a:avLst/>
          </a:prstGeom>
          <a:ln w="6350">
            <a:solidFill>
              <a:srgbClr val="E3E9F0"/>
            </a:solidFill>
          </a:ln>
        </p:spPr>
      </p:cxnSp>
      <p:cxnSp>
        <p:nvCxnSpPr>
          <p:cNvPr id="63" name="Col Divider r3">
            <a:extLst>
              <a:ext uri="{FF2B5EF4-FFF2-40B4-BE49-F238E27FC236}">
                <a16:creationId xmlns:a16="http://schemas.microsoft.com/office/drawing/2014/main" id="{0A5129C6-5F69-A7E3-21E2-CE7F38CC8D8D}"/>
              </a:ext>
            </a:extLst>
          </p:cNvPr>
          <p:cNvCxnSpPr/>
          <p:nvPr/>
        </p:nvCxnSpPr>
        <p:spPr>
          <a:xfrm>
            <a:off x="4379336" y="4053302"/>
            <a:ext cx="0" cy="574956"/>
          </a:xfrm>
          <a:prstGeom prst="line">
            <a:avLst/>
          </a:prstGeom>
          <a:ln w="6350">
            <a:solidFill>
              <a:srgbClr val="E3E9F0"/>
            </a:solidFill>
          </a:ln>
        </p:spPr>
      </p:cxnSp>
      <p:cxnSp>
        <p:nvCxnSpPr>
          <p:cNvPr id="64" name="Col Divider r3">
            <a:extLst>
              <a:ext uri="{FF2B5EF4-FFF2-40B4-BE49-F238E27FC236}">
                <a16:creationId xmlns:a16="http://schemas.microsoft.com/office/drawing/2014/main" id="{79B67E27-089A-86D1-FCB4-12DF8A8F5D1F}"/>
              </a:ext>
            </a:extLst>
          </p:cNvPr>
          <p:cNvCxnSpPr/>
          <p:nvPr/>
        </p:nvCxnSpPr>
        <p:spPr>
          <a:xfrm>
            <a:off x="5895508" y="4053302"/>
            <a:ext cx="0" cy="574956"/>
          </a:xfrm>
          <a:prstGeom prst="line">
            <a:avLst/>
          </a:prstGeom>
          <a:ln w="6350">
            <a:solidFill>
              <a:srgbClr val="E3E9F0"/>
            </a:solidFill>
          </a:ln>
        </p:spPr>
      </p:cxnSp>
      <p:cxnSp>
        <p:nvCxnSpPr>
          <p:cNvPr id="65" name="Col Divider r3">
            <a:extLst>
              <a:ext uri="{FF2B5EF4-FFF2-40B4-BE49-F238E27FC236}">
                <a16:creationId xmlns:a16="http://schemas.microsoft.com/office/drawing/2014/main" id="{02BAC449-6A7A-DC06-3CE9-A3FE637F37F1}"/>
              </a:ext>
            </a:extLst>
          </p:cNvPr>
          <p:cNvCxnSpPr/>
          <p:nvPr/>
        </p:nvCxnSpPr>
        <p:spPr>
          <a:xfrm>
            <a:off x="7411680" y="4053302"/>
            <a:ext cx="0" cy="574956"/>
          </a:xfrm>
          <a:prstGeom prst="line">
            <a:avLst/>
          </a:prstGeom>
          <a:ln w="6350">
            <a:solidFill>
              <a:srgbClr val="E3E9F0"/>
            </a:solidFill>
          </a:ln>
        </p:spPr>
      </p:cxnSp>
      <p:pic>
        <p:nvPicPr>
          <p:cNvPr id="74" name="Picture 73">
            <a:extLst>
              <a:ext uri="{FF2B5EF4-FFF2-40B4-BE49-F238E27FC236}">
                <a16:creationId xmlns:a16="http://schemas.microsoft.com/office/drawing/2014/main" id="{36DCA265-8F99-CDB8-15DB-BFF30EA15B5E}"/>
              </a:ext>
            </a:extLst>
          </p:cNvPr>
          <p:cNvPicPr>
            <a:picLocks noChangeAspect="1"/>
          </p:cNvPicPr>
          <p:nvPr/>
        </p:nvPicPr>
        <p:blipFill>
          <a:blip r:embed="rId8"/>
          <a:stretch>
            <a:fillRect/>
          </a:stretch>
        </p:blipFill>
        <p:spPr>
          <a:xfrm>
            <a:off x="342944" y="1803582"/>
            <a:ext cx="1240180" cy="474756"/>
          </a:xfrm>
          <a:prstGeom prst="rect">
            <a:avLst/>
          </a:prstGeom>
          <a:effectLst/>
        </p:spPr>
      </p:pic>
      <p:pic>
        <p:nvPicPr>
          <p:cNvPr id="23" name="Icon r0c2">
            <a:extLst>
              <a:ext uri="{FF2B5EF4-FFF2-40B4-BE49-F238E27FC236}">
                <a16:creationId xmlns:a16="http://schemas.microsoft.com/office/drawing/2014/main" id="{D82DC00B-C524-DD82-1030-2067FAEA596C}"/>
              </a:ext>
            </a:extLst>
          </p:cNvPr>
          <p:cNvPicPr>
            <a:picLocks noChangeAspect="1"/>
          </p:cNvPicPr>
          <p:nvPr/>
        </p:nvPicPr>
        <p:blipFill>
          <a:blip r:embed="rId7"/>
          <a:stretch>
            <a:fillRect/>
          </a:stretch>
        </p:blipFill>
        <p:spPr>
          <a:xfrm>
            <a:off x="8021556" y="1892749"/>
            <a:ext cx="296420" cy="296420"/>
          </a:xfrm>
          <a:prstGeom prst="ellipse">
            <a:avLst/>
          </a:prstGeom>
        </p:spPr>
      </p:pic>
      <p:pic>
        <p:nvPicPr>
          <p:cNvPr id="75" name="Icon r0c2">
            <a:extLst>
              <a:ext uri="{FF2B5EF4-FFF2-40B4-BE49-F238E27FC236}">
                <a16:creationId xmlns:a16="http://schemas.microsoft.com/office/drawing/2014/main" id="{CC1812FC-98EC-18D6-532C-1BDFD88EC1DE}"/>
              </a:ext>
            </a:extLst>
          </p:cNvPr>
          <p:cNvPicPr>
            <a:picLocks noChangeAspect="1"/>
          </p:cNvPicPr>
          <p:nvPr/>
        </p:nvPicPr>
        <p:blipFill>
          <a:blip r:embed="rId7"/>
          <a:stretch>
            <a:fillRect/>
          </a:stretch>
        </p:blipFill>
        <p:spPr>
          <a:xfrm>
            <a:off x="8021556" y="3617614"/>
            <a:ext cx="296420" cy="296420"/>
          </a:xfrm>
          <a:prstGeom prst="ellipse">
            <a:avLst/>
          </a:prstGeom>
        </p:spPr>
      </p:pic>
      <p:pic>
        <p:nvPicPr>
          <p:cNvPr id="76" name="Icon r1c2">
            <a:extLst>
              <a:ext uri="{FF2B5EF4-FFF2-40B4-BE49-F238E27FC236}">
                <a16:creationId xmlns:a16="http://schemas.microsoft.com/office/drawing/2014/main" id="{25876412-D01F-217B-A978-310E3DD90607}"/>
              </a:ext>
            </a:extLst>
          </p:cNvPr>
          <p:cNvPicPr>
            <a:picLocks noChangeAspect="1"/>
          </p:cNvPicPr>
          <p:nvPr/>
        </p:nvPicPr>
        <p:blipFill>
          <a:blip r:embed="rId4"/>
          <a:stretch>
            <a:fillRect/>
          </a:stretch>
        </p:blipFill>
        <p:spPr>
          <a:xfrm>
            <a:off x="8021556" y="3042659"/>
            <a:ext cx="296420" cy="296420"/>
          </a:xfrm>
          <a:prstGeom prst="ellipse">
            <a:avLst/>
          </a:prstGeom>
        </p:spPr>
      </p:pic>
      <p:pic>
        <p:nvPicPr>
          <p:cNvPr id="77" name="Icon r3c2">
            <a:extLst>
              <a:ext uri="{FF2B5EF4-FFF2-40B4-BE49-F238E27FC236}">
                <a16:creationId xmlns:a16="http://schemas.microsoft.com/office/drawing/2014/main" id="{891C521B-E9E2-633B-06C2-0A9A02652A2B}"/>
              </a:ext>
            </a:extLst>
          </p:cNvPr>
          <p:cNvPicPr>
            <a:picLocks noChangeAspect="1"/>
          </p:cNvPicPr>
          <p:nvPr/>
        </p:nvPicPr>
        <p:blipFill>
          <a:blip r:embed="rId4"/>
          <a:stretch>
            <a:fillRect/>
          </a:stretch>
        </p:blipFill>
        <p:spPr>
          <a:xfrm>
            <a:off x="8021556" y="4192570"/>
            <a:ext cx="296420" cy="296420"/>
          </a:xfrm>
          <a:prstGeom prst="ellipse">
            <a:avLst/>
          </a:prstGeom>
        </p:spPr>
      </p:pic>
    </p:spTree>
    <p:extLst>
      <p:ext uri="{BB962C8B-B14F-4D97-AF65-F5344CB8AC3E}">
        <p14:creationId xmlns:p14="http://schemas.microsoft.com/office/powerpoint/2010/main" val="2770209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A17B5-D8AA-1E4B-B404-940379BE016D}"/>
            </a:ext>
          </a:extLst>
        </p:cNvPr>
        <p:cNvGrpSpPr/>
        <p:nvPr/>
      </p:nvGrpSpPr>
      <p:grpSpPr>
        <a:xfrm>
          <a:off x="0" y="0"/>
          <a:ext cx="0" cy="0"/>
          <a:chOff x="0" y="0"/>
          <a:chExt cx="0" cy="0"/>
        </a:xfrm>
      </p:grpSpPr>
      <p:sp>
        <p:nvSpPr>
          <p:cNvPr id="8" name="Oval 7">
            <a:extLst>
              <a:ext uri="{FF2B5EF4-FFF2-40B4-BE49-F238E27FC236}">
                <a16:creationId xmlns:a16="http://schemas.microsoft.com/office/drawing/2014/main" id="{4246A8CC-E6AF-6765-E4C1-0E8218D6C57B}"/>
              </a:ext>
            </a:extLst>
          </p:cNvPr>
          <p:cNvSpPr/>
          <p:nvPr/>
        </p:nvSpPr>
        <p:spPr>
          <a:xfrm>
            <a:off x="511196" y="879479"/>
            <a:ext cx="3150064" cy="2952089"/>
          </a:xfrm>
          <a:prstGeom prst="ellipse">
            <a:avLst/>
          </a:prstGeom>
          <a:solidFill>
            <a:srgbClr val="E1E7FF"/>
          </a:solidFill>
          <a:ln w="9525">
            <a:noFill/>
          </a:ln>
          <a:effectLst>
            <a:glow rad="101600">
              <a:srgbClr val="E1E7FF"/>
            </a:glow>
            <a:softEdge rad="635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0">
            <a:prstTxWarp prst="textNoShape">
              <a:avLst/>
            </a:prstTxWarp>
            <a:noAutofit/>
          </a:bodyPr>
          <a:lstStyle/>
          <a:p>
            <a:pPr algn="ctr">
              <a:lnSpc>
                <a:spcPct val="110000"/>
              </a:lnSpc>
            </a:pPr>
            <a:endParaRPr lang="en-US" sz="1000">
              <a:solidFill>
                <a:schemeClr val="tx2"/>
              </a:solidFill>
            </a:endParaRPr>
          </a:p>
        </p:txBody>
      </p:sp>
      <p:sp>
        <p:nvSpPr>
          <p:cNvPr id="9" name="Freeform 6-7 Merged">
            <a:extLst>
              <a:ext uri="{FF2B5EF4-FFF2-40B4-BE49-F238E27FC236}">
                <a16:creationId xmlns:a16="http://schemas.microsoft.com/office/drawing/2014/main" id="{D6E9EE3A-1F3E-8FF6-0157-8C22C398284A}"/>
              </a:ext>
            </a:extLst>
          </p:cNvPr>
          <p:cNvSpPr/>
          <p:nvPr/>
        </p:nvSpPr>
        <p:spPr>
          <a:xfrm>
            <a:off x="838874" y="1958392"/>
            <a:ext cx="1998445" cy="2626643"/>
          </a:xfrm>
          <a:custGeom>
            <a:avLst/>
            <a:gdLst>
              <a:gd name="connsiteX0" fmla="*/ 1554805 w 1554804"/>
              <a:gd name="connsiteY0" fmla="*/ 2569912 h 2569911"/>
              <a:gd name="connsiteX1" fmla="*/ 1554805 w 1554804"/>
              <a:gd name="connsiteY1" fmla="*/ 0 h 2569911"/>
              <a:gd name="connsiteX2" fmla="*/ 0 w 1554804"/>
              <a:gd name="connsiteY2" fmla="*/ 433375 h 2569911"/>
              <a:gd name="connsiteX3" fmla="*/ 0 w 1554804"/>
              <a:gd name="connsiteY3" fmla="*/ 2569912 h 2569911"/>
              <a:gd name="connsiteX4" fmla="*/ 1554805 w 1554804"/>
              <a:gd name="connsiteY4" fmla="*/ 2569912 h 2569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804" h="2569911">
                <a:moveTo>
                  <a:pt x="1554805" y="2569912"/>
                </a:moveTo>
                <a:lnTo>
                  <a:pt x="1554805" y="0"/>
                </a:lnTo>
                <a:lnTo>
                  <a:pt x="0" y="433375"/>
                </a:lnTo>
                <a:lnTo>
                  <a:pt x="0" y="2569912"/>
                </a:lnTo>
                <a:lnTo>
                  <a:pt x="1554805" y="2569912"/>
                </a:lnTo>
                <a:close/>
              </a:path>
            </a:pathLst>
          </a:custGeom>
          <a:solidFill>
            <a:srgbClr val="002AC4"/>
          </a:solidFill>
          <a:ln w="0" cap="flat">
            <a:noFill/>
            <a:prstDash val="solid"/>
            <a:miter/>
          </a:ln>
        </p:spPr>
        <p:txBody>
          <a:bodyPr rtlCol="0" anchor="ctr"/>
          <a:lstStyle/>
          <a:p>
            <a:pPr algn="ctr"/>
            <a:endParaRPr lang="en-US" sz="800">
              <a:latin typeface="Poppins" panose="00000500000000000000" pitchFamily="2" charset="0"/>
              <a:cs typeface="Poppins" panose="00000500000000000000" pitchFamily="2" charset="0"/>
            </a:endParaRPr>
          </a:p>
        </p:txBody>
      </p:sp>
      <p:sp>
        <p:nvSpPr>
          <p:cNvPr id="10" name="Freeform 8">
            <a:extLst>
              <a:ext uri="{FF2B5EF4-FFF2-40B4-BE49-F238E27FC236}">
                <a16:creationId xmlns:a16="http://schemas.microsoft.com/office/drawing/2014/main" id="{9B65F282-C89A-F882-CA11-08173EE60B43}"/>
              </a:ext>
            </a:extLst>
          </p:cNvPr>
          <p:cNvSpPr/>
          <p:nvPr/>
        </p:nvSpPr>
        <p:spPr>
          <a:xfrm>
            <a:off x="2837318" y="1515450"/>
            <a:ext cx="1998445" cy="3069585"/>
          </a:xfrm>
          <a:custGeom>
            <a:avLst/>
            <a:gdLst>
              <a:gd name="connsiteX0" fmla="*/ 1554811 w 1554811"/>
              <a:gd name="connsiteY0" fmla="*/ 3003287 h 3003286"/>
              <a:gd name="connsiteX1" fmla="*/ 1554811 w 1554811"/>
              <a:gd name="connsiteY1" fmla="*/ 0 h 3003286"/>
              <a:gd name="connsiteX2" fmla="*/ 0 w 1554811"/>
              <a:gd name="connsiteY2" fmla="*/ 433375 h 3003286"/>
              <a:gd name="connsiteX3" fmla="*/ 0 w 1554811"/>
              <a:gd name="connsiteY3" fmla="*/ 3003287 h 3003286"/>
              <a:gd name="connsiteX4" fmla="*/ 1554811 w 1554811"/>
              <a:gd name="connsiteY4" fmla="*/ 3003287 h 3003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811" h="3003286">
                <a:moveTo>
                  <a:pt x="1554811" y="3003287"/>
                </a:moveTo>
                <a:lnTo>
                  <a:pt x="1554811" y="0"/>
                </a:lnTo>
                <a:lnTo>
                  <a:pt x="0" y="433375"/>
                </a:lnTo>
                <a:lnTo>
                  <a:pt x="0" y="3003287"/>
                </a:lnTo>
                <a:lnTo>
                  <a:pt x="1554811" y="3003287"/>
                </a:lnTo>
                <a:close/>
              </a:path>
            </a:pathLst>
          </a:custGeom>
          <a:solidFill>
            <a:srgbClr val="8BA4FF"/>
          </a:solidFill>
          <a:ln w="0" cap="flat">
            <a:noFill/>
            <a:prstDash val="solid"/>
            <a:miter/>
          </a:ln>
        </p:spPr>
        <p:txBody>
          <a:bodyPr rtlCol="0" anchor="ctr"/>
          <a:lstStyle/>
          <a:p>
            <a:pPr algn="ctr"/>
            <a:endParaRPr lang="en-US" sz="800">
              <a:latin typeface="Poppins" panose="00000500000000000000" pitchFamily="2" charset="0"/>
              <a:cs typeface="Poppins" panose="00000500000000000000" pitchFamily="2" charset="0"/>
            </a:endParaRPr>
          </a:p>
        </p:txBody>
      </p:sp>
      <p:sp>
        <p:nvSpPr>
          <p:cNvPr id="11" name="Freeform 9">
            <a:extLst>
              <a:ext uri="{FF2B5EF4-FFF2-40B4-BE49-F238E27FC236}">
                <a16:creationId xmlns:a16="http://schemas.microsoft.com/office/drawing/2014/main" id="{166D8261-D036-C2A8-B858-2B4ABBC8E08A}"/>
              </a:ext>
            </a:extLst>
          </p:cNvPr>
          <p:cNvSpPr/>
          <p:nvPr/>
        </p:nvSpPr>
        <p:spPr>
          <a:xfrm>
            <a:off x="4835763" y="1072510"/>
            <a:ext cx="1998445" cy="3512527"/>
          </a:xfrm>
          <a:custGeom>
            <a:avLst/>
            <a:gdLst>
              <a:gd name="connsiteX0" fmla="*/ 1554805 w 1554804"/>
              <a:gd name="connsiteY0" fmla="*/ 3436661 h 3436661"/>
              <a:gd name="connsiteX1" fmla="*/ 1554805 w 1554804"/>
              <a:gd name="connsiteY1" fmla="*/ 0 h 3436661"/>
              <a:gd name="connsiteX2" fmla="*/ 0 w 1554804"/>
              <a:gd name="connsiteY2" fmla="*/ 433374 h 3436661"/>
              <a:gd name="connsiteX3" fmla="*/ 0 w 1554804"/>
              <a:gd name="connsiteY3" fmla="*/ 3436661 h 3436661"/>
              <a:gd name="connsiteX4" fmla="*/ 1554805 w 1554804"/>
              <a:gd name="connsiteY4" fmla="*/ 3436661 h 343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804" h="3436661">
                <a:moveTo>
                  <a:pt x="1554805" y="3436661"/>
                </a:moveTo>
                <a:lnTo>
                  <a:pt x="1554805" y="0"/>
                </a:lnTo>
                <a:lnTo>
                  <a:pt x="0" y="433374"/>
                </a:lnTo>
                <a:lnTo>
                  <a:pt x="0" y="3436661"/>
                </a:lnTo>
                <a:lnTo>
                  <a:pt x="1554805" y="3436661"/>
                </a:lnTo>
                <a:close/>
              </a:path>
            </a:pathLst>
          </a:custGeom>
          <a:solidFill>
            <a:srgbClr val="E97132"/>
          </a:solidFill>
          <a:ln w="0" cap="flat">
            <a:noFill/>
            <a:prstDash val="solid"/>
            <a:miter/>
          </a:ln>
        </p:spPr>
        <p:txBody>
          <a:bodyPr rtlCol="0" anchor="ctr"/>
          <a:lstStyle/>
          <a:p>
            <a:pPr algn="ctr"/>
            <a:endParaRPr lang="en-US" sz="800">
              <a:latin typeface="Poppins" panose="00000500000000000000" pitchFamily="2" charset="0"/>
              <a:cs typeface="Poppins" panose="00000500000000000000" pitchFamily="2" charset="0"/>
            </a:endParaRPr>
          </a:p>
        </p:txBody>
      </p:sp>
      <p:sp>
        <p:nvSpPr>
          <p:cNvPr id="12" name="Freeform 10">
            <a:extLst>
              <a:ext uri="{FF2B5EF4-FFF2-40B4-BE49-F238E27FC236}">
                <a16:creationId xmlns:a16="http://schemas.microsoft.com/office/drawing/2014/main" id="{A7418B4F-FDD1-7954-2704-B4A135FF8012}"/>
              </a:ext>
            </a:extLst>
          </p:cNvPr>
          <p:cNvSpPr/>
          <p:nvPr/>
        </p:nvSpPr>
        <p:spPr>
          <a:xfrm>
            <a:off x="6834207" y="629569"/>
            <a:ext cx="1998445" cy="3955470"/>
          </a:xfrm>
          <a:custGeom>
            <a:avLst/>
            <a:gdLst>
              <a:gd name="connsiteX0" fmla="*/ 1554830 w 1554830"/>
              <a:gd name="connsiteY0" fmla="*/ 3870037 h 3870036"/>
              <a:gd name="connsiteX1" fmla="*/ 1554830 w 1554830"/>
              <a:gd name="connsiteY1" fmla="*/ 0 h 3870036"/>
              <a:gd name="connsiteX2" fmla="*/ 0 w 1554830"/>
              <a:gd name="connsiteY2" fmla="*/ 433376 h 3870036"/>
              <a:gd name="connsiteX3" fmla="*/ 0 w 1554830"/>
              <a:gd name="connsiteY3" fmla="*/ 3870037 h 3870036"/>
              <a:gd name="connsiteX4" fmla="*/ 1554830 w 1554830"/>
              <a:gd name="connsiteY4" fmla="*/ 3870037 h 387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830" h="3870036">
                <a:moveTo>
                  <a:pt x="1554830" y="3870037"/>
                </a:moveTo>
                <a:lnTo>
                  <a:pt x="1554830" y="0"/>
                </a:lnTo>
                <a:lnTo>
                  <a:pt x="0" y="433376"/>
                </a:lnTo>
                <a:lnTo>
                  <a:pt x="0" y="3870037"/>
                </a:lnTo>
                <a:lnTo>
                  <a:pt x="1554830" y="3870037"/>
                </a:lnTo>
                <a:close/>
              </a:path>
            </a:pathLst>
          </a:custGeom>
          <a:solidFill>
            <a:srgbClr val="115BC9"/>
          </a:solidFill>
          <a:ln w="0" cap="flat">
            <a:noFill/>
            <a:prstDash val="solid"/>
            <a:miter/>
          </a:ln>
        </p:spPr>
        <p:txBody>
          <a:bodyPr rtlCol="0" anchor="ctr"/>
          <a:lstStyle/>
          <a:p>
            <a:pPr algn="ctr"/>
            <a:endParaRPr lang="en-US" sz="800">
              <a:latin typeface="Poppins" panose="00000500000000000000" pitchFamily="2" charset="0"/>
              <a:cs typeface="Poppins" panose="00000500000000000000" pitchFamily="2" charset="0"/>
            </a:endParaRPr>
          </a:p>
        </p:txBody>
      </p:sp>
      <p:sp>
        <p:nvSpPr>
          <p:cNvPr id="13" name="Oval 12">
            <a:extLst>
              <a:ext uri="{FF2B5EF4-FFF2-40B4-BE49-F238E27FC236}">
                <a16:creationId xmlns:a16="http://schemas.microsoft.com/office/drawing/2014/main" id="{1631A49B-F82C-3391-4D2A-33C6A09DC2ED}"/>
              </a:ext>
            </a:extLst>
          </p:cNvPr>
          <p:cNvSpPr/>
          <p:nvPr/>
        </p:nvSpPr>
        <p:spPr>
          <a:xfrm>
            <a:off x="1463938" y="1807571"/>
            <a:ext cx="748318" cy="713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Poppins" panose="00000500000000000000" pitchFamily="2" charset="0"/>
              <a:cs typeface="Poppins" panose="00000500000000000000" pitchFamily="2" charset="0"/>
            </a:endParaRPr>
          </a:p>
        </p:txBody>
      </p:sp>
      <p:sp>
        <p:nvSpPr>
          <p:cNvPr id="16" name="Oval 15">
            <a:extLst>
              <a:ext uri="{FF2B5EF4-FFF2-40B4-BE49-F238E27FC236}">
                <a16:creationId xmlns:a16="http://schemas.microsoft.com/office/drawing/2014/main" id="{D8F6C34A-2EDB-99EE-DD2A-F798231E1E64}"/>
              </a:ext>
            </a:extLst>
          </p:cNvPr>
          <p:cNvSpPr/>
          <p:nvPr/>
        </p:nvSpPr>
        <p:spPr>
          <a:xfrm>
            <a:off x="1507101" y="1848700"/>
            <a:ext cx="661992" cy="630802"/>
          </a:xfrm>
          <a:prstGeom prst="ellipse">
            <a:avLst/>
          </a:prstGeom>
          <a:solidFill>
            <a:srgbClr val="002A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872C6D58-FDA8-CE51-79E5-41E6EF737DE7}"/>
              </a:ext>
            </a:extLst>
          </p:cNvPr>
          <p:cNvSpPr/>
          <p:nvPr/>
        </p:nvSpPr>
        <p:spPr>
          <a:xfrm>
            <a:off x="3462382" y="1350459"/>
            <a:ext cx="748318" cy="713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Poppins" panose="00000500000000000000" pitchFamily="2" charset="0"/>
              <a:cs typeface="Poppins" panose="00000500000000000000" pitchFamily="2" charset="0"/>
            </a:endParaRPr>
          </a:p>
        </p:txBody>
      </p:sp>
      <p:sp>
        <p:nvSpPr>
          <p:cNvPr id="21" name="Oval 20">
            <a:extLst>
              <a:ext uri="{FF2B5EF4-FFF2-40B4-BE49-F238E27FC236}">
                <a16:creationId xmlns:a16="http://schemas.microsoft.com/office/drawing/2014/main" id="{3D4EDA61-7D84-FBA9-6426-A7DB60D123EC}"/>
              </a:ext>
            </a:extLst>
          </p:cNvPr>
          <p:cNvSpPr/>
          <p:nvPr/>
        </p:nvSpPr>
        <p:spPr>
          <a:xfrm>
            <a:off x="3505545" y="1391588"/>
            <a:ext cx="661992" cy="630802"/>
          </a:xfrm>
          <a:prstGeom prst="ellipse">
            <a:avLst/>
          </a:prstGeom>
          <a:solidFill>
            <a:srgbClr val="8BA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Oval 21">
            <a:extLst>
              <a:ext uri="{FF2B5EF4-FFF2-40B4-BE49-F238E27FC236}">
                <a16:creationId xmlns:a16="http://schemas.microsoft.com/office/drawing/2014/main" id="{E1A82AE5-FAAB-9E54-EED8-9C4C9D6DAFF8}"/>
              </a:ext>
            </a:extLst>
          </p:cNvPr>
          <p:cNvSpPr/>
          <p:nvPr/>
        </p:nvSpPr>
        <p:spPr>
          <a:xfrm>
            <a:off x="5460827" y="880318"/>
            <a:ext cx="748318" cy="713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Poppins" panose="00000500000000000000" pitchFamily="2" charset="0"/>
              <a:cs typeface="Poppins" panose="00000500000000000000" pitchFamily="2" charset="0"/>
            </a:endParaRPr>
          </a:p>
        </p:txBody>
      </p:sp>
      <p:sp>
        <p:nvSpPr>
          <p:cNvPr id="23" name="Oval 22">
            <a:extLst>
              <a:ext uri="{FF2B5EF4-FFF2-40B4-BE49-F238E27FC236}">
                <a16:creationId xmlns:a16="http://schemas.microsoft.com/office/drawing/2014/main" id="{D62EA38F-2342-C7F8-AED2-0628AD617A97}"/>
              </a:ext>
            </a:extLst>
          </p:cNvPr>
          <p:cNvSpPr/>
          <p:nvPr/>
        </p:nvSpPr>
        <p:spPr>
          <a:xfrm>
            <a:off x="5503990" y="921447"/>
            <a:ext cx="661992" cy="630802"/>
          </a:xfrm>
          <a:prstGeom prst="ellipse">
            <a:avLst/>
          </a:prstGeom>
          <a:solidFill>
            <a:srgbClr val="E97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63DEA1F2-FCA3-46E3-3086-B6AC66AAD640}"/>
              </a:ext>
            </a:extLst>
          </p:cNvPr>
          <p:cNvSpPr/>
          <p:nvPr/>
        </p:nvSpPr>
        <p:spPr>
          <a:xfrm>
            <a:off x="7459271" y="503868"/>
            <a:ext cx="748318" cy="7130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Poppins" panose="00000500000000000000" pitchFamily="2" charset="0"/>
              <a:cs typeface="Poppins" panose="00000500000000000000" pitchFamily="2" charset="0"/>
            </a:endParaRPr>
          </a:p>
        </p:txBody>
      </p:sp>
      <p:sp>
        <p:nvSpPr>
          <p:cNvPr id="25" name="Oval 24">
            <a:extLst>
              <a:ext uri="{FF2B5EF4-FFF2-40B4-BE49-F238E27FC236}">
                <a16:creationId xmlns:a16="http://schemas.microsoft.com/office/drawing/2014/main" id="{2CE7B240-BA79-9398-A88C-3A6603F65F4D}"/>
              </a:ext>
            </a:extLst>
          </p:cNvPr>
          <p:cNvSpPr/>
          <p:nvPr/>
        </p:nvSpPr>
        <p:spPr>
          <a:xfrm>
            <a:off x="7502434" y="544997"/>
            <a:ext cx="661992" cy="630802"/>
          </a:xfrm>
          <a:prstGeom prst="ellipse">
            <a:avLst/>
          </a:prstGeom>
          <a:solidFill>
            <a:srgbClr val="115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1FBF9539-A04E-3386-C801-716E727FFAFA}"/>
              </a:ext>
            </a:extLst>
          </p:cNvPr>
          <p:cNvSpPr txBox="1"/>
          <p:nvPr/>
        </p:nvSpPr>
        <p:spPr>
          <a:xfrm>
            <a:off x="1038722" y="2568048"/>
            <a:ext cx="1598749" cy="1105333"/>
          </a:xfrm>
          <a:prstGeom prst="rect">
            <a:avLst/>
          </a:prstGeom>
          <a:noFill/>
        </p:spPr>
        <p:txBody>
          <a:bodyPr wrap="square">
            <a:normAutofit lnSpcReduction="10000"/>
          </a:bodyPr>
          <a:lstStyle/>
          <a:p>
            <a:pPr algn="ctr"/>
            <a:r>
              <a:rPr lang="en-US" sz="1200" b="1">
                <a:solidFill>
                  <a:schemeClr val="bg1"/>
                </a:solidFill>
                <a:latin typeface="Poppins" panose="00000500000000000000" pitchFamily="2" charset="0"/>
                <a:cs typeface="Poppins" panose="00000500000000000000" pitchFamily="2" charset="0"/>
              </a:rPr>
              <a:t>Add New Customers and Deepen Relationships with Existing Customers</a:t>
            </a:r>
            <a:endParaRPr lang="en-US" sz="1200">
              <a:latin typeface="Poppins" panose="00000500000000000000" pitchFamily="2" charset="0"/>
              <a:cs typeface="Poppins" panose="00000500000000000000" pitchFamily="2" charset="0"/>
            </a:endParaRPr>
          </a:p>
        </p:txBody>
      </p:sp>
      <p:sp>
        <p:nvSpPr>
          <p:cNvPr id="27" name="TextBox 26">
            <a:extLst>
              <a:ext uri="{FF2B5EF4-FFF2-40B4-BE49-F238E27FC236}">
                <a16:creationId xmlns:a16="http://schemas.microsoft.com/office/drawing/2014/main" id="{E0E5E7E6-765F-256D-6B1E-F1D7B38B8955}"/>
              </a:ext>
            </a:extLst>
          </p:cNvPr>
          <p:cNvSpPr txBox="1"/>
          <p:nvPr/>
        </p:nvSpPr>
        <p:spPr>
          <a:xfrm>
            <a:off x="3037167" y="2123223"/>
            <a:ext cx="1598749" cy="555168"/>
          </a:xfrm>
          <a:prstGeom prst="rect">
            <a:avLst/>
          </a:prstGeom>
          <a:noFill/>
        </p:spPr>
        <p:txBody>
          <a:bodyPr wrap="square">
            <a:spAutoFit/>
          </a:bodyPr>
          <a:lstStyle/>
          <a:p>
            <a:pPr algn="ctr"/>
            <a:r>
              <a:rPr lang="en-US" sz="1200" b="1">
                <a:solidFill>
                  <a:schemeClr val="bg1"/>
                </a:solidFill>
                <a:latin typeface="Poppins" panose="00000500000000000000" pitchFamily="2" charset="0"/>
                <a:cs typeface="Poppins" panose="00000500000000000000" pitchFamily="2" charset="0"/>
              </a:rPr>
              <a:t>Enter New Markets</a:t>
            </a:r>
            <a:endParaRPr lang="en-US" sz="1200">
              <a:latin typeface="Poppins" panose="00000500000000000000" pitchFamily="2" charset="0"/>
              <a:cs typeface="Poppins" panose="00000500000000000000" pitchFamily="2" charset="0"/>
            </a:endParaRPr>
          </a:p>
        </p:txBody>
      </p:sp>
      <p:sp>
        <p:nvSpPr>
          <p:cNvPr id="28" name="TextBox 27">
            <a:extLst>
              <a:ext uri="{FF2B5EF4-FFF2-40B4-BE49-F238E27FC236}">
                <a16:creationId xmlns:a16="http://schemas.microsoft.com/office/drawing/2014/main" id="{2DD67FF2-E167-0590-19F1-42CE49285385}"/>
              </a:ext>
            </a:extLst>
          </p:cNvPr>
          <p:cNvSpPr txBox="1"/>
          <p:nvPr/>
        </p:nvSpPr>
        <p:spPr>
          <a:xfrm>
            <a:off x="5035611" y="1678395"/>
            <a:ext cx="1598749" cy="555168"/>
          </a:xfrm>
          <a:prstGeom prst="rect">
            <a:avLst/>
          </a:prstGeom>
          <a:noFill/>
        </p:spPr>
        <p:txBody>
          <a:bodyPr wrap="square">
            <a:spAutoFit/>
          </a:bodyPr>
          <a:lstStyle/>
          <a:p>
            <a:pPr algn="ctr"/>
            <a:r>
              <a:rPr lang="en-US" sz="1200" b="1">
                <a:solidFill>
                  <a:schemeClr val="bg1"/>
                </a:solidFill>
                <a:latin typeface="Poppins" panose="00000500000000000000" pitchFamily="2" charset="0"/>
                <a:cs typeface="Poppins" panose="00000500000000000000" pitchFamily="2" charset="0"/>
              </a:rPr>
              <a:t>Add Ancillary Services</a:t>
            </a:r>
            <a:endParaRPr lang="en-US" sz="1200">
              <a:latin typeface="Poppins" panose="00000500000000000000" pitchFamily="2" charset="0"/>
              <a:cs typeface="Poppins" panose="00000500000000000000" pitchFamily="2" charset="0"/>
            </a:endParaRPr>
          </a:p>
        </p:txBody>
      </p:sp>
      <p:sp>
        <p:nvSpPr>
          <p:cNvPr id="29" name="TextBox 28">
            <a:extLst>
              <a:ext uri="{FF2B5EF4-FFF2-40B4-BE49-F238E27FC236}">
                <a16:creationId xmlns:a16="http://schemas.microsoft.com/office/drawing/2014/main" id="{FD5AC9EB-25CA-9D9E-46C7-7384148B4E49}"/>
              </a:ext>
            </a:extLst>
          </p:cNvPr>
          <p:cNvSpPr txBox="1"/>
          <p:nvPr/>
        </p:nvSpPr>
        <p:spPr>
          <a:xfrm>
            <a:off x="7034056" y="1233570"/>
            <a:ext cx="1598749" cy="555168"/>
          </a:xfrm>
          <a:prstGeom prst="rect">
            <a:avLst/>
          </a:prstGeom>
          <a:noFill/>
        </p:spPr>
        <p:txBody>
          <a:bodyPr wrap="square">
            <a:spAutoFit/>
          </a:bodyPr>
          <a:lstStyle/>
          <a:p>
            <a:pPr algn="ctr"/>
            <a:r>
              <a:rPr lang="en-US" sz="1200" b="1">
                <a:solidFill>
                  <a:schemeClr val="bg1"/>
                </a:solidFill>
                <a:latin typeface="Poppins" panose="00000500000000000000" pitchFamily="2" charset="0"/>
                <a:cs typeface="Poppins" panose="00000500000000000000" pitchFamily="2" charset="0"/>
              </a:rPr>
              <a:t>Strategic M&amp;A</a:t>
            </a:r>
            <a:endParaRPr lang="en-US" sz="1200">
              <a:latin typeface="Poppins" panose="00000500000000000000" pitchFamily="2" charset="0"/>
              <a:cs typeface="Poppins" panose="00000500000000000000" pitchFamily="2" charset="0"/>
            </a:endParaRPr>
          </a:p>
        </p:txBody>
      </p:sp>
      <p:pic>
        <p:nvPicPr>
          <p:cNvPr id="30" name="Picture 29">
            <a:extLst>
              <a:ext uri="{FF2B5EF4-FFF2-40B4-BE49-F238E27FC236}">
                <a16:creationId xmlns:a16="http://schemas.microsoft.com/office/drawing/2014/main" id="{082D19D2-6F1F-A1CA-39F1-E59DE9C7DE7A}"/>
              </a:ext>
            </a:extLst>
          </p:cNvPr>
          <p:cNvPicPr>
            <a:picLocks noChangeAspect="1"/>
          </p:cNvPicPr>
          <p:nvPr/>
        </p:nvPicPr>
        <p:blipFill>
          <a:blip r:embed="rId4"/>
          <a:stretch>
            <a:fillRect/>
          </a:stretch>
        </p:blipFill>
        <p:spPr>
          <a:xfrm>
            <a:off x="1048815" y="991341"/>
            <a:ext cx="2070020" cy="792429"/>
          </a:xfrm>
          <a:prstGeom prst="rect">
            <a:avLst/>
          </a:prstGeom>
          <a:effectLst>
            <a:outerShdw blurRad="63500" sx="102000" sy="102000" algn="ctr" rotWithShape="0">
              <a:prstClr val="black">
                <a:alpha val="40000"/>
              </a:prstClr>
            </a:outerShdw>
          </a:effectLst>
        </p:spPr>
      </p:pic>
      <p:sp>
        <p:nvSpPr>
          <p:cNvPr id="31" name="Arrow: Up 30">
            <a:extLst>
              <a:ext uri="{FF2B5EF4-FFF2-40B4-BE49-F238E27FC236}">
                <a16:creationId xmlns:a16="http://schemas.microsoft.com/office/drawing/2014/main" id="{1FEE430E-684B-7C6A-D016-B8E31D9B4936}"/>
              </a:ext>
            </a:extLst>
          </p:cNvPr>
          <p:cNvSpPr/>
          <p:nvPr/>
        </p:nvSpPr>
        <p:spPr>
          <a:xfrm rot="5400000">
            <a:off x="2509688" y="2393369"/>
            <a:ext cx="700247" cy="4041817"/>
          </a:xfrm>
          <a:prstGeom prst="upArrow">
            <a:avLst/>
          </a:prstGeom>
          <a:solidFill>
            <a:srgbClr val="FFC72C"/>
          </a:solidFill>
          <a:ln w="19050" cap="flat" cmpd="sng" algn="ctr">
            <a:solidFill>
              <a:srgbClr val="1F2D5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latin typeface="Poppins" panose="00000500000000000000" pitchFamily="2" charset="0"/>
              <a:cs typeface="Poppins" panose="00000500000000000000" pitchFamily="2" charset="0"/>
            </a:endParaRPr>
          </a:p>
        </p:txBody>
      </p:sp>
      <p:sp>
        <p:nvSpPr>
          <p:cNvPr id="32" name="TextBox 31">
            <a:extLst>
              <a:ext uri="{FF2B5EF4-FFF2-40B4-BE49-F238E27FC236}">
                <a16:creationId xmlns:a16="http://schemas.microsoft.com/office/drawing/2014/main" id="{1090ED40-8787-955B-A0C3-732CAD8F9699}"/>
              </a:ext>
            </a:extLst>
          </p:cNvPr>
          <p:cNvSpPr txBox="1"/>
          <p:nvPr/>
        </p:nvSpPr>
        <p:spPr>
          <a:xfrm>
            <a:off x="838874" y="4311180"/>
            <a:ext cx="3778005" cy="215444"/>
          </a:xfrm>
          <a:prstGeom prst="rect">
            <a:avLst/>
          </a:prstGeom>
          <a:noFill/>
        </p:spPr>
        <p:txBody>
          <a:bodyPr wrap="square" lIns="0" tIns="0" rIns="0" bIns="0" anchor="t">
            <a:spAutoFit/>
          </a:bodyPr>
          <a:lstStyle/>
          <a:p>
            <a:pPr algn="ctr"/>
            <a:r>
              <a:rPr lang="en-US" sz="1400" b="1" i="1">
                <a:solidFill>
                  <a:srgbClr val="1F2D5C"/>
                </a:solidFill>
                <a:latin typeface="Poppins" panose="00000500000000000000" pitchFamily="2" charset="0"/>
                <a:cs typeface="Poppins" panose="00000500000000000000" pitchFamily="2" charset="0"/>
              </a:rPr>
              <a:t>New Lives Drives Growth</a:t>
            </a:r>
          </a:p>
        </p:txBody>
      </p:sp>
      <p:pic>
        <p:nvPicPr>
          <p:cNvPr id="33" name="Picture 32" descr="users.png">
            <a:extLst>
              <a:ext uri="{FF2B5EF4-FFF2-40B4-BE49-F238E27FC236}">
                <a16:creationId xmlns:a16="http://schemas.microsoft.com/office/drawing/2014/main" id="{E2D6DC3A-2AA7-01B2-1A57-E239E919BE26}"/>
              </a:ext>
            </a:extLst>
          </p:cNvPr>
          <p:cNvPicPr>
            <a:picLocks noChangeAspect="1"/>
          </p:cNvPicPr>
          <p:nvPr/>
        </p:nvPicPr>
        <p:blipFill>
          <a:blip r:embed="rId5"/>
          <a:stretch>
            <a:fillRect/>
          </a:stretch>
        </p:blipFill>
        <p:spPr>
          <a:xfrm>
            <a:off x="1673215" y="1999219"/>
            <a:ext cx="329763" cy="329763"/>
          </a:xfrm>
          <a:prstGeom prst="rect">
            <a:avLst/>
          </a:prstGeom>
        </p:spPr>
      </p:pic>
      <p:pic>
        <p:nvPicPr>
          <p:cNvPr id="34" name="Picture 33" descr="map.png">
            <a:extLst>
              <a:ext uri="{FF2B5EF4-FFF2-40B4-BE49-F238E27FC236}">
                <a16:creationId xmlns:a16="http://schemas.microsoft.com/office/drawing/2014/main" id="{2847552C-9B0E-FF99-8067-3E59A5D159F7}"/>
              </a:ext>
            </a:extLst>
          </p:cNvPr>
          <p:cNvPicPr>
            <a:picLocks noChangeAspect="1"/>
          </p:cNvPicPr>
          <p:nvPr/>
        </p:nvPicPr>
        <p:blipFill>
          <a:blip r:embed="rId6"/>
          <a:stretch>
            <a:fillRect/>
          </a:stretch>
        </p:blipFill>
        <p:spPr>
          <a:xfrm>
            <a:off x="3671659" y="1542107"/>
            <a:ext cx="329763" cy="329763"/>
          </a:xfrm>
          <a:prstGeom prst="rect">
            <a:avLst/>
          </a:prstGeom>
        </p:spPr>
      </p:pic>
      <p:pic>
        <p:nvPicPr>
          <p:cNvPr id="35" name="Picture 34" descr="plus_square.png">
            <a:extLst>
              <a:ext uri="{FF2B5EF4-FFF2-40B4-BE49-F238E27FC236}">
                <a16:creationId xmlns:a16="http://schemas.microsoft.com/office/drawing/2014/main" id="{84ADA58C-B32D-5C1A-1AAB-C819F90F39E9}"/>
              </a:ext>
            </a:extLst>
          </p:cNvPr>
          <p:cNvPicPr>
            <a:picLocks noChangeAspect="1"/>
          </p:cNvPicPr>
          <p:nvPr/>
        </p:nvPicPr>
        <p:blipFill>
          <a:blip r:embed="rId7"/>
          <a:stretch>
            <a:fillRect/>
          </a:stretch>
        </p:blipFill>
        <p:spPr>
          <a:xfrm>
            <a:off x="5670104" y="1071967"/>
            <a:ext cx="329763" cy="329763"/>
          </a:xfrm>
          <a:prstGeom prst="rect">
            <a:avLst/>
          </a:prstGeom>
        </p:spPr>
      </p:pic>
      <p:pic>
        <p:nvPicPr>
          <p:cNvPr id="36" name="Picture 35" descr="git_merge.png">
            <a:extLst>
              <a:ext uri="{FF2B5EF4-FFF2-40B4-BE49-F238E27FC236}">
                <a16:creationId xmlns:a16="http://schemas.microsoft.com/office/drawing/2014/main" id="{B619B996-D743-1503-BE46-A24A76C6E0B4}"/>
              </a:ext>
            </a:extLst>
          </p:cNvPr>
          <p:cNvPicPr>
            <a:picLocks noChangeAspect="1"/>
          </p:cNvPicPr>
          <p:nvPr/>
        </p:nvPicPr>
        <p:blipFill>
          <a:blip r:embed="rId8"/>
          <a:stretch>
            <a:fillRect/>
          </a:stretch>
        </p:blipFill>
        <p:spPr>
          <a:xfrm>
            <a:off x="7668548" y="695516"/>
            <a:ext cx="329763" cy="329763"/>
          </a:xfrm>
          <a:prstGeom prst="rect">
            <a:avLst/>
          </a:prstGeom>
        </p:spPr>
      </p:pic>
      <p:graphicFrame>
        <p:nvGraphicFramePr>
          <p:cNvPr id="2" name="think-cell data - do not delete" hidden="1">
            <a:extLst>
              <a:ext uri="{FF2B5EF4-FFF2-40B4-BE49-F238E27FC236}">
                <a16:creationId xmlns:a16="http://schemas.microsoft.com/office/drawing/2014/main" id="{B8FD950F-BEA9-01B4-1AEB-9C88548467CE}"/>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2" name="think-cell data - do not delete" hidden="1">
                        <a:extLst>
                          <a:ext uri="{FF2B5EF4-FFF2-40B4-BE49-F238E27FC236}">
                            <a16:creationId xmlns:a16="http://schemas.microsoft.com/office/drawing/2014/main" id="{B8FD950F-BEA9-01B4-1AEB-9C88548467CE}"/>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3" name="Google Shape;149;p9">
            <a:extLst>
              <a:ext uri="{FF2B5EF4-FFF2-40B4-BE49-F238E27FC236}">
                <a16:creationId xmlns:a16="http://schemas.microsoft.com/office/drawing/2014/main" id="{251E189F-049F-CCEA-5C8D-F27181E426F3}"/>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Growth Strategy</a:t>
            </a:r>
          </a:p>
        </p:txBody>
      </p:sp>
      <p:cxnSp>
        <p:nvCxnSpPr>
          <p:cNvPr id="4" name="Google Shape;163;p9">
            <a:extLst>
              <a:ext uri="{FF2B5EF4-FFF2-40B4-BE49-F238E27FC236}">
                <a16:creationId xmlns:a16="http://schemas.microsoft.com/office/drawing/2014/main" id="{0757A2E1-9028-265A-C7E7-CA1A7BAF2362}"/>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 name="Google Shape;164;p9">
            <a:extLst>
              <a:ext uri="{FF2B5EF4-FFF2-40B4-BE49-F238E27FC236}">
                <a16:creationId xmlns:a16="http://schemas.microsoft.com/office/drawing/2014/main" id="{24A86562-E123-818A-5E98-EB613B101C16}"/>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19</a:t>
            </a:r>
            <a:endParaRPr sz="427">
              <a:solidFill>
                <a:schemeClr val="dk1"/>
              </a:solidFill>
              <a:latin typeface="Calibri"/>
              <a:ea typeface="Calibri"/>
              <a:cs typeface="Calibri"/>
              <a:sym typeface="Calibri"/>
            </a:endParaRPr>
          </a:p>
        </p:txBody>
      </p:sp>
      <p:sp>
        <p:nvSpPr>
          <p:cNvPr id="6" name="Google Shape;170;p9">
            <a:extLst>
              <a:ext uri="{FF2B5EF4-FFF2-40B4-BE49-F238E27FC236}">
                <a16:creationId xmlns:a16="http://schemas.microsoft.com/office/drawing/2014/main" id="{E73F1A67-23E5-4F9D-DD89-9726567E3D69}"/>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7" name="Google Shape;162;p9">
            <a:extLst>
              <a:ext uri="{FF2B5EF4-FFF2-40B4-BE49-F238E27FC236}">
                <a16:creationId xmlns:a16="http://schemas.microsoft.com/office/drawing/2014/main" id="{E4D13BFE-C06C-9400-1AB5-5175C82DC51D}"/>
              </a:ext>
            </a:extLst>
          </p:cNvPr>
          <p:cNvCxnSpPr>
            <a:cxnSpLocks/>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7" name="TM Mark">
            <a:extLst>
              <a:ext uri="{FF2B5EF4-FFF2-40B4-BE49-F238E27FC236}">
                <a16:creationId xmlns:a16="http://schemas.microsoft.com/office/drawing/2014/main" id="{AB0DD1BB-20E3-F350-6BE2-1B301F2CF5EB}"/>
              </a:ext>
            </a:extLst>
          </p:cNvPr>
          <p:cNvSpPr txBox="1"/>
          <p:nvPr/>
        </p:nvSpPr>
        <p:spPr>
          <a:xfrm>
            <a:off x="2958759" y="1335445"/>
            <a:ext cx="260000" cy="260000"/>
          </a:xfrm>
          <a:prstGeom prst="rect">
            <a:avLst/>
          </a:prstGeom>
          <a:noFill/>
          <a:ln>
            <a:noFill/>
          </a:ln>
        </p:spPr>
        <p:txBody>
          <a:bodyPr wrap="square" lIns="0" tIns="0" rIns="0" bIns="0" anchor="t">
            <a:noAutofit/>
          </a:bodyPr>
          <a:lstStyle/>
          <a:p>
            <a:pPr algn="l"/>
            <a:r>
              <a:rPr lang="en-US" sz="1200" b="0">
                <a:solidFill>
                  <a:srgbClr val="001876"/>
                </a:solidFill>
                <a:latin typeface="Arial"/>
                <a:cs typeface="Arial"/>
              </a:rPr>
              <a:t>™</a:t>
            </a:r>
          </a:p>
        </p:txBody>
      </p:sp>
    </p:spTree>
    <p:extLst>
      <p:ext uri="{BB962C8B-B14F-4D97-AF65-F5344CB8AC3E}">
        <p14:creationId xmlns:p14="http://schemas.microsoft.com/office/powerpoint/2010/main" val="3644352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F4DB2CDF-4FBF-31C8-DCF5-7EEFCFD700D4}"/>
            </a:ext>
          </a:extLst>
        </p:cNvPr>
        <p:cNvGrpSpPr/>
        <p:nvPr/>
      </p:nvGrpSpPr>
      <p:grpSpPr>
        <a:xfrm>
          <a:off x="0" y="0"/>
          <a:ext cx="0" cy="0"/>
          <a:chOff x="0" y="0"/>
          <a:chExt cx="0" cy="0"/>
        </a:xfrm>
      </p:grpSpPr>
      <p:sp>
        <p:nvSpPr>
          <p:cNvPr id="5" name="Rectangle: Top Corners Rounded 4">
            <a:extLst>
              <a:ext uri="{FF2B5EF4-FFF2-40B4-BE49-F238E27FC236}">
                <a16:creationId xmlns:a16="http://schemas.microsoft.com/office/drawing/2014/main" id="{A549EB1D-2226-14D7-831F-E4DF28ED469C}"/>
              </a:ext>
            </a:extLst>
          </p:cNvPr>
          <p:cNvSpPr/>
          <p:nvPr/>
        </p:nvSpPr>
        <p:spPr>
          <a:xfrm rot="10800000">
            <a:off x="464634" y="1975551"/>
            <a:ext cx="1472452" cy="2787423"/>
          </a:xfrm>
          <a:prstGeom prst="round2SameRect">
            <a:avLst>
              <a:gd name="adj1" fmla="val 7926"/>
              <a:gd name="adj2" fmla="val 0"/>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6" name="Rectangle: Top Corners Rounded 5">
            <a:extLst>
              <a:ext uri="{FF2B5EF4-FFF2-40B4-BE49-F238E27FC236}">
                <a16:creationId xmlns:a16="http://schemas.microsoft.com/office/drawing/2014/main" id="{4BB901C1-4405-97B1-3073-351F22CA684A}"/>
              </a:ext>
            </a:extLst>
          </p:cNvPr>
          <p:cNvSpPr/>
          <p:nvPr/>
        </p:nvSpPr>
        <p:spPr>
          <a:xfrm>
            <a:off x="464634" y="889015"/>
            <a:ext cx="1472452" cy="1088901"/>
          </a:xfrm>
          <a:prstGeom prst="round2SameRect">
            <a:avLst/>
          </a:prstGeom>
          <a:solidFill>
            <a:srgbClr val="0018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cxnSp>
        <p:nvCxnSpPr>
          <p:cNvPr id="13" name="Straight Connector 12">
            <a:extLst>
              <a:ext uri="{FF2B5EF4-FFF2-40B4-BE49-F238E27FC236}">
                <a16:creationId xmlns:a16="http://schemas.microsoft.com/office/drawing/2014/main" id="{37EE9778-1FEC-C361-09FD-4854824D3735}"/>
              </a:ext>
            </a:extLst>
          </p:cNvPr>
          <p:cNvCxnSpPr>
            <a:cxnSpLocks/>
          </p:cNvCxnSpPr>
          <p:nvPr/>
        </p:nvCxnSpPr>
        <p:spPr>
          <a:xfrm>
            <a:off x="600255" y="3983556"/>
            <a:ext cx="1201211" cy="0"/>
          </a:xfrm>
          <a:prstGeom prst="line">
            <a:avLst/>
          </a:prstGeom>
          <a:noFill/>
          <a:ln w="22225" cap="rnd" cmpd="sng" algn="ctr">
            <a:solidFill>
              <a:srgbClr val="F5EFE6"/>
            </a:solidFill>
            <a:prstDash val="solid"/>
          </a:ln>
          <a:effectLst/>
        </p:spPr>
      </p:cxnSp>
      <p:sp>
        <p:nvSpPr>
          <p:cNvPr id="14" name="Rectangle 13">
            <a:extLst>
              <a:ext uri="{FF2B5EF4-FFF2-40B4-BE49-F238E27FC236}">
                <a16:creationId xmlns:a16="http://schemas.microsoft.com/office/drawing/2014/main" id="{19EAA4BF-1ACE-5615-9B6D-F4BAC11C88EC}"/>
              </a:ext>
            </a:extLst>
          </p:cNvPr>
          <p:cNvSpPr/>
          <p:nvPr/>
        </p:nvSpPr>
        <p:spPr>
          <a:xfrm>
            <a:off x="600255" y="3741890"/>
            <a:ext cx="1201211"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15" name="TextBox 14">
            <a:extLst>
              <a:ext uri="{FF2B5EF4-FFF2-40B4-BE49-F238E27FC236}">
                <a16:creationId xmlns:a16="http://schemas.microsoft.com/office/drawing/2014/main" id="{D2AAA1FC-8F92-87DC-87B2-5FA4891F797A}"/>
              </a:ext>
            </a:extLst>
          </p:cNvPr>
          <p:cNvSpPr txBox="1">
            <a:spLocks/>
          </p:cNvSpPr>
          <p:nvPr/>
        </p:nvSpPr>
        <p:spPr>
          <a:xfrm>
            <a:off x="580880" y="1605622"/>
            <a:ext cx="1239960"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t">
            <a:spAutoFit/>
          </a:bodyPr>
          <a:lstStyle>
            <a:defPPr marR="0" lvl="0" algn="l" rtl="0">
              <a:lnSpc>
                <a:spcPct val="100000"/>
              </a:lnSpc>
              <a:spcBef>
                <a:spcPts val="0"/>
              </a:spcBef>
              <a:spcAft>
                <a:spcPts val="0"/>
              </a:spcAft>
            </a:defPPr>
            <a:lvl1pPr algn="ctr">
              <a:buClr>
                <a:schemeClr val="accent1"/>
              </a:buClr>
              <a:defRPr sz="1000" b="1">
                <a:solidFill>
                  <a:schemeClr val="accent1"/>
                </a:solidFill>
                <a:latin typeface="DM Sans" pitchFamily="2" charset="0"/>
                <a:cs typeface="Poppins" panose="00000500000000000000" pitchFamily="2" charset="0"/>
              </a:defRPr>
            </a:lvl1pPr>
          </a:lstStyle>
          <a:p>
            <a:pPr>
              <a:buClr>
                <a:srgbClr val="3B6471"/>
              </a:buClr>
            </a:pPr>
            <a:r>
              <a:rPr lang="de-DE" sz="640">
                <a:solidFill>
                  <a:srgbClr val="FFFFFF"/>
                </a:solidFill>
                <a:latin typeface="Poppins" panose="00000500000000000000" pitchFamily="2" charset="0"/>
              </a:rPr>
              <a:t>Daniel Virnich, MD</a:t>
            </a:r>
            <a:endParaRPr lang="en-US" sz="640">
              <a:solidFill>
                <a:srgbClr val="FFFFFF"/>
              </a:solidFill>
              <a:latin typeface="Poppins" panose="00000500000000000000" pitchFamily="2" charset="0"/>
            </a:endParaRPr>
          </a:p>
          <a:p>
            <a:pPr>
              <a:buClr>
                <a:srgbClr val="3B6471"/>
              </a:buClr>
            </a:pPr>
            <a:r>
              <a:rPr lang="en-US" sz="640" b="0" i="1">
                <a:solidFill>
                  <a:srgbClr val="FFFFFF"/>
                </a:solidFill>
                <a:latin typeface="Poppins" panose="00000500000000000000" pitchFamily="2" charset="0"/>
              </a:rPr>
              <a:t>Chief Executive Officer</a:t>
            </a:r>
          </a:p>
        </p:txBody>
      </p:sp>
      <p:sp>
        <p:nvSpPr>
          <p:cNvPr id="16" name="Rectangle 15">
            <a:extLst>
              <a:ext uri="{FF2B5EF4-FFF2-40B4-BE49-F238E27FC236}">
                <a16:creationId xmlns:a16="http://schemas.microsoft.com/office/drawing/2014/main" id="{C01F4418-F96C-AA9A-61D9-5B26C02F3834}"/>
              </a:ext>
            </a:extLst>
          </p:cNvPr>
          <p:cNvSpPr/>
          <p:nvPr/>
        </p:nvSpPr>
        <p:spPr>
          <a:xfrm>
            <a:off x="542131" y="2079770"/>
            <a:ext cx="1317457" cy="1605568"/>
          </a:xfrm>
          <a:prstGeom prst="rect">
            <a:avLst/>
          </a:prstGeom>
          <a:noFill/>
          <a:ln w="25400" cap="flat" cmpd="sng" algn="ctr">
            <a:noFill/>
            <a:prstDash val="solid"/>
          </a:ln>
          <a:effectLst/>
        </p:spPr>
        <p:txBody>
          <a:bodyPr lIns="0" tIns="0" rIns="0" bIns="0" rtlCol="0" anchor="t">
            <a:spAutoFit/>
          </a:bodyPr>
          <a:lstStyle/>
          <a:p>
            <a:pPr marL="171450" marR="0" lvl="0" indent="-171450" defTabSz="914400" eaLnBrk="1" fontAlgn="auto" latinLnBrk="0" hangingPunct="1">
              <a:lnSpc>
                <a:spcPct val="100000"/>
              </a:lnSpc>
              <a:spcAft>
                <a:spcPts val="8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Joined STLN in 2020 as COO, CEO since 2023</a:t>
            </a:r>
            <a:endParaRPr lang="en-US">
              <a:ea typeface="+mn-ea"/>
            </a:endParaRPr>
          </a:p>
          <a:p>
            <a:pPr marL="171450" marR="0" lvl="0" indent="-171450" defTabSz="914400" eaLnBrk="1" fontAlgn="auto" latinLnBrk="0" hangingPunct="1">
              <a:lnSpc>
                <a:spcPct val="100000"/>
              </a:lnSpc>
              <a:spcAft>
                <a:spcPts val="8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20+ years of executive leadership and value-based care operations experience</a:t>
            </a:r>
            <a:endParaRPr lang="en-US" sz="700" b="0" i="0" u="none" strike="noStrike" kern="0" cap="none" spc="0" normalizeH="0" baseline="0" noProof="0">
              <a:ln>
                <a:noFill/>
              </a:ln>
              <a:solidFill>
                <a:schemeClr val="tx1"/>
              </a:solidFill>
              <a:effectLst/>
              <a:uLnTx/>
              <a:uFillTx/>
              <a:latin typeface="Poppins"/>
              <a:ea typeface="+mn-ea"/>
              <a:cs typeface="Poppins"/>
            </a:endParaRPr>
          </a:p>
          <a:p>
            <a:pPr marL="171450" marR="0" lvl="0" indent="-171450" defTabSz="914400" eaLnBrk="1" fontAlgn="auto" latinLnBrk="0" hangingPunct="1">
              <a:lnSpc>
                <a:spcPct val="100000"/>
              </a:lnSpc>
              <a:spcAft>
                <a:spcPts val="8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Previously, served as President of DaVita Medical Group, Florida and Senior VP of Operations for Healthcare Partners in Southern California</a:t>
            </a:r>
            <a:endParaRPr lang="en-US" sz="700" b="0" i="0" u="none" strike="noStrike" kern="0" cap="none" spc="0" normalizeH="0" baseline="0" noProof="0">
              <a:ln>
                <a:noFill/>
              </a:ln>
              <a:solidFill>
                <a:schemeClr val="tx1"/>
              </a:solidFill>
              <a:effectLst/>
              <a:uLnTx/>
              <a:uFillTx/>
              <a:latin typeface="Poppins"/>
              <a:ea typeface="+mn-ea"/>
              <a:cs typeface="Poppins"/>
            </a:endParaRPr>
          </a:p>
        </p:txBody>
      </p:sp>
      <p:pic>
        <p:nvPicPr>
          <p:cNvPr id="21" name="Picture 2" descr="Dan Virnich MD Headshot Latest">
            <a:extLst>
              <a:ext uri="{FF2B5EF4-FFF2-40B4-BE49-F238E27FC236}">
                <a16:creationId xmlns:a16="http://schemas.microsoft.com/office/drawing/2014/main" id="{EF2EF642-6904-8B5E-B191-E26B5BB5F83F}"/>
              </a:ext>
            </a:extLst>
          </p:cNvPr>
          <p:cNvPicPr>
            <a:picLocks noChangeArrowheads="1"/>
          </p:cNvPicPr>
          <p:nvPr/>
        </p:nvPicPr>
        <p:blipFill rotWithShape="1">
          <a:blip r:embed="rId3">
            <a:extLst>
              <a:ext uri="{28A0092B-C50C-407E-A947-70E740481C1C}">
                <a14:useLocalDpi xmlns:a14="http://schemas.microsoft.com/office/drawing/2010/main" val="0"/>
              </a:ext>
            </a:extLst>
          </a:blip>
          <a:srcRect l="3567" t="4830" r="6093" b="4830"/>
          <a:stretch>
            <a:fillRect/>
          </a:stretch>
        </p:blipFill>
        <p:spPr bwMode="auto">
          <a:xfrm>
            <a:off x="987742" y="1005323"/>
            <a:ext cx="426236" cy="452744"/>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7B639E97-C0F1-4783-9C1A-86C2299235EF}"/>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9654" b="31412"/>
          <a:stretch/>
        </p:blipFill>
        <p:spPr bwMode="auto">
          <a:xfrm>
            <a:off x="992876" y="4085412"/>
            <a:ext cx="415969" cy="21620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0" descr="Image result for optum health logo">
            <a:extLst>
              <a:ext uri="{FF2B5EF4-FFF2-40B4-BE49-F238E27FC236}">
                <a16:creationId xmlns:a16="http://schemas.microsoft.com/office/drawing/2014/main" id="{4F9A1FE0-7748-958F-C5E4-962FC11BFE5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92876" y="4386599"/>
            <a:ext cx="415969" cy="1350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2" descr="TeamHealth | Physician Services for Facilities | Nationwide Clinician Jobs">
            <a:extLst>
              <a:ext uri="{FF2B5EF4-FFF2-40B4-BE49-F238E27FC236}">
                <a16:creationId xmlns:a16="http://schemas.microsoft.com/office/drawing/2014/main" id="{E199DEE8-402E-17CC-0040-4EA3BC6AFE1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34212" b="41209"/>
          <a:stretch/>
        </p:blipFill>
        <p:spPr bwMode="auto">
          <a:xfrm>
            <a:off x="818366" y="4596812"/>
            <a:ext cx="764988" cy="11095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Top Corners Rounded 6">
            <a:extLst>
              <a:ext uri="{FF2B5EF4-FFF2-40B4-BE49-F238E27FC236}">
                <a16:creationId xmlns:a16="http://schemas.microsoft.com/office/drawing/2014/main" id="{BE441C86-30C4-524D-189A-BD843D5AB602}"/>
              </a:ext>
            </a:extLst>
          </p:cNvPr>
          <p:cNvSpPr/>
          <p:nvPr/>
        </p:nvSpPr>
        <p:spPr>
          <a:xfrm rot="10800000">
            <a:off x="2027605" y="1975551"/>
            <a:ext cx="1472452" cy="2787423"/>
          </a:xfrm>
          <a:prstGeom prst="round2SameRect">
            <a:avLst>
              <a:gd name="adj1" fmla="val 7926"/>
              <a:gd name="adj2" fmla="val 0"/>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8" name="Rectangle: Top Corners Rounded 7">
            <a:extLst>
              <a:ext uri="{FF2B5EF4-FFF2-40B4-BE49-F238E27FC236}">
                <a16:creationId xmlns:a16="http://schemas.microsoft.com/office/drawing/2014/main" id="{699A0188-FD74-4936-8CD4-AEBBAE80EE9F}"/>
              </a:ext>
            </a:extLst>
          </p:cNvPr>
          <p:cNvSpPr/>
          <p:nvPr/>
        </p:nvSpPr>
        <p:spPr>
          <a:xfrm>
            <a:off x="2027605" y="889015"/>
            <a:ext cx="1472452" cy="1088901"/>
          </a:xfrm>
          <a:prstGeom prst="round2SameRect">
            <a:avLst/>
          </a:prstGeom>
          <a:solidFill>
            <a:srgbClr val="0018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cxnSp>
        <p:nvCxnSpPr>
          <p:cNvPr id="17" name="Straight Connector 16">
            <a:extLst>
              <a:ext uri="{FF2B5EF4-FFF2-40B4-BE49-F238E27FC236}">
                <a16:creationId xmlns:a16="http://schemas.microsoft.com/office/drawing/2014/main" id="{F7022BE4-0CC6-5293-26A8-AC90D27E696E}"/>
              </a:ext>
            </a:extLst>
          </p:cNvPr>
          <p:cNvCxnSpPr>
            <a:cxnSpLocks/>
          </p:cNvCxnSpPr>
          <p:nvPr/>
        </p:nvCxnSpPr>
        <p:spPr>
          <a:xfrm>
            <a:off x="2163226" y="3983556"/>
            <a:ext cx="1201211" cy="0"/>
          </a:xfrm>
          <a:prstGeom prst="line">
            <a:avLst/>
          </a:prstGeom>
          <a:noFill/>
          <a:ln w="22225" cap="rnd" cmpd="sng" algn="ctr">
            <a:solidFill>
              <a:srgbClr val="F5EFE6"/>
            </a:solidFill>
            <a:prstDash val="solid"/>
          </a:ln>
          <a:effectLst/>
        </p:spPr>
      </p:cxnSp>
      <p:sp>
        <p:nvSpPr>
          <p:cNvPr id="18" name="Rectangle 17">
            <a:extLst>
              <a:ext uri="{FF2B5EF4-FFF2-40B4-BE49-F238E27FC236}">
                <a16:creationId xmlns:a16="http://schemas.microsoft.com/office/drawing/2014/main" id="{F57BDB71-C56C-01F0-7331-28A0079DD4A1}"/>
              </a:ext>
            </a:extLst>
          </p:cNvPr>
          <p:cNvSpPr/>
          <p:nvPr/>
        </p:nvSpPr>
        <p:spPr>
          <a:xfrm>
            <a:off x="2163226" y="3741890"/>
            <a:ext cx="1201211"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19" name="TextBox 18">
            <a:extLst>
              <a:ext uri="{FF2B5EF4-FFF2-40B4-BE49-F238E27FC236}">
                <a16:creationId xmlns:a16="http://schemas.microsoft.com/office/drawing/2014/main" id="{DE3262A2-BA60-A234-3E43-6714DF16B251}"/>
              </a:ext>
            </a:extLst>
          </p:cNvPr>
          <p:cNvSpPr txBox="1">
            <a:spLocks/>
          </p:cNvSpPr>
          <p:nvPr/>
        </p:nvSpPr>
        <p:spPr>
          <a:xfrm>
            <a:off x="2143851" y="1605622"/>
            <a:ext cx="1239960"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t">
            <a:spAutoFit/>
          </a:bodyPr>
          <a:lstStyle>
            <a:defPPr marR="0" lvl="0" algn="l" rtl="0">
              <a:lnSpc>
                <a:spcPct val="100000"/>
              </a:lnSpc>
              <a:spcBef>
                <a:spcPts val="0"/>
              </a:spcBef>
              <a:spcAft>
                <a:spcPts val="0"/>
              </a:spcAft>
              <a:defRPr/>
            </a:defPPr>
            <a:lvl1pPr algn="ctr">
              <a:buClr>
                <a:schemeClr val="accent1"/>
              </a:buClr>
              <a:defRPr sz="1000" b="1">
                <a:solidFill>
                  <a:schemeClr val="accent1"/>
                </a:solidFill>
                <a:latin typeface="DM Sans" pitchFamily="2" charset="0"/>
                <a:cs typeface="Poppins" panose="00000500000000000000" pitchFamily="2" charset="0"/>
              </a:defRPr>
            </a:lvl1pPr>
          </a:lstStyle>
          <a:p>
            <a:pPr>
              <a:buClr>
                <a:srgbClr val="3B6471"/>
              </a:buClr>
            </a:pPr>
            <a:r>
              <a:rPr lang="en-US" sz="640">
                <a:solidFill>
                  <a:srgbClr val="FFFFFF"/>
                </a:solidFill>
                <a:latin typeface="Poppins" panose="00000500000000000000" pitchFamily="2" charset="0"/>
              </a:rPr>
              <a:t>Rob Carter</a:t>
            </a:r>
          </a:p>
          <a:p>
            <a:pPr>
              <a:buClr>
                <a:srgbClr val="3B6471"/>
              </a:buClr>
            </a:pPr>
            <a:r>
              <a:rPr lang="en-US" sz="640" b="0" i="1">
                <a:solidFill>
                  <a:srgbClr val="FFFFFF"/>
                </a:solidFill>
                <a:latin typeface="Poppins" panose="00000500000000000000" pitchFamily="2" charset="0"/>
              </a:rPr>
              <a:t>Chief Financial Officer</a:t>
            </a:r>
          </a:p>
        </p:txBody>
      </p:sp>
      <p:sp>
        <p:nvSpPr>
          <p:cNvPr id="20" name="Rectangle 19">
            <a:extLst>
              <a:ext uri="{FF2B5EF4-FFF2-40B4-BE49-F238E27FC236}">
                <a16:creationId xmlns:a16="http://schemas.microsoft.com/office/drawing/2014/main" id="{472B1C24-A6C4-4E2C-D788-9A2F0DE3AE1F}"/>
              </a:ext>
            </a:extLst>
          </p:cNvPr>
          <p:cNvSpPr/>
          <p:nvPr/>
        </p:nvSpPr>
        <p:spPr>
          <a:xfrm>
            <a:off x="2105103" y="2079770"/>
            <a:ext cx="1317457" cy="1554272"/>
          </a:xfrm>
          <a:prstGeom prst="rect">
            <a:avLst/>
          </a:prstGeom>
          <a:noFill/>
          <a:ln w="25400" cap="flat" cmpd="sng" algn="ctr">
            <a:noFill/>
            <a:prstDash val="solid"/>
          </a:ln>
          <a:effectLst/>
        </p:spPr>
        <p:txBody>
          <a:bodyPr lIns="0" tIns="0" rIns="0" bIns="0" rtlCol="0" anchor="t">
            <a:spAutoFit/>
          </a:bodyPr>
          <a:lstStyle/>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Joined STLN in 2021 as VP of Finance, CFO since 2024</a:t>
            </a:r>
            <a:endParaRPr lang="en-US">
              <a:ea typeface="+mn-ea"/>
            </a:endParaRPr>
          </a:p>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15+ years of finance leadership experience in healthcare focused on FP&amp;A and analytics</a:t>
            </a:r>
            <a:endParaRPr lang="en-US" sz="700" b="0" i="0" u="none" strike="noStrike" kern="0" cap="none" spc="0" normalizeH="0" baseline="0" noProof="0">
              <a:ln>
                <a:noFill/>
              </a:ln>
              <a:solidFill>
                <a:schemeClr val="tx1"/>
              </a:solidFill>
              <a:effectLst/>
              <a:uLnTx/>
              <a:uFillTx/>
              <a:latin typeface="Poppins"/>
              <a:ea typeface="+mn-ea"/>
              <a:cs typeface="Poppins"/>
            </a:endParaRPr>
          </a:p>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Previously, served as Head of FP&amp;A at Hoag Health System and held several FP&amp;A leadership roles at SCAN Health Plan and McKesson</a:t>
            </a:r>
            <a:endParaRPr lang="en-US" sz="700" b="0" i="0" u="none" strike="noStrike" kern="0" cap="none" spc="0" normalizeH="0" baseline="0" noProof="0">
              <a:ln>
                <a:noFill/>
              </a:ln>
              <a:solidFill>
                <a:schemeClr val="tx1"/>
              </a:solidFill>
              <a:effectLst/>
              <a:uLnTx/>
              <a:uFillTx/>
              <a:latin typeface="Poppins"/>
              <a:ea typeface="+mn-ea"/>
              <a:cs typeface="Poppins"/>
            </a:endParaRPr>
          </a:p>
        </p:txBody>
      </p:sp>
      <p:pic>
        <p:nvPicPr>
          <p:cNvPr id="22" name="Picture 4" descr="Rob Carter 1x1">
            <a:extLst>
              <a:ext uri="{FF2B5EF4-FFF2-40B4-BE49-F238E27FC236}">
                <a16:creationId xmlns:a16="http://schemas.microsoft.com/office/drawing/2014/main" id="{221ED411-CD65-5639-4853-0E8805BA105D}"/>
              </a:ext>
            </a:extLst>
          </p:cNvPr>
          <p:cNvPicPr>
            <a:picLocks noChangeArrowheads="1"/>
          </p:cNvPicPr>
          <p:nvPr/>
        </p:nvPicPr>
        <p:blipFill rotWithShape="1">
          <a:blip r:embed="rId7">
            <a:extLst>
              <a:ext uri="{28A0092B-C50C-407E-A947-70E740481C1C}">
                <a14:useLocalDpi xmlns:a14="http://schemas.microsoft.com/office/drawing/2010/main" val="0"/>
              </a:ext>
            </a:extLst>
          </a:blip>
          <a:srcRect l="13629" t="3719" r="13465" b="23375"/>
          <a:stretch>
            <a:fillRect/>
          </a:stretch>
        </p:blipFill>
        <p:spPr bwMode="auto">
          <a:xfrm>
            <a:off x="2550713" y="1005323"/>
            <a:ext cx="426236" cy="452744"/>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13A6A66B-A0FE-2205-A78C-C5DB0A0EC478}"/>
              </a:ext>
            </a:extLst>
          </p:cNvPr>
          <p:cNvPicPr>
            <a:picLocks noChangeAspect="1"/>
          </p:cNvPicPr>
          <p:nvPr/>
        </p:nvPicPr>
        <p:blipFill>
          <a:blip r:embed="rId8"/>
          <a:stretch>
            <a:fillRect/>
          </a:stretch>
        </p:blipFill>
        <p:spPr>
          <a:xfrm>
            <a:off x="2597409" y="4098068"/>
            <a:ext cx="332846" cy="138131"/>
          </a:xfrm>
          <a:prstGeom prst="rect">
            <a:avLst/>
          </a:prstGeom>
        </p:spPr>
      </p:pic>
      <p:pic>
        <p:nvPicPr>
          <p:cNvPr id="28" name="Picture 27">
            <a:extLst>
              <a:ext uri="{FF2B5EF4-FFF2-40B4-BE49-F238E27FC236}">
                <a16:creationId xmlns:a16="http://schemas.microsoft.com/office/drawing/2014/main" id="{7D9BECAC-0608-B4CF-7AC3-FA194579EBD9}"/>
              </a:ext>
            </a:extLst>
          </p:cNvPr>
          <p:cNvPicPr>
            <a:picLocks noChangeAspect="1"/>
          </p:cNvPicPr>
          <p:nvPr/>
        </p:nvPicPr>
        <p:blipFill>
          <a:blip r:embed="rId9"/>
          <a:stretch>
            <a:fillRect/>
          </a:stretch>
        </p:blipFill>
        <p:spPr>
          <a:xfrm>
            <a:off x="2533716" y="4355240"/>
            <a:ext cx="460231" cy="133466"/>
          </a:xfrm>
          <a:prstGeom prst="rect">
            <a:avLst/>
          </a:prstGeom>
        </p:spPr>
      </p:pic>
      <p:pic>
        <p:nvPicPr>
          <p:cNvPr id="31" name="Picture 12">
            <a:extLst>
              <a:ext uri="{FF2B5EF4-FFF2-40B4-BE49-F238E27FC236}">
                <a16:creationId xmlns:a16="http://schemas.microsoft.com/office/drawing/2014/main" id="{8EA20B42-171F-DE09-57EF-40FC3D4A30AD}"/>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2475746" y="4605228"/>
            <a:ext cx="576171" cy="7877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Top Corners Rounded 2">
            <a:extLst>
              <a:ext uri="{FF2B5EF4-FFF2-40B4-BE49-F238E27FC236}">
                <a16:creationId xmlns:a16="http://schemas.microsoft.com/office/drawing/2014/main" id="{0320E718-AF5A-7A78-DD89-F9E5AD2489BC}"/>
              </a:ext>
            </a:extLst>
          </p:cNvPr>
          <p:cNvSpPr/>
          <p:nvPr/>
        </p:nvSpPr>
        <p:spPr>
          <a:xfrm rot="10800000">
            <a:off x="3590576" y="1975551"/>
            <a:ext cx="1472452" cy="2787423"/>
          </a:xfrm>
          <a:prstGeom prst="round2SameRect">
            <a:avLst>
              <a:gd name="adj1" fmla="val 6384"/>
              <a:gd name="adj2" fmla="val 0"/>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4" name="Rectangle: Top Corners Rounded 3">
            <a:extLst>
              <a:ext uri="{FF2B5EF4-FFF2-40B4-BE49-F238E27FC236}">
                <a16:creationId xmlns:a16="http://schemas.microsoft.com/office/drawing/2014/main" id="{7D47ACEF-CACB-CA24-AE01-331AEE3DC9DA}"/>
              </a:ext>
            </a:extLst>
          </p:cNvPr>
          <p:cNvSpPr/>
          <p:nvPr/>
        </p:nvSpPr>
        <p:spPr>
          <a:xfrm>
            <a:off x="3590576" y="889015"/>
            <a:ext cx="1472452" cy="1088901"/>
          </a:xfrm>
          <a:prstGeom prst="round2SameRect">
            <a:avLst/>
          </a:prstGeom>
          <a:solidFill>
            <a:srgbClr val="0018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cxnSp>
        <p:nvCxnSpPr>
          <p:cNvPr id="9" name="Straight Connector 8">
            <a:extLst>
              <a:ext uri="{FF2B5EF4-FFF2-40B4-BE49-F238E27FC236}">
                <a16:creationId xmlns:a16="http://schemas.microsoft.com/office/drawing/2014/main" id="{39257DA2-82C7-5CD4-A5CD-A33ECBA44E78}"/>
              </a:ext>
            </a:extLst>
          </p:cNvPr>
          <p:cNvCxnSpPr>
            <a:cxnSpLocks/>
          </p:cNvCxnSpPr>
          <p:nvPr/>
        </p:nvCxnSpPr>
        <p:spPr>
          <a:xfrm>
            <a:off x="3726197" y="3983556"/>
            <a:ext cx="1201211" cy="0"/>
          </a:xfrm>
          <a:prstGeom prst="line">
            <a:avLst/>
          </a:prstGeom>
          <a:noFill/>
          <a:ln w="22225" cap="rnd" cmpd="sng" algn="ctr">
            <a:solidFill>
              <a:srgbClr val="F5EFE6"/>
            </a:solidFill>
            <a:prstDash val="solid"/>
          </a:ln>
          <a:effectLst/>
        </p:spPr>
      </p:cxnSp>
      <p:sp>
        <p:nvSpPr>
          <p:cNvPr id="10" name="Rectangle 9">
            <a:extLst>
              <a:ext uri="{FF2B5EF4-FFF2-40B4-BE49-F238E27FC236}">
                <a16:creationId xmlns:a16="http://schemas.microsoft.com/office/drawing/2014/main" id="{70D9FB1C-1D07-87BD-6950-4091D3E8167C}"/>
              </a:ext>
            </a:extLst>
          </p:cNvPr>
          <p:cNvSpPr/>
          <p:nvPr/>
        </p:nvSpPr>
        <p:spPr>
          <a:xfrm>
            <a:off x="3793882" y="3741890"/>
            <a:ext cx="1065840"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11" name="TextBox 10">
            <a:extLst>
              <a:ext uri="{FF2B5EF4-FFF2-40B4-BE49-F238E27FC236}">
                <a16:creationId xmlns:a16="http://schemas.microsoft.com/office/drawing/2014/main" id="{6F3A5D3F-23C9-8A02-7137-218D2FD2ACC5}"/>
              </a:ext>
            </a:extLst>
          </p:cNvPr>
          <p:cNvSpPr txBox="1"/>
          <p:nvPr/>
        </p:nvSpPr>
        <p:spPr>
          <a:xfrm>
            <a:off x="3706823" y="1605622"/>
            <a:ext cx="1239960"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t">
            <a:spAutoFit/>
          </a:bodyPr>
          <a:lstStyle/>
          <a:p>
            <a:pPr algn="ctr">
              <a:buClr>
                <a:srgbClr val="3B6471"/>
              </a:buClr>
            </a:pPr>
            <a:r>
              <a:rPr lang="en-US" sz="640" b="1">
                <a:solidFill>
                  <a:srgbClr val="FFFFFF"/>
                </a:solidFill>
                <a:latin typeface="Poppins" panose="00000500000000000000" pitchFamily="2" charset="0"/>
                <a:cs typeface="Poppins" panose="00000500000000000000" pitchFamily="2" charset="0"/>
              </a:rPr>
              <a:t>Anne McGeorge</a:t>
            </a:r>
          </a:p>
          <a:p>
            <a:pPr algn="ctr">
              <a:buClr>
                <a:srgbClr val="3B6471"/>
              </a:buClr>
            </a:pPr>
            <a:r>
              <a:rPr lang="en-US" sz="640" i="1">
                <a:solidFill>
                  <a:srgbClr val="FFFFFF"/>
                </a:solidFill>
                <a:latin typeface="Poppins" panose="00000500000000000000" pitchFamily="2" charset="0"/>
                <a:cs typeface="Poppins" panose="00000500000000000000" pitchFamily="2" charset="0"/>
              </a:rPr>
              <a:t>Chairperson of the Board</a:t>
            </a:r>
          </a:p>
        </p:txBody>
      </p:sp>
      <p:sp>
        <p:nvSpPr>
          <p:cNvPr id="12" name="Rectangle 11">
            <a:extLst>
              <a:ext uri="{FF2B5EF4-FFF2-40B4-BE49-F238E27FC236}">
                <a16:creationId xmlns:a16="http://schemas.microsoft.com/office/drawing/2014/main" id="{1BC4C71E-927D-7046-47C5-300D94A5FD37}"/>
              </a:ext>
            </a:extLst>
          </p:cNvPr>
          <p:cNvSpPr/>
          <p:nvPr/>
        </p:nvSpPr>
        <p:spPr>
          <a:xfrm>
            <a:off x="3668074" y="2079770"/>
            <a:ext cx="1317457" cy="1554272"/>
          </a:xfrm>
          <a:prstGeom prst="rect">
            <a:avLst/>
          </a:prstGeom>
          <a:noFill/>
          <a:ln w="25400" cap="flat" cmpd="sng" algn="ctr">
            <a:noFill/>
            <a:prstDash val="solid"/>
          </a:ln>
          <a:effectLst/>
        </p:spPr>
        <p:txBody>
          <a:bodyPr lIns="0" tIns="0" rIns="0" bIns="0" rtlCol="0" anchor="t">
            <a:spAutoFit/>
          </a:bodyPr>
          <a:lstStyle/>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Joined STLN Board in 2021, Chairman since August 2025</a:t>
            </a:r>
            <a:endParaRPr lang="en-US">
              <a:ea typeface="+mn-ea"/>
            </a:endParaRPr>
          </a:p>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35+ years of experience providing strategic and operational guidance to healthcare organizations</a:t>
            </a:r>
            <a:endParaRPr lang="en-US" sz="700" b="0" i="0" u="none" strike="noStrike" kern="0" cap="none" spc="0" normalizeH="0" baseline="0" noProof="0">
              <a:ln>
                <a:noFill/>
              </a:ln>
              <a:solidFill>
                <a:schemeClr val="tx1"/>
              </a:solidFill>
              <a:effectLst/>
              <a:uLnTx/>
              <a:uFillTx/>
              <a:latin typeface="Poppins"/>
              <a:ea typeface="+mn-ea"/>
              <a:cs typeface="Poppins"/>
            </a:endParaRPr>
          </a:p>
          <a:p>
            <a:pPr marL="171450" marR="0" lvl="0" indent="-171450" defTabSz="914400" eaLnBrk="1" fontAlgn="auto" latinLnBrk="0" hangingPunct="1">
              <a:lnSpc>
                <a:spcPct val="100000"/>
              </a:lnSpc>
              <a:spcAft>
                <a:spcPts val="600"/>
              </a:spcAft>
              <a:buClrTx/>
              <a:buSzTx/>
              <a:buFont typeface="Arial" panose="020B0604020202020204" pitchFamily="34" charset="0"/>
              <a:buChar char="•"/>
              <a:tabLst/>
              <a:defRPr/>
            </a:pPr>
            <a:r>
              <a:rPr kumimoji="0" lang="en-US" sz="700" b="0" i="0" u="none" strike="noStrike" kern="0" cap="none" spc="0" normalizeH="0" baseline="0" noProof="0">
                <a:ln>
                  <a:noFill/>
                </a:ln>
                <a:solidFill>
                  <a:schemeClr val="tx1"/>
                </a:solidFill>
                <a:effectLst/>
                <a:uLnTx/>
                <a:uFillTx/>
                <a:latin typeface="Poppins"/>
                <a:ea typeface="+mn-ea"/>
                <a:cs typeface="Poppins"/>
              </a:rPr>
              <a:t>Has served as Operating Partner of </a:t>
            </a:r>
            <a:r>
              <a:rPr kumimoji="0" lang="en-US" sz="700" b="0" i="0" u="none" strike="noStrike" kern="0" cap="none" spc="0" normalizeH="0" baseline="0" noProof="0" err="1">
                <a:ln>
                  <a:noFill/>
                </a:ln>
                <a:solidFill>
                  <a:schemeClr val="tx1"/>
                </a:solidFill>
                <a:effectLst/>
                <a:uLnTx/>
                <a:uFillTx/>
                <a:latin typeface="Poppins"/>
                <a:ea typeface="+mn-ea"/>
                <a:cs typeface="Poppins"/>
              </a:rPr>
              <a:t>Havencrest</a:t>
            </a:r>
            <a:r>
              <a:rPr kumimoji="0" lang="en-US" sz="700" b="0" i="0" u="none" strike="noStrike" kern="0" cap="none" spc="0" normalizeH="0" baseline="0" noProof="0">
                <a:ln>
                  <a:noFill/>
                </a:ln>
                <a:solidFill>
                  <a:schemeClr val="tx1"/>
                </a:solidFill>
                <a:effectLst/>
                <a:uLnTx/>
                <a:uFillTx/>
                <a:latin typeface="Poppins"/>
                <a:ea typeface="+mn-ea"/>
                <a:cs typeface="Poppins"/>
              </a:rPr>
              <a:t> Healthcare since 2018 and previously served as Managing Partner of Grant Thornton</a:t>
            </a:r>
            <a:endParaRPr lang="en-US" sz="700" b="0" i="0" u="none" strike="noStrike" kern="0" cap="none" spc="0" normalizeH="0" baseline="0" noProof="0">
              <a:ln>
                <a:noFill/>
              </a:ln>
              <a:solidFill>
                <a:schemeClr val="tx1"/>
              </a:solidFill>
              <a:effectLst/>
              <a:uLnTx/>
              <a:uFillTx/>
              <a:latin typeface="Poppins"/>
              <a:ea typeface="+mn-ea"/>
              <a:cs typeface="Poppins"/>
            </a:endParaRPr>
          </a:p>
        </p:txBody>
      </p:sp>
      <p:pic>
        <p:nvPicPr>
          <p:cNvPr id="23" name="Picture 22" descr="A person with blonde hair wearing a black shirt and necklace  AI-generated content may be incorrect.">
            <a:extLst>
              <a:ext uri="{FF2B5EF4-FFF2-40B4-BE49-F238E27FC236}">
                <a16:creationId xmlns:a16="http://schemas.microsoft.com/office/drawing/2014/main" id="{B48EE88F-38C0-69AE-8250-995E510FF188}"/>
              </a:ext>
            </a:extLst>
          </p:cNvPr>
          <p:cNvPicPr>
            <a:picLocks/>
          </p:cNvPicPr>
          <p:nvPr/>
        </p:nvPicPr>
        <p:blipFill rotWithShape="1">
          <a:blip r:embed="rId11"/>
          <a:srcRect l="6690" t="4281" r="9385" b="11795"/>
          <a:stretch>
            <a:fillRect/>
          </a:stretch>
        </p:blipFill>
        <p:spPr>
          <a:xfrm>
            <a:off x="4113684" y="1005323"/>
            <a:ext cx="426236" cy="452744"/>
          </a:xfrm>
          <a:prstGeom prst="flowChartConnector">
            <a:avLst/>
          </a:prstGeom>
          <a:noFill/>
          <a:ln>
            <a:solidFill>
              <a:schemeClr val="bg1"/>
            </a:solidFill>
          </a:ln>
          <a:effectLst/>
        </p:spPr>
      </p:pic>
      <p:pic>
        <p:nvPicPr>
          <p:cNvPr id="26" name="Picture 25">
            <a:extLst>
              <a:ext uri="{FF2B5EF4-FFF2-40B4-BE49-F238E27FC236}">
                <a16:creationId xmlns:a16="http://schemas.microsoft.com/office/drawing/2014/main" id="{4F14DCF3-DC3B-DB0D-E40F-B84E6A4E42A1}"/>
              </a:ext>
            </a:extLst>
          </p:cNvPr>
          <p:cNvPicPr>
            <a:picLocks noChangeAspect="1"/>
          </p:cNvPicPr>
          <p:nvPr/>
        </p:nvPicPr>
        <p:blipFill>
          <a:blip r:embed="rId12"/>
          <a:stretch>
            <a:fillRect/>
          </a:stretch>
        </p:blipFill>
        <p:spPr>
          <a:xfrm>
            <a:off x="4006596" y="4088409"/>
            <a:ext cx="640414" cy="118476"/>
          </a:xfrm>
          <a:prstGeom prst="rect">
            <a:avLst/>
          </a:prstGeom>
        </p:spPr>
      </p:pic>
      <p:pic>
        <p:nvPicPr>
          <p:cNvPr id="29" name="Picture 28">
            <a:extLst>
              <a:ext uri="{FF2B5EF4-FFF2-40B4-BE49-F238E27FC236}">
                <a16:creationId xmlns:a16="http://schemas.microsoft.com/office/drawing/2014/main" id="{C40DF7A7-7A5D-5CF6-D60B-079A70B69687}"/>
              </a:ext>
            </a:extLst>
          </p:cNvPr>
          <p:cNvPicPr>
            <a:picLocks noChangeAspect="1"/>
          </p:cNvPicPr>
          <p:nvPr/>
        </p:nvPicPr>
        <p:blipFill>
          <a:blip r:embed="rId13"/>
          <a:stretch>
            <a:fillRect/>
          </a:stretch>
        </p:blipFill>
        <p:spPr>
          <a:xfrm>
            <a:off x="4088356" y="4318677"/>
            <a:ext cx="476894" cy="89417"/>
          </a:xfrm>
          <a:prstGeom prst="rect">
            <a:avLst/>
          </a:prstGeom>
        </p:spPr>
      </p:pic>
      <p:pic>
        <p:nvPicPr>
          <p:cNvPr id="32" name="Picture 31">
            <a:extLst>
              <a:ext uri="{FF2B5EF4-FFF2-40B4-BE49-F238E27FC236}">
                <a16:creationId xmlns:a16="http://schemas.microsoft.com/office/drawing/2014/main" id="{13958B34-F60E-E96F-AC8C-3DD3E9241A83}"/>
              </a:ext>
            </a:extLst>
          </p:cNvPr>
          <p:cNvPicPr>
            <a:picLocks noChangeAspect="1"/>
          </p:cNvPicPr>
          <p:nvPr/>
        </p:nvPicPr>
        <p:blipFill>
          <a:blip r:embed="rId14"/>
          <a:stretch>
            <a:fillRect/>
          </a:stretch>
        </p:blipFill>
        <p:spPr>
          <a:xfrm>
            <a:off x="4103045" y="4516898"/>
            <a:ext cx="447517" cy="156630"/>
          </a:xfrm>
          <a:prstGeom prst="rect">
            <a:avLst/>
          </a:prstGeom>
        </p:spPr>
      </p:pic>
      <p:sp>
        <p:nvSpPr>
          <p:cNvPr id="194" name="Rectangle: Top Corners Rounded 193">
            <a:extLst>
              <a:ext uri="{FF2B5EF4-FFF2-40B4-BE49-F238E27FC236}">
                <a16:creationId xmlns:a16="http://schemas.microsoft.com/office/drawing/2014/main" id="{51C0CA59-0040-7EFC-E252-F083A2AB4AA4}"/>
              </a:ext>
            </a:extLst>
          </p:cNvPr>
          <p:cNvSpPr/>
          <p:nvPr/>
        </p:nvSpPr>
        <p:spPr>
          <a:xfrm rot="10800000">
            <a:off x="5154938" y="1402981"/>
            <a:ext cx="1743693" cy="761604"/>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195" name="Rectangle: Top Corners Rounded 194">
            <a:extLst>
              <a:ext uri="{FF2B5EF4-FFF2-40B4-BE49-F238E27FC236}">
                <a16:creationId xmlns:a16="http://schemas.microsoft.com/office/drawing/2014/main" id="{4D3BB515-165B-7D89-D33C-01E83B02E3F5}"/>
              </a:ext>
            </a:extLst>
          </p:cNvPr>
          <p:cNvSpPr/>
          <p:nvPr/>
        </p:nvSpPr>
        <p:spPr>
          <a:xfrm>
            <a:off x="5154939" y="889015"/>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pic>
        <p:nvPicPr>
          <p:cNvPr id="244" name="Picture 6" descr="Jordan McInerney 1">
            <a:extLst>
              <a:ext uri="{FF2B5EF4-FFF2-40B4-BE49-F238E27FC236}">
                <a16:creationId xmlns:a16="http://schemas.microsoft.com/office/drawing/2014/main" id="{67F18387-6E4D-5FF0-206E-F74DA03307B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5000" r="855"/>
          <a:stretch>
            <a:fillRect/>
          </a:stretch>
        </p:blipFill>
        <p:spPr bwMode="auto">
          <a:xfrm>
            <a:off x="5245195" y="959101"/>
            <a:ext cx="309990" cy="329268"/>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sp>
        <p:nvSpPr>
          <p:cNvPr id="245" name="TextBox 244">
            <a:extLst>
              <a:ext uri="{FF2B5EF4-FFF2-40B4-BE49-F238E27FC236}">
                <a16:creationId xmlns:a16="http://schemas.microsoft.com/office/drawing/2014/main" id="{8CA80598-EB6C-0F39-8A9D-B0D3D548F54B}"/>
              </a:ext>
            </a:extLst>
          </p:cNvPr>
          <p:cNvSpPr txBox="1"/>
          <p:nvPr/>
        </p:nvSpPr>
        <p:spPr>
          <a:xfrm>
            <a:off x="5641112" y="1018170"/>
            <a:ext cx="1167265"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Jordan McInerney</a:t>
            </a:r>
          </a:p>
          <a:p>
            <a:pPr>
              <a:buClr>
                <a:srgbClr val="3B6471"/>
              </a:buClr>
            </a:pPr>
            <a:r>
              <a:rPr lang="en-US" sz="640" i="1">
                <a:solidFill>
                  <a:srgbClr val="FFFFFF"/>
                </a:solidFill>
                <a:latin typeface="Poppins" panose="00000500000000000000" pitchFamily="2" charset="0"/>
                <a:cs typeface="Poppins" panose="00000500000000000000" pitchFamily="2" charset="0"/>
              </a:rPr>
              <a:t>Chief Development Officer</a:t>
            </a:r>
          </a:p>
        </p:txBody>
      </p:sp>
      <p:cxnSp>
        <p:nvCxnSpPr>
          <p:cNvPr id="250" name="Straight Connector 249">
            <a:extLst>
              <a:ext uri="{FF2B5EF4-FFF2-40B4-BE49-F238E27FC236}">
                <a16:creationId xmlns:a16="http://schemas.microsoft.com/office/drawing/2014/main" id="{F8892395-25F4-2CF2-A2BA-B05F87DC6A4E}"/>
              </a:ext>
            </a:extLst>
          </p:cNvPr>
          <p:cNvCxnSpPr>
            <a:cxnSpLocks/>
          </p:cNvCxnSpPr>
          <p:nvPr/>
        </p:nvCxnSpPr>
        <p:spPr>
          <a:xfrm>
            <a:off x="5251810" y="1687189"/>
            <a:ext cx="1549949" cy="0"/>
          </a:xfrm>
          <a:prstGeom prst="line">
            <a:avLst/>
          </a:prstGeom>
          <a:noFill/>
          <a:ln w="22225" cap="rnd" cmpd="sng" algn="ctr">
            <a:solidFill>
              <a:srgbClr val="F5EFE6"/>
            </a:solidFill>
            <a:prstDash val="solid"/>
          </a:ln>
          <a:effectLst/>
        </p:spPr>
      </p:cxnSp>
      <p:sp>
        <p:nvSpPr>
          <p:cNvPr id="251" name="Rectangle 250">
            <a:extLst>
              <a:ext uri="{FF2B5EF4-FFF2-40B4-BE49-F238E27FC236}">
                <a16:creationId xmlns:a16="http://schemas.microsoft.com/office/drawing/2014/main" id="{28448316-9755-3709-2284-783CB871A4B7}"/>
              </a:ext>
            </a:extLst>
          </p:cNvPr>
          <p:cNvSpPr/>
          <p:nvPr/>
        </p:nvSpPr>
        <p:spPr>
          <a:xfrm>
            <a:off x="5251810" y="1483148"/>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pic>
        <p:nvPicPr>
          <p:cNvPr id="252" name="Picture 251">
            <a:extLst>
              <a:ext uri="{FF2B5EF4-FFF2-40B4-BE49-F238E27FC236}">
                <a16:creationId xmlns:a16="http://schemas.microsoft.com/office/drawing/2014/main" id="{4D5B24A4-2255-2E16-02E0-837998E6C258}"/>
              </a:ext>
            </a:extLst>
          </p:cNvPr>
          <p:cNvPicPr>
            <a:picLocks noChangeAspect="1"/>
          </p:cNvPicPr>
          <p:nvPr/>
        </p:nvPicPr>
        <p:blipFill>
          <a:blip r:embed="rId16"/>
          <a:stretch>
            <a:fillRect/>
          </a:stretch>
        </p:blipFill>
        <p:spPr>
          <a:xfrm>
            <a:off x="5341033" y="1858172"/>
            <a:ext cx="660972" cy="122279"/>
          </a:xfrm>
          <a:prstGeom prst="rect">
            <a:avLst/>
          </a:prstGeom>
        </p:spPr>
      </p:pic>
      <p:pic>
        <p:nvPicPr>
          <p:cNvPr id="253" name="Picture 252">
            <a:extLst>
              <a:ext uri="{FF2B5EF4-FFF2-40B4-BE49-F238E27FC236}">
                <a16:creationId xmlns:a16="http://schemas.microsoft.com/office/drawing/2014/main" id="{C041CE94-DB4E-1E9D-EA9A-0C750BCB5727}"/>
              </a:ext>
            </a:extLst>
          </p:cNvPr>
          <p:cNvPicPr>
            <a:picLocks noChangeAspect="1"/>
          </p:cNvPicPr>
          <p:nvPr/>
        </p:nvPicPr>
        <p:blipFill>
          <a:blip r:embed="rId17"/>
          <a:stretch>
            <a:fillRect/>
          </a:stretch>
        </p:blipFill>
        <p:spPr>
          <a:xfrm>
            <a:off x="6171686" y="1846276"/>
            <a:ext cx="540851" cy="143082"/>
          </a:xfrm>
          <a:prstGeom prst="rect">
            <a:avLst/>
          </a:prstGeom>
        </p:spPr>
      </p:pic>
      <p:sp>
        <p:nvSpPr>
          <p:cNvPr id="258" name="Rectangle: Top Corners Rounded 257">
            <a:extLst>
              <a:ext uri="{FF2B5EF4-FFF2-40B4-BE49-F238E27FC236}">
                <a16:creationId xmlns:a16="http://schemas.microsoft.com/office/drawing/2014/main" id="{67F5381C-B301-BA1B-8521-78AA3AF7F47F}"/>
              </a:ext>
            </a:extLst>
          </p:cNvPr>
          <p:cNvSpPr/>
          <p:nvPr/>
        </p:nvSpPr>
        <p:spPr>
          <a:xfrm rot="10800000">
            <a:off x="6935672" y="1402981"/>
            <a:ext cx="1743693" cy="761604"/>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259" name="Rectangle: Top Corners Rounded 258">
            <a:extLst>
              <a:ext uri="{FF2B5EF4-FFF2-40B4-BE49-F238E27FC236}">
                <a16:creationId xmlns:a16="http://schemas.microsoft.com/office/drawing/2014/main" id="{8E08D040-9F4F-EB35-E394-0CFB3042A486}"/>
              </a:ext>
            </a:extLst>
          </p:cNvPr>
          <p:cNvSpPr/>
          <p:nvPr/>
        </p:nvSpPr>
        <p:spPr>
          <a:xfrm>
            <a:off x="6935673" y="889015"/>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267" name="TextBox 266">
            <a:extLst>
              <a:ext uri="{FF2B5EF4-FFF2-40B4-BE49-F238E27FC236}">
                <a16:creationId xmlns:a16="http://schemas.microsoft.com/office/drawing/2014/main" id="{51563A19-9F9A-CC51-FA80-13E7FDA44705}"/>
              </a:ext>
            </a:extLst>
          </p:cNvPr>
          <p:cNvSpPr txBox="1"/>
          <p:nvPr/>
        </p:nvSpPr>
        <p:spPr>
          <a:xfrm>
            <a:off x="7421846" y="1018170"/>
            <a:ext cx="1167265"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Jeffrey Langsam, DO</a:t>
            </a:r>
          </a:p>
          <a:p>
            <a:pPr>
              <a:buClr>
                <a:srgbClr val="3B6471"/>
              </a:buClr>
            </a:pPr>
            <a:r>
              <a:rPr lang="en-US" sz="640" i="1">
                <a:solidFill>
                  <a:srgbClr val="FFFFFF"/>
                </a:solidFill>
                <a:latin typeface="Poppins" panose="00000500000000000000" pitchFamily="2" charset="0"/>
                <a:cs typeface="Poppins" panose="00000500000000000000" pitchFamily="2" charset="0"/>
              </a:rPr>
              <a:t>Chief Clinical Officer</a:t>
            </a:r>
          </a:p>
        </p:txBody>
      </p:sp>
      <p:cxnSp>
        <p:nvCxnSpPr>
          <p:cNvPr id="261" name="Straight Connector 260">
            <a:extLst>
              <a:ext uri="{FF2B5EF4-FFF2-40B4-BE49-F238E27FC236}">
                <a16:creationId xmlns:a16="http://schemas.microsoft.com/office/drawing/2014/main" id="{242F0642-EC36-53A2-8788-9756CB55BCF3}"/>
              </a:ext>
            </a:extLst>
          </p:cNvPr>
          <p:cNvCxnSpPr>
            <a:cxnSpLocks/>
          </p:cNvCxnSpPr>
          <p:nvPr/>
        </p:nvCxnSpPr>
        <p:spPr>
          <a:xfrm>
            <a:off x="7032544" y="1687189"/>
            <a:ext cx="1549949" cy="0"/>
          </a:xfrm>
          <a:prstGeom prst="line">
            <a:avLst/>
          </a:prstGeom>
          <a:noFill/>
          <a:ln w="22225" cap="rnd" cmpd="sng" algn="ctr">
            <a:solidFill>
              <a:srgbClr val="F5EFE6"/>
            </a:solidFill>
            <a:prstDash val="solid"/>
          </a:ln>
          <a:effectLst/>
        </p:spPr>
      </p:cxnSp>
      <p:sp>
        <p:nvSpPr>
          <p:cNvPr id="262" name="Rectangle 261">
            <a:extLst>
              <a:ext uri="{FF2B5EF4-FFF2-40B4-BE49-F238E27FC236}">
                <a16:creationId xmlns:a16="http://schemas.microsoft.com/office/drawing/2014/main" id="{DB720286-4689-29AE-5A44-EFFB005E181F}"/>
              </a:ext>
            </a:extLst>
          </p:cNvPr>
          <p:cNvSpPr/>
          <p:nvPr/>
        </p:nvSpPr>
        <p:spPr>
          <a:xfrm>
            <a:off x="7032544" y="1483148"/>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282" name="Rectangle: Top Corners Rounded 281">
            <a:extLst>
              <a:ext uri="{FF2B5EF4-FFF2-40B4-BE49-F238E27FC236}">
                <a16:creationId xmlns:a16="http://schemas.microsoft.com/office/drawing/2014/main" id="{EA938D91-E082-C009-4799-EF39F2006E60}"/>
              </a:ext>
            </a:extLst>
          </p:cNvPr>
          <p:cNvSpPr/>
          <p:nvPr/>
        </p:nvSpPr>
        <p:spPr>
          <a:xfrm rot="10800000">
            <a:off x="5154938" y="2743813"/>
            <a:ext cx="1743693" cy="761604"/>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283" name="Rectangle: Top Corners Rounded 282">
            <a:extLst>
              <a:ext uri="{FF2B5EF4-FFF2-40B4-BE49-F238E27FC236}">
                <a16:creationId xmlns:a16="http://schemas.microsoft.com/office/drawing/2014/main" id="{674931F0-3CAD-6A8B-9A56-31CE248BB277}"/>
              </a:ext>
            </a:extLst>
          </p:cNvPr>
          <p:cNvSpPr/>
          <p:nvPr/>
        </p:nvSpPr>
        <p:spPr>
          <a:xfrm>
            <a:off x="5154939" y="2229847"/>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291" name="TextBox 290">
            <a:extLst>
              <a:ext uri="{FF2B5EF4-FFF2-40B4-BE49-F238E27FC236}">
                <a16:creationId xmlns:a16="http://schemas.microsoft.com/office/drawing/2014/main" id="{D54E8662-3CAC-4E4E-D8C9-55BA4B62A348}"/>
              </a:ext>
            </a:extLst>
          </p:cNvPr>
          <p:cNvSpPr txBox="1"/>
          <p:nvPr/>
        </p:nvSpPr>
        <p:spPr>
          <a:xfrm>
            <a:off x="5641112" y="2359004"/>
            <a:ext cx="1167265"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Yale D. Podnos, MD</a:t>
            </a:r>
          </a:p>
          <a:p>
            <a:pPr>
              <a:buClr>
                <a:srgbClr val="3B6471"/>
              </a:buClr>
            </a:pPr>
            <a:r>
              <a:rPr lang="en-US" sz="640" i="1">
                <a:solidFill>
                  <a:srgbClr val="FFFFFF"/>
                </a:solidFill>
                <a:latin typeface="Poppins" panose="00000500000000000000" pitchFamily="2" charset="0"/>
                <a:cs typeface="Poppins" panose="00000500000000000000" pitchFamily="2" charset="0"/>
              </a:rPr>
              <a:t>Chief Medical Officer</a:t>
            </a:r>
          </a:p>
        </p:txBody>
      </p:sp>
      <p:cxnSp>
        <p:nvCxnSpPr>
          <p:cNvPr id="285" name="Straight Connector 284">
            <a:extLst>
              <a:ext uri="{FF2B5EF4-FFF2-40B4-BE49-F238E27FC236}">
                <a16:creationId xmlns:a16="http://schemas.microsoft.com/office/drawing/2014/main" id="{FA8478A0-65D2-499A-F528-F7CB8A604243}"/>
              </a:ext>
            </a:extLst>
          </p:cNvPr>
          <p:cNvCxnSpPr>
            <a:cxnSpLocks/>
          </p:cNvCxnSpPr>
          <p:nvPr/>
        </p:nvCxnSpPr>
        <p:spPr>
          <a:xfrm>
            <a:off x="5251810" y="3028023"/>
            <a:ext cx="1549949" cy="0"/>
          </a:xfrm>
          <a:prstGeom prst="line">
            <a:avLst/>
          </a:prstGeom>
          <a:noFill/>
          <a:ln w="22225" cap="rnd" cmpd="sng" algn="ctr">
            <a:solidFill>
              <a:srgbClr val="F5EFE6"/>
            </a:solidFill>
            <a:prstDash val="solid"/>
          </a:ln>
          <a:effectLst/>
        </p:spPr>
      </p:cxnSp>
      <p:sp>
        <p:nvSpPr>
          <p:cNvPr id="286" name="Rectangle 285">
            <a:extLst>
              <a:ext uri="{FF2B5EF4-FFF2-40B4-BE49-F238E27FC236}">
                <a16:creationId xmlns:a16="http://schemas.microsoft.com/office/drawing/2014/main" id="{A21D700A-7508-3CDE-82ED-5D3295E91891}"/>
              </a:ext>
            </a:extLst>
          </p:cNvPr>
          <p:cNvSpPr/>
          <p:nvPr/>
        </p:nvSpPr>
        <p:spPr>
          <a:xfrm>
            <a:off x="5251810" y="2823982"/>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272" name="Rectangle: Top Corners Rounded 271">
            <a:extLst>
              <a:ext uri="{FF2B5EF4-FFF2-40B4-BE49-F238E27FC236}">
                <a16:creationId xmlns:a16="http://schemas.microsoft.com/office/drawing/2014/main" id="{25898388-18B9-5C26-524E-0D3915B8ACA8}"/>
              </a:ext>
            </a:extLst>
          </p:cNvPr>
          <p:cNvSpPr/>
          <p:nvPr/>
        </p:nvSpPr>
        <p:spPr>
          <a:xfrm rot="10800000">
            <a:off x="6935672" y="2743813"/>
            <a:ext cx="1743693" cy="761604"/>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273" name="Rectangle: Top Corners Rounded 272">
            <a:extLst>
              <a:ext uri="{FF2B5EF4-FFF2-40B4-BE49-F238E27FC236}">
                <a16:creationId xmlns:a16="http://schemas.microsoft.com/office/drawing/2014/main" id="{220C22E5-161B-444D-C94D-7171557FFD5B}"/>
              </a:ext>
            </a:extLst>
          </p:cNvPr>
          <p:cNvSpPr/>
          <p:nvPr/>
        </p:nvSpPr>
        <p:spPr>
          <a:xfrm>
            <a:off x="6935673" y="2229847"/>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281" name="TextBox 280">
            <a:extLst>
              <a:ext uri="{FF2B5EF4-FFF2-40B4-BE49-F238E27FC236}">
                <a16:creationId xmlns:a16="http://schemas.microsoft.com/office/drawing/2014/main" id="{277E334E-C060-F34B-CCF4-873A7B9F5B05}"/>
              </a:ext>
            </a:extLst>
          </p:cNvPr>
          <p:cNvSpPr txBox="1"/>
          <p:nvPr/>
        </p:nvSpPr>
        <p:spPr>
          <a:xfrm>
            <a:off x="7421846" y="2359004"/>
            <a:ext cx="1239960"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Kristin England</a:t>
            </a:r>
          </a:p>
          <a:p>
            <a:pPr>
              <a:buClr>
                <a:srgbClr val="3B6471"/>
              </a:buClr>
            </a:pPr>
            <a:r>
              <a:rPr lang="en-US" sz="640" i="1">
                <a:solidFill>
                  <a:srgbClr val="FFFFFF"/>
                </a:solidFill>
                <a:latin typeface="Poppins" panose="00000500000000000000" pitchFamily="2" charset="0"/>
                <a:cs typeface="Poppins" panose="00000500000000000000" pitchFamily="2" charset="0"/>
              </a:rPr>
              <a:t>Chief Administrative Officer</a:t>
            </a:r>
          </a:p>
        </p:txBody>
      </p:sp>
      <p:cxnSp>
        <p:nvCxnSpPr>
          <p:cNvPr id="275" name="Straight Connector 274">
            <a:extLst>
              <a:ext uri="{FF2B5EF4-FFF2-40B4-BE49-F238E27FC236}">
                <a16:creationId xmlns:a16="http://schemas.microsoft.com/office/drawing/2014/main" id="{2A22B001-787A-72DA-179C-77B07E2D909D}"/>
              </a:ext>
            </a:extLst>
          </p:cNvPr>
          <p:cNvCxnSpPr>
            <a:cxnSpLocks/>
          </p:cNvCxnSpPr>
          <p:nvPr/>
        </p:nvCxnSpPr>
        <p:spPr>
          <a:xfrm>
            <a:off x="7032544" y="3028023"/>
            <a:ext cx="1549949" cy="0"/>
          </a:xfrm>
          <a:prstGeom prst="line">
            <a:avLst/>
          </a:prstGeom>
          <a:noFill/>
          <a:ln w="22225" cap="rnd" cmpd="sng" algn="ctr">
            <a:solidFill>
              <a:srgbClr val="F5EFE6"/>
            </a:solidFill>
            <a:prstDash val="solid"/>
          </a:ln>
          <a:effectLst/>
        </p:spPr>
      </p:cxnSp>
      <p:sp>
        <p:nvSpPr>
          <p:cNvPr id="276" name="Rectangle 275">
            <a:extLst>
              <a:ext uri="{FF2B5EF4-FFF2-40B4-BE49-F238E27FC236}">
                <a16:creationId xmlns:a16="http://schemas.microsoft.com/office/drawing/2014/main" id="{E33734DD-40F8-529F-62D2-8BABB2125079}"/>
              </a:ext>
            </a:extLst>
          </p:cNvPr>
          <p:cNvSpPr/>
          <p:nvPr/>
        </p:nvSpPr>
        <p:spPr>
          <a:xfrm>
            <a:off x="7032544" y="2823982"/>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305" name="Rectangle: Top Corners Rounded 304">
            <a:extLst>
              <a:ext uri="{FF2B5EF4-FFF2-40B4-BE49-F238E27FC236}">
                <a16:creationId xmlns:a16="http://schemas.microsoft.com/office/drawing/2014/main" id="{27BB9F83-ED1E-DD53-C3AD-A0398115A03E}"/>
              </a:ext>
            </a:extLst>
          </p:cNvPr>
          <p:cNvSpPr/>
          <p:nvPr/>
        </p:nvSpPr>
        <p:spPr>
          <a:xfrm rot="10800000">
            <a:off x="5154938" y="4084646"/>
            <a:ext cx="1743693" cy="678325"/>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306" name="Rectangle: Top Corners Rounded 305">
            <a:extLst>
              <a:ext uri="{FF2B5EF4-FFF2-40B4-BE49-F238E27FC236}">
                <a16:creationId xmlns:a16="http://schemas.microsoft.com/office/drawing/2014/main" id="{A23FE0BF-1D5B-8EF4-DE19-4CB7D6A423DE}"/>
              </a:ext>
            </a:extLst>
          </p:cNvPr>
          <p:cNvSpPr/>
          <p:nvPr/>
        </p:nvSpPr>
        <p:spPr>
          <a:xfrm>
            <a:off x="5154939" y="3570681"/>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4" name="TextBox 313">
            <a:extLst>
              <a:ext uri="{FF2B5EF4-FFF2-40B4-BE49-F238E27FC236}">
                <a16:creationId xmlns:a16="http://schemas.microsoft.com/office/drawing/2014/main" id="{799B01E6-A112-5853-E343-9AE88BD0911A}"/>
              </a:ext>
            </a:extLst>
          </p:cNvPr>
          <p:cNvSpPr txBox="1"/>
          <p:nvPr/>
        </p:nvSpPr>
        <p:spPr>
          <a:xfrm>
            <a:off x="5641112" y="3699836"/>
            <a:ext cx="1167265"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Stephen Cella</a:t>
            </a:r>
          </a:p>
          <a:p>
            <a:pPr>
              <a:buClr>
                <a:srgbClr val="3B6471"/>
              </a:buClr>
            </a:pPr>
            <a:r>
              <a:rPr lang="en-US" sz="640" i="1">
                <a:solidFill>
                  <a:srgbClr val="FFFFFF"/>
                </a:solidFill>
                <a:latin typeface="Poppins" panose="00000500000000000000" pitchFamily="2" charset="0"/>
                <a:cs typeface="Poppins" panose="00000500000000000000" pitchFamily="2" charset="0"/>
              </a:rPr>
              <a:t>SVP, Finance</a:t>
            </a:r>
          </a:p>
        </p:txBody>
      </p:sp>
      <p:cxnSp>
        <p:nvCxnSpPr>
          <p:cNvPr id="308" name="Straight Connector 307">
            <a:extLst>
              <a:ext uri="{FF2B5EF4-FFF2-40B4-BE49-F238E27FC236}">
                <a16:creationId xmlns:a16="http://schemas.microsoft.com/office/drawing/2014/main" id="{8C72FAD5-C241-1FE1-7FB1-6EFB935B9473}"/>
              </a:ext>
            </a:extLst>
          </p:cNvPr>
          <p:cNvCxnSpPr>
            <a:cxnSpLocks/>
          </p:cNvCxnSpPr>
          <p:nvPr/>
        </p:nvCxnSpPr>
        <p:spPr>
          <a:xfrm>
            <a:off x="5251810" y="4368855"/>
            <a:ext cx="1549949" cy="0"/>
          </a:xfrm>
          <a:prstGeom prst="line">
            <a:avLst/>
          </a:prstGeom>
          <a:noFill/>
          <a:ln w="22225" cap="rnd" cmpd="sng" algn="ctr">
            <a:solidFill>
              <a:srgbClr val="F5EFE6"/>
            </a:solidFill>
            <a:prstDash val="solid"/>
          </a:ln>
          <a:effectLst/>
        </p:spPr>
      </p:cxnSp>
      <p:sp>
        <p:nvSpPr>
          <p:cNvPr id="309" name="Rectangle 308">
            <a:extLst>
              <a:ext uri="{FF2B5EF4-FFF2-40B4-BE49-F238E27FC236}">
                <a16:creationId xmlns:a16="http://schemas.microsoft.com/office/drawing/2014/main" id="{8C4AA5FE-6AA7-1229-5B2C-F9497A623ABB}"/>
              </a:ext>
            </a:extLst>
          </p:cNvPr>
          <p:cNvSpPr/>
          <p:nvPr/>
        </p:nvSpPr>
        <p:spPr>
          <a:xfrm>
            <a:off x="5251810" y="4164814"/>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sp>
        <p:nvSpPr>
          <p:cNvPr id="295" name="Rectangle: Top Corners Rounded 294">
            <a:extLst>
              <a:ext uri="{FF2B5EF4-FFF2-40B4-BE49-F238E27FC236}">
                <a16:creationId xmlns:a16="http://schemas.microsoft.com/office/drawing/2014/main" id="{1D1D51E8-BCEF-A4C7-9508-FFC073F832E3}"/>
              </a:ext>
            </a:extLst>
          </p:cNvPr>
          <p:cNvSpPr/>
          <p:nvPr/>
        </p:nvSpPr>
        <p:spPr>
          <a:xfrm rot="10800000">
            <a:off x="6935672" y="4084646"/>
            <a:ext cx="1743693" cy="678325"/>
          </a:xfrm>
          <a:prstGeom prst="round2SameRect">
            <a:avLst/>
          </a:prstGeom>
          <a:solidFill>
            <a:schemeClr val="bg1"/>
          </a:solidFill>
          <a:ln w="63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t>
            </a:r>
          </a:p>
        </p:txBody>
      </p:sp>
      <p:sp>
        <p:nvSpPr>
          <p:cNvPr id="296" name="Rectangle: Top Corners Rounded 295">
            <a:extLst>
              <a:ext uri="{FF2B5EF4-FFF2-40B4-BE49-F238E27FC236}">
                <a16:creationId xmlns:a16="http://schemas.microsoft.com/office/drawing/2014/main" id="{D4CEAD7A-A0F3-EB19-ED4B-7155F1DA1A4B}"/>
              </a:ext>
            </a:extLst>
          </p:cNvPr>
          <p:cNvSpPr/>
          <p:nvPr/>
        </p:nvSpPr>
        <p:spPr>
          <a:xfrm>
            <a:off x="6935673" y="3570681"/>
            <a:ext cx="1743693" cy="513966"/>
          </a:xfrm>
          <a:prstGeom prst="round2SameRect">
            <a:avLst/>
          </a:prstGeom>
          <a:solidFill>
            <a:srgbClr val="0D46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40" b="0"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4" name="TextBox 303">
            <a:extLst>
              <a:ext uri="{FF2B5EF4-FFF2-40B4-BE49-F238E27FC236}">
                <a16:creationId xmlns:a16="http://schemas.microsoft.com/office/drawing/2014/main" id="{CF21FEB2-433F-D1BF-D07B-F86CCBD9DA30}"/>
              </a:ext>
            </a:extLst>
          </p:cNvPr>
          <p:cNvSpPr txBox="1"/>
          <p:nvPr/>
        </p:nvSpPr>
        <p:spPr>
          <a:xfrm>
            <a:off x="7421846" y="3699836"/>
            <a:ext cx="1167265" cy="255654"/>
          </a:xfrm>
          <a:prstGeom prst="rect">
            <a:avLst/>
          </a:prstGeom>
          <a:noFill/>
          <a:ln w="9525" cap="flat" cmpd="sng" algn="ctr">
            <a:noFill/>
            <a:prstDash val="solid"/>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0" tIns="0" rIns="0" bIns="0" rtlCol="0" anchor="ctr">
            <a:spAutoFit/>
          </a:bodyPr>
          <a:lstStyle/>
          <a:p>
            <a:pPr>
              <a:buClr>
                <a:srgbClr val="3B6471"/>
              </a:buClr>
            </a:pPr>
            <a:r>
              <a:rPr lang="en-US" sz="640" b="1">
                <a:solidFill>
                  <a:srgbClr val="FFFFFF"/>
                </a:solidFill>
                <a:latin typeface="Poppins" panose="00000500000000000000" pitchFamily="2" charset="0"/>
                <a:cs typeface="Poppins" panose="00000500000000000000" pitchFamily="2" charset="0"/>
              </a:rPr>
              <a:t>Rakesh Panda</a:t>
            </a:r>
          </a:p>
          <a:p>
            <a:pPr>
              <a:buClr>
                <a:srgbClr val="3B6471"/>
              </a:buClr>
            </a:pPr>
            <a:r>
              <a:rPr lang="en-US" sz="640" i="1">
                <a:solidFill>
                  <a:srgbClr val="FFFFFF"/>
                </a:solidFill>
                <a:latin typeface="Poppins" panose="00000500000000000000" pitchFamily="2" charset="0"/>
                <a:cs typeface="Poppins" panose="00000500000000000000" pitchFamily="2" charset="0"/>
              </a:rPr>
              <a:t>Chief Information Officer</a:t>
            </a:r>
          </a:p>
        </p:txBody>
      </p:sp>
      <p:cxnSp>
        <p:nvCxnSpPr>
          <p:cNvPr id="298" name="Straight Connector 297">
            <a:extLst>
              <a:ext uri="{FF2B5EF4-FFF2-40B4-BE49-F238E27FC236}">
                <a16:creationId xmlns:a16="http://schemas.microsoft.com/office/drawing/2014/main" id="{BCE19AF1-9011-410D-46B2-0AC05102EDAE}"/>
              </a:ext>
            </a:extLst>
          </p:cNvPr>
          <p:cNvCxnSpPr>
            <a:cxnSpLocks/>
          </p:cNvCxnSpPr>
          <p:nvPr/>
        </p:nvCxnSpPr>
        <p:spPr>
          <a:xfrm>
            <a:off x="7032544" y="4368855"/>
            <a:ext cx="1549949" cy="0"/>
          </a:xfrm>
          <a:prstGeom prst="line">
            <a:avLst/>
          </a:prstGeom>
          <a:noFill/>
          <a:ln w="22225" cap="rnd" cmpd="sng" algn="ctr">
            <a:solidFill>
              <a:srgbClr val="F5EFE6"/>
            </a:solidFill>
            <a:prstDash val="solid"/>
          </a:ln>
          <a:effectLst/>
        </p:spPr>
      </p:cxnSp>
      <p:sp>
        <p:nvSpPr>
          <p:cNvPr id="299" name="Rectangle 298">
            <a:extLst>
              <a:ext uri="{FF2B5EF4-FFF2-40B4-BE49-F238E27FC236}">
                <a16:creationId xmlns:a16="http://schemas.microsoft.com/office/drawing/2014/main" id="{33632DEA-901A-B222-4290-017741A64363}"/>
              </a:ext>
            </a:extLst>
          </p:cNvPr>
          <p:cNvSpPr/>
          <p:nvPr/>
        </p:nvSpPr>
        <p:spPr>
          <a:xfrm>
            <a:off x="7032544" y="4164814"/>
            <a:ext cx="1549949" cy="139812"/>
          </a:xfrm>
          <a:prstGeom prst="rect">
            <a:avLst/>
          </a:prstGeom>
          <a:noFill/>
          <a:ln w="25400" cap="flat" cmpd="sng" algn="ctr">
            <a:noFill/>
            <a:prstDash val="solid"/>
          </a:ln>
          <a:effectLst/>
        </p:spPr>
        <p:txBody>
          <a:bodyPr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schemeClr val="tx1"/>
                </a:solidFill>
                <a:effectLst/>
                <a:uLnTx/>
                <a:uFillTx/>
                <a:latin typeface="Poppins" panose="00000500000000000000" pitchFamily="2" charset="0"/>
                <a:ea typeface="+mn-ea"/>
                <a:cs typeface="Poppins" panose="00000500000000000000" pitchFamily="2" charset="0"/>
              </a:rPr>
              <a:t>Prior Experience</a:t>
            </a:r>
          </a:p>
        </p:txBody>
      </p:sp>
      <p:pic>
        <p:nvPicPr>
          <p:cNvPr id="315" name="Picture 314">
            <a:extLst>
              <a:ext uri="{FF2B5EF4-FFF2-40B4-BE49-F238E27FC236}">
                <a16:creationId xmlns:a16="http://schemas.microsoft.com/office/drawing/2014/main" id="{AD3AE71A-453A-B8D8-21E4-3D5F4025A92D}"/>
              </a:ext>
            </a:extLst>
          </p:cNvPr>
          <p:cNvPicPr>
            <a:picLocks noChangeAspect="1"/>
          </p:cNvPicPr>
          <p:nvPr/>
        </p:nvPicPr>
        <p:blipFill>
          <a:blip r:embed="rId18"/>
          <a:srcRect l="3705" r="2150"/>
          <a:stretch>
            <a:fillRect/>
          </a:stretch>
        </p:blipFill>
        <p:spPr>
          <a:xfrm>
            <a:off x="7025928" y="959101"/>
            <a:ext cx="309990" cy="329268"/>
          </a:xfrm>
          <a:prstGeom prst="flowChartConnector">
            <a:avLst/>
          </a:prstGeom>
          <a:noFill/>
          <a:ln>
            <a:solidFill>
              <a:schemeClr val="bg1"/>
            </a:solidFill>
          </a:ln>
          <a:effectLst/>
        </p:spPr>
      </p:pic>
      <p:pic>
        <p:nvPicPr>
          <p:cNvPr id="318" name="Picture 317">
            <a:extLst>
              <a:ext uri="{FF2B5EF4-FFF2-40B4-BE49-F238E27FC236}">
                <a16:creationId xmlns:a16="http://schemas.microsoft.com/office/drawing/2014/main" id="{D35E2578-B966-0751-3F43-03159450CDC8}"/>
              </a:ext>
            </a:extLst>
          </p:cNvPr>
          <p:cNvPicPr>
            <a:picLocks noChangeAspect="1"/>
          </p:cNvPicPr>
          <p:nvPr/>
        </p:nvPicPr>
        <p:blipFill>
          <a:blip r:embed="rId19"/>
          <a:stretch>
            <a:fillRect/>
          </a:stretch>
        </p:blipFill>
        <p:spPr>
          <a:xfrm>
            <a:off x="7248203" y="1790408"/>
            <a:ext cx="409771" cy="213080"/>
          </a:xfrm>
          <a:prstGeom prst="rect">
            <a:avLst/>
          </a:prstGeom>
        </p:spPr>
      </p:pic>
      <p:pic>
        <p:nvPicPr>
          <p:cNvPr id="319" name="Picture 318">
            <a:extLst>
              <a:ext uri="{FF2B5EF4-FFF2-40B4-BE49-F238E27FC236}">
                <a16:creationId xmlns:a16="http://schemas.microsoft.com/office/drawing/2014/main" id="{DCC4CFAE-44FE-B0D0-DEB2-9B9EF46244B4}"/>
              </a:ext>
            </a:extLst>
          </p:cNvPr>
          <p:cNvPicPr>
            <a:picLocks noChangeAspect="1"/>
          </p:cNvPicPr>
          <p:nvPr/>
        </p:nvPicPr>
        <p:blipFill>
          <a:blip r:embed="rId20"/>
          <a:stretch>
            <a:fillRect/>
          </a:stretch>
        </p:blipFill>
        <p:spPr>
          <a:xfrm>
            <a:off x="7829090" y="1852291"/>
            <a:ext cx="537744" cy="104860"/>
          </a:xfrm>
          <a:prstGeom prst="rect">
            <a:avLst/>
          </a:prstGeom>
        </p:spPr>
      </p:pic>
      <p:pic>
        <p:nvPicPr>
          <p:cNvPr id="320" name="Picture 319" descr="Man's headshot against blue background">
            <a:extLst>
              <a:ext uri="{FF2B5EF4-FFF2-40B4-BE49-F238E27FC236}">
                <a16:creationId xmlns:a16="http://schemas.microsoft.com/office/drawing/2014/main" id="{056F7648-CCDB-5019-784D-167663B9598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r="5855"/>
          <a:stretch>
            <a:fillRect/>
          </a:stretch>
        </p:blipFill>
        <p:spPr bwMode="auto">
          <a:xfrm>
            <a:off x="5245195" y="2299933"/>
            <a:ext cx="309990" cy="329268"/>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pic>
        <p:nvPicPr>
          <p:cNvPr id="321" name="Picture 320">
            <a:extLst>
              <a:ext uri="{FF2B5EF4-FFF2-40B4-BE49-F238E27FC236}">
                <a16:creationId xmlns:a16="http://schemas.microsoft.com/office/drawing/2014/main" id="{0ADC4908-2D4D-9790-372D-31B93A2B28CE}"/>
              </a:ext>
            </a:extLst>
          </p:cNvPr>
          <p:cNvPicPr>
            <a:picLocks noChangeAspect="1"/>
          </p:cNvPicPr>
          <p:nvPr/>
        </p:nvPicPr>
        <p:blipFill>
          <a:blip r:embed="rId22"/>
          <a:srcRect l="4000" r="1855"/>
          <a:stretch>
            <a:fillRect/>
          </a:stretch>
        </p:blipFill>
        <p:spPr>
          <a:xfrm>
            <a:off x="7025928" y="2299933"/>
            <a:ext cx="309990" cy="329268"/>
          </a:xfrm>
          <a:prstGeom prst="flowChartConnector">
            <a:avLst/>
          </a:prstGeom>
          <a:noFill/>
          <a:ln>
            <a:solidFill>
              <a:schemeClr val="bg1"/>
            </a:solidFill>
          </a:ln>
          <a:effectLst/>
        </p:spPr>
      </p:pic>
      <p:pic>
        <p:nvPicPr>
          <p:cNvPr id="322" name="Picture 8" descr="Stephen Cella">
            <a:extLst>
              <a:ext uri="{FF2B5EF4-FFF2-40B4-BE49-F238E27FC236}">
                <a16:creationId xmlns:a16="http://schemas.microsoft.com/office/drawing/2014/main" id="{B5CC1570-E8D9-8F56-07B6-7463AF04540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l="2500" r="3171"/>
          <a:stretch>
            <a:fillRect/>
          </a:stretch>
        </p:blipFill>
        <p:spPr bwMode="auto">
          <a:xfrm>
            <a:off x="5245195" y="3640767"/>
            <a:ext cx="309990" cy="329268"/>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pic>
        <p:nvPicPr>
          <p:cNvPr id="323" name="Picture 2">
            <a:extLst>
              <a:ext uri="{FF2B5EF4-FFF2-40B4-BE49-F238E27FC236}">
                <a16:creationId xmlns:a16="http://schemas.microsoft.com/office/drawing/2014/main" id="{B712FD94-4660-DEC0-CF75-A080E7CD608C}"/>
              </a:ext>
            </a:extLst>
          </p:cNvPr>
          <p:cNvPicPr>
            <a:picLocks noChangeAspect="1" noChangeArrowheads="1"/>
          </p:cNvPicPr>
          <p:nvPr/>
        </p:nvPicPr>
        <p:blipFill>
          <a:blip r:embed="rId24"/>
          <a:srcRect l="2000" r="3855"/>
          <a:stretch/>
        </p:blipFill>
        <p:spPr bwMode="auto">
          <a:xfrm>
            <a:off x="7025928" y="3640767"/>
            <a:ext cx="309990" cy="329268"/>
          </a:xfrm>
          <a:prstGeom prst="flowChartConnector">
            <a:avLst/>
          </a:prstGeom>
          <a:noFill/>
          <a:ln>
            <a:solidFill>
              <a:schemeClr val="bg1"/>
            </a:solidFill>
          </a:ln>
          <a:effectLst/>
          <a:extLst>
            <a:ext uri="{909E8E84-426E-40DD-AFC4-6F175D3DCCD1}">
              <a14:hiddenFill xmlns:a14="http://schemas.microsoft.com/office/drawing/2010/main">
                <a:solidFill>
                  <a:srgbClr val="FFFFFF"/>
                </a:solidFill>
              </a14:hiddenFill>
            </a:ext>
          </a:extLst>
        </p:spPr>
      </p:pic>
      <p:pic>
        <p:nvPicPr>
          <p:cNvPr id="326" name="Picture 325">
            <a:extLst>
              <a:ext uri="{FF2B5EF4-FFF2-40B4-BE49-F238E27FC236}">
                <a16:creationId xmlns:a16="http://schemas.microsoft.com/office/drawing/2014/main" id="{18C374A2-92C2-8311-CC53-C573004767A3}"/>
              </a:ext>
            </a:extLst>
          </p:cNvPr>
          <p:cNvPicPr>
            <a:picLocks noChangeAspect="1"/>
          </p:cNvPicPr>
          <p:nvPr/>
        </p:nvPicPr>
        <p:blipFill>
          <a:blip r:embed="rId25"/>
          <a:stretch>
            <a:fillRect/>
          </a:stretch>
        </p:blipFill>
        <p:spPr>
          <a:xfrm>
            <a:off x="5548963" y="3158669"/>
            <a:ext cx="406348" cy="181840"/>
          </a:xfrm>
          <a:prstGeom prst="rect">
            <a:avLst/>
          </a:prstGeom>
        </p:spPr>
      </p:pic>
      <p:pic>
        <p:nvPicPr>
          <p:cNvPr id="327" name="Logo 8">
            <a:extLst>
              <a:ext uri="{FF2B5EF4-FFF2-40B4-BE49-F238E27FC236}">
                <a16:creationId xmlns:a16="http://schemas.microsoft.com/office/drawing/2014/main" id="{F64C09E5-C4BF-A280-B064-D9FE501A8828}"/>
              </a:ext>
            </a:extLst>
          </p:cNvPr>
          <p:cNvPicPr>
            <a:picLocks noChangeAspect="1"/>
          </p:cNvPicPr>
          <p:nvPr/>
        </p:nvPicPr>
        <p:blipFill dpi="330">
          <a:blip r:embed="rId26"/>
          <a:stretch>
            <a:fillRect/>
          </a:stretch>
        </p:blipFill>
        <p:spPr>
          <a:xfrm>
            <a:off x="6154993" y="3156244"/>
            <a:ext cx="349613" cy="186084"/>
          </a:xfrm>
          <a:prstGeom prst="rect">
            <a:avLst/>
          </a:prstGeom>
        </p:spPr>
      </p:pic>
      <p:pic>
        <p:nvPicPr>
          <p:cNvPr id="330" name="Picture 12">
            <a:extLst>
              <a:ext uri="{FF2B5EF4-FFF2-40B4-BE49-F238E27FC236}">
                <a16:creationId xmlns:a16="http://schemas.microsoft.com/office/drawing/2014/main" id="{26C9127D-9D64-085F-48E5-755054529C52}"/>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7260361" y="3222019"/>
            <a:ext cx="571797" cy="78175"/>
          </a:xfrm>
          <a:prstGeom prst="rect">
            <a:avLst/>
          </a:prstGeom>
          <a:noFill/>
          <a:extLst>
            <a:ext uri="{909E8E84-426E-40DD-AFC4-6F175D3DCCD1}">
              <a14:hiddenFill xmlns:a14="http://schemas.microsoft.com/office/drawing/2010/main">
                <a:solidFill>
                  <a:srgbClr val="FFFFFF"/>
                </a:solidFill>
              </a14:hiddenFill>
            </a:ext>
          </a:extLst>
        </p:spPr>
      </p:pic>
      <p:pic>
        <p:nvPicPr>
          <p:cNvPr id="331" name="Picture 330">
            <a:extLst>
              <a:ext uri="{FF2B5EF4-FFF2-40B4-BE49-F238E27FC236}">
                <a16:creationId xmlns:a16="http://schemas.microsoft.com/office/drawing/2014/main" id="{930563EA-A7DA-4CA1-62C3-2EE75C6237F4}"/>
              </a:ext>
            </a:extLst>
          </p:cNvPr>
          <p:cNvPicPr>
            <a:picLocks noChangeAspect="1"/>
          </p:cNvPicPr>
          <p:nvPr/>
        </p:nvPicPr>
        <p:blipFill>
          <a:blip r:embed="rId27"/>
          <a:stretch>
            <a:fillRect/>
          </a:stretch>
        </p:blipFill>
        <p:spPr>
          <a:xfrm>
            <a:off x="8055389" y="3118686"/>
            <a:ext cx="299286" cy="258882"/>
          </a:xfrm>
          <a:prstGeom prst="rect">
            <a:avLst/>
          </a:prstGeom>
        </p:spPr>
      </p:pic>
      <p:pic>
        <p:nvPicPr>
          <p:cNvPr id="334" name="Picture 333">
            <a:extLst>
              <a:ext uri="{FF2B5EF4-FFF2-40B4-BE49-F238E27FC236}">
                <a16:creationId xmlns:a16="http://schemas.microsoft.com/office/drawing/2014/main" id="{3519EBA0-B446-032A-ED1C-0540C51996F4}"/>
              </a:ext>
            </a:extLst>
          </p:cNvPr>
          <p:cNvPicPr>
            <a:picLocks noChangeAspect="1"/>
          </p:cNvPicPr>
          <p:nvPr/>
        </p:nvPicPr>
        <p:blipFill>
          <a:blip r:embed="rId28"/>
          <a:stretch>
            <a:fillRect/>
          </a:stretch>
        </p:blipFill>
        <p:spPr>
          <a:xfrm>
            <a:off x="5464914" y="4536727"/>
            <a:ext cx="492673" cy="64047"/>
          </a:xfrm>
          <a:prstGeom prst="rect">
            <a:avLst/>
          </a:prstGeom>
        </p:spPr>
      </p:pic>
      <p:pic>
        <p:nvPicPr>
          <p:cNvPr id="335" name="Picture 2" descr="Sun Capital Partners - Wikipedia">
            <a:extLst>
              <a:ext uri="{FF2B5EF4-FFF2-40B4-BE49-F238E27FC236}">
                <a16:creationId xmlns:a16="http://schemas.microsoft.com/office/drawing/2014/main" id="{598A1F48-6DCF-5CC7-D1A1-DCC1686B0EE1}"/>
              </a:ext>
            </a:extLst>
          </p:cNvPr>
          <p:cNvPicPr>
            <a:picLocks noChangeAspect="1" noChangeArrowheads="1"/>
          </p:cNvPicPr>
          <p:nvPr/>
        </p:nvPicPr>
        <p:blipFill>
          <a:blip r:embed="rId29">
            <a:extLst>
              <a:ext uri="{28A0092B-C50C-407E-A947-70E740481C1C}">
                <a14:useLocalDpi xmlns:a14="http://schemas.microsoft.com/office/drawing/2010/main" val="0"/>
              </a:ext>
            </a:extLst>
          </a:blip>
          <a:stretch>
            <a:fillRect/>
          </a:stretch>
        </p:blipFill>
        <p:spPr bwMode="auto">
          <a:xfrm>
            <a:off x="6118268" y="4446395"/>
            <a:ext cx="470389" cy="222023"/>
          </a:xfrm>
          <a:prstGeom prst="rect">
            <a:avLst/>
          </a:prstGeom>
          <a:noFill/>
          <a:extLst>
            <a:ext uri="{909E8E84-426E-40DD-AFC4-6F175D3DCCD1}">
              <a14:hiddenFill xmlns:a14="http://schemas.microsoft.com/office/drawing/2010/main">
                <a:solidFill>
                  <a:srgbClr val="FFFFFF"/>
                </a:solidFill>
              </a14:hiddenFill>
            </a:ext>
          </a:extLst>
        </p:spPr>
      </p:pic>
      <p:pic>
        <p:nvPicPr>
          <p:cNvPr id="338" name="Picture 2" descr="logo">
            <a:extLst>
              <a:ext uri="{FF2B5EF4-FFF2-40B4-BE49-F238E27FC236}">
                <a16:creationId xmlns:a16="http://schemas.microsoft.com/office/drawing/2014/main" id="{3B9C4824-31C8-331E-D991-0F9FF2EFDDFE}"/>
              </a:ext>
            </a:extLst>
          </p:cNvPr>
          <p:cNvPicPr>
            <a:picLocks noChangeAspect="1" noChangeArrowheads="1"/>
          </p:cNvPicPr>
          <p:nvPr/>
        </p:nvPicPr>
        <p:blipFill>
          <a:blip r:embed="rId30">
            <a:extLst>
              <a:ext uri="{28A0092B-C50C-407E-A947-70E740481C1C}">
                <a14:useLocalDpi xmlns:a14="http://schemas.microsoft.com/office/drawing/2010/main" val="0"/>
              </a:ext>
            </a:extLst>
          </a:blip>
          <a:stretch>
            <a:fillRect/>
          </a:stretch>
        </p:blipFill>
        <p:spPr bwMode="auto">
          <a:xfrm>
            <a:off x="7314867" y="4464453"/>
            <a:ext cx="320096" cy="168850"/>
          </a:xfrm>
          <a:prstGeom prst="rect">
            <a:avLst/>
          </a:prstGeom>
          <a:noFill/>
          <a:extLst>
            <a:ext uri="{909E8E84-426E-40DD-AFC4-6F175D3DCCD1}">
              <a14:hiddenFill xmlns:a14="http://schemas.microsoft.com/office/drawing/2010/main">
                <a:solidFill>
                  <a:srgbClr val="FFFFFF"/>
                </a:solidFill>
              </a14:hiddenFill>
            </a:ext>
          </a:extLst>
        </p:spPr>
      </p:pic>
      <p:pic>
        <p:nvPicPr>
          <p:cNvPr id="339" name="Picture 4" descr="logo">
            <a:extLst>
              <a:ext uri="{FF2B5EF4-FFF2-40B4-BE49-F238E27FC236}">
                <a16:creationId xmlns:a16="http://schemas.microsoft.com/office/drawing/2014/main" id="{7DD88BD5-D7F5-27CE-CB7C-07189A40706E}"/>
              </a:ext>
            </a:extLst>
          </p:cNvPr>
          <p:cNvPicPr>
            <a:picLocks noChangeAspect="1" noChangeArrowheads="1"/>
          </p:cNvPicPr>
          <p:nvPr/>
        </p:nvPicPr>
        <p:blipFill>
          <a:blip r:embed="rId31">
            <a:extLst>
              <a:ext uri="{28A0092B-C50C-407E-A947-70E740481C1C}">
                <a14:useLocalDpi xmlns:a14="http://schemas.microsoft.com/office/drawing/2010/main" val="0"/>
              </a:ext>
            </a:extLst>
          </a:blip>
          <a:stretch>
            <a:fillRect/>
          </a:stretch>
        </p:blipFill>
        <p:spPr bwMode="auto">
          <a:xfrm>
            <a:off x="7933172" y="4478635"/>
            <a:ext cx="366998" cy="144046"/>
          </a:xfrm>
          <a:prstGeom prst="rect">
            <a:avLst/>
          </a:prstGeom>
          <a:noFill/>
          <a:extLst>
            <a:ext uri="{909E8E84-426E-40DD-AFC4-6F175D3DCCD1}">
              <a14:hiddenFill xmlns:a14="http://schemas.microsoft.com/office/drawing/2010/main">
                <a:solidFill>
                  <a:srgbClr val="FFFFFF"/>
                </a:solidFill>
              </a14:hiddenFill>
            </a:ext>
          </a:extLst>
        </p:spPr>
      </p:pic>
      <p:cxnSp>
        <p:nvCxnSpPr>
          <p:cNvPr id="2" name="Google Shape;163;p9">
            <a:extLst>
              <a:ext uri="{FF2B5EF4-FFF2-40B4-BE49-F238E27FC236}">
                <a16:creationId xmlns:a16="http://schemas.microsoft.com/office/drawing/2014/main" id="{DFA8034A-F989-7E5F-8C15-A320AFCEBDE8}"/>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33" name="Google Shape;164;p9">
            <a:extLst>
              <a:ext uri="{FF2B5EF4-FFF2-40B4-BE49-F238E27FC236}">
                <a16:creationId xmlns:a16="http://schemas.microsoft.com/office/drawing/2014/main" id="{25149D7F-5843-6571-5F0F-4EFD471631AA}"/>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20</a:t>
            </a:r>
            <a:endParaRPr sz="427">
              <a:solidFill>
                <a:schemeClr val="dk1"/>
              </a:solidFill>
              <a:latin typeface="Calibri"/>
              <a:ea typeface="Calibri"/>
              <a:cs typeface="Calibri"/>
              <a:sym typeface="Calibri"/>
            </a:endParaRPr>
          </a:p>
        </p:txBody>
      </p:sp>
      <p:sp>
        <p:nvSpPr>
          <p:cNvPr id="34" name="Google Shape;170;p9">
            <a:extLst>
              <a:ext uri="{FF2B5EF4-FFF2-40B4-BE49-F238E27FC236}">
                <a16:creationId xmlns:a16="http://schemas.microsoft.com/office/drawing/2014/main" id="{78F6B78A-F480-7AEB-4E9F-585577E7F679}"/>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35" name="Google Shape;162;p9">
            <a:extLst>
              <a:ext uri="{FF2B5EF4-FFF2-40B4-BE49-F238E27FC236}">
                <a16:creationId xmlns:a16="http://schemas.microsoft.com/office/drawing/2014/main" id="{398A1947-3155-9990-04A3-5F0580E5AB3B}"/>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50" name="Google Shape;149;p9">
            <a:extLst>
              <a:ext uri="{FF2B5EF4-FFF2-40B4-BE49-F238E27FC236}">
                <a16:creationId xmlns:a16="http://schemas.microsoft.com/office/drawing/2014/main" id="{1CCDA4F4-0892-B62F-C89D-FF67DEFD8F6B}"/>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Strong Leadership with Deep Industry Experience</a:t>
            </a:r>
          </a:p>
        </p:txBody>
      </p:sp>
    </p:spTree>
    <p:extLst>
      <p:ext uri="{BB962C8B-B14F-4D97-AF65-F5344CB8AC3E}">
        <p14:creationId xmlns:p14="http://schemas.microsoft.com/office/powerpoint/2010/main" val="244069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8">
          <a:extLst>
            <a:ext uri="{FF2B5EF4-FFF2-40B4-BE49-F238E27FC236}">
              <a16:creationId xmlns:a16="http://schemas.microsoft.com/office/drawing/2014/main" id="{52493E64-938C-851C-563E-592271286D9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C2C9C2F-46A4-8181-7EF4-92CBA397C28B}"/>
              </a:ext>
            </a:extLst>
          </p:cNvPr>
          <p:cNvSpPr/>
          <p:nvPr/>
        </p:nvSpPr>
        <p:spPr>
          <a:xfrm>
            <a:off x="755650" y="1623977"/>
            <a:ext cx="3911600" cy="1895544"/>
          </a:xfrm>
          <a:prstGeom prst="rect">
            <a:avLst/>
          </a:prstGeom>
          <a:solidFill>
            <a:srgbClr val="001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DM Sans" pitchFamily="2" charset="0"/>
              <a:sym typeface="Arial"/>
            </a:endParaRPr>
          </a:p>
        </p:txBody>
      </p:sp>
      <p:pic>
        <p:nvPicPr>
          <p:cNvPr id="264" name="Google Shape;264;p13">
            <a:extLst>
              <a:ext uri="{FF2B5EF4-FFF2-40B4-BE49-F238E27FC236}">
                <a16:creationId xmlns:a16="http://schemas.microsoft.com/office/drawing/2014/main" id="{5EF72580-1E05-E8D5-8A48-C70AF9DB6DC4}"/>
              </a:ext>
            </a:extLst>
          </p:cNvPr>
          <p:cNvPicPr preferRelativeResize="0"/>
          <p:nvPr/>
        </p:nvPicPr>
        <p:blipFill>
          <a:blip r:embed="rId3"/>
          <a:srcRect l="16155" r="16155"/>
          <a:stretch/>
        </p:blipFill>
        <p:spPr>
          <a:xfrm>
            <a:off x="4667250" y="742067"/>
            <a:ext cx="3714750" cy="3659365"/>
          </a:xfrm>
          <a:prstGeom prst="roundRect">
            <a:avLst>
              <a:gd name="adj" fmla="val 3014"/>
            </a:avLst>
          </a:prstGeom>
          <a:noFill/>
          <a:ln>
            <a:noFill/>
          </a:ln>
        </p:spPr>
      </p:pic>
      <p:sp>
        <p:nvSpPr>
          <p:cNvPr id="265" name="Google Shape;265;p13">
            <a:extLst>
              <a:ext uri="{FF2B5EF4-FFF2-40B4-BE49-F238E27FC236}">
                <a16:creationId xmlns:a16="http://schemas.microsoft.com/office/drawing/2014/main" id="{24C15769-FC22-632F-2A86-70F5339BEDB8}"/>
              </a:ext>
            </a:extLst>
          </p:cNvPr>
          <p:cNvSpPr/>
          <p:nvPr/>
        </p:nvSpPr>
        <p:spPr>
          <a:xfrm>
            <a:off x="1220668" y="2482200"/>
            <a:ext cx="3089564" cy="17909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1876"/>
              </a:buClr>
              <a:buSzPts val="2138"/>
              <a:buFont typeface="Poppins"/>
              <a:buNone/>
            </a:pPr>
            <a:r>
              <a:rPr lang="en-US" sz="2138" b="1">
                <a:solidFill>
                  <a:schemeClr val="bg1"/>
                </a:solidFill>
                <a:latin typeface="Poppins"/>
                <a:ea typeface="Poppins"/>
                <a:cs typeface="Poppins"/>
                <a:sym typeface="Poppins"/>
              </a:rPr>
              <a:t>Financial Overview</a:t>
            </a:r>
          </a:p>
        </p:txBody>
      </p:sp>
      <p:sp>
        <p:nvSpPr>
          <p:cNvPr id="16" name="Rectangle 15">
            <a:extLst>
              <a:ext uri="{FF2B5EF4-FFF2-40B4-BE49-F238E27FC236}">
                <a16:creationId xmlns:a16="http://schemas.microsoft.com/office/drawing/2014/main" id="{27E7EC8E-6347-4383-BDD9-E0BE093B8A50}"/>
              </a:ext>
            </a:extLst>
          </p:cNvPr>
          <p:cNvSpPr/>
          <p:nvPr/>
        </p:nvSpPr>
        <p:spPr>
          <a:xfrm>
            <a:off x="755650" y="1623977"/>
            <a:ext cx="108000" cy="1895544"/>
          </a:xfrm>
          <a:prstGeom prst="rect">
            <a:avLst/>
          </a:prstGeom>
          <a:solidFill>
            <a:srgbClr val="F2A7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DM Sans" pitchFamily="2" charset="0"/>
              <a:sym typeface="Arial"/>
            </a:endParaRPr>
          </a:p>
        </p:txBody>
      </p:sp>
      <p:cxnSp>
        <p:nvCxnSpPr>
          <p:cNvPr id="14" name="Google Shape;163;p9">
            <a:extLst>
              <a:ext uri="{FF2B5EF4-FFF2-40B4-BE49-F238E27FC236}">
                <a16:creationId xmlns:a16="http://schemas.microsoft.com/office/drawing/2014/main" id="{CFF742DB-3E85-6243-EDDF-BC0D88322E38}"/>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7" name="Google Shape;164;p9">
            <a:extLst>
              <a:ext uri="{FF2B5EF4-FFF2-40B4-BE49-F238E27FC236}">
                <a16:creationId xmlns:a16="http://schemas.microsoft.com/office/drawing/2014/main" id="{F966BDD1-8D16-4595-A84B-12ED5282E3EB}"/>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21</a:t>
            </a:r>
            <a:endParaRPr sz="427">
              <a:solidFill>
                <a:schemeClr val="dk1"/>
              </a:solidFill>
              <a:latin typeface="Calibri"/>
              <a:ea typeface="Calibri"/>
              <a:cs typeface="Calibri"/>
              <a:sym typeface="Calibri"/>
            </a:endParaRPr>
          </a:p>
        </p:txBody>
      </p:sp>
      <p:sp>
        <p:nvSpPr>
          <p:cNvPr id="18" name="Google Shape;170;p9">
            <a:extLst>
              <a:ext uri="{FF2B5EF4-FFF2-40B4-BE49-F238E27FC236}">
                <a16:creationId xmlns:a16="http://schemas.microsoft.com/office/drawing/2014/main" id="{01F9FE84-CBD1-F85D-C2C5-00B5D9C31FD6}"/>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19" name="Google Shape;162;p9">
            <a:extLst>
              <a:ext uri="{FF2B5EF4-FFF2-40B4-BE49-F238E27FC236}">
                <a16:creationId xmlns:a16="http://schemas.microsoft.com/office/drawing/2014/main" id="{ADB672D5-8BC6-F5E8-B3AF-44FB90D1DE69}"/>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Tree>
    <p:extLst>
      <p:ext uri="{BB962C8B-B14F-4D97-AF65-F5344CB8AC3E}">
        <p14:creationId xmlns:p14="http://schemas.microsoft.com/office/powerpoint/2010/main" val="1546023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ge Numbe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22</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9" name="Footer Brand"/>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10" name="Bottom Divide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2" name="Google Shape;176;p10">
            <a:extLst>
              <a:ext uri="{FF2B5EF4-FFF2-40B4-BE49-F238E27FC236}">
                <a16:creationId xmlns:a16="http://schemas.microsoft.com/office/drawing/2014/main" id="{20870050-59AD-6D93-49FE-D6BB0B1105C6}"/>
              </a:ext>
            </a:extLst>
          </p:cNvPr>
          <p:cNvSpPr/>
          <p:nvPr/>
        </p:nvSpPr>
        <p:spPr>
          <a:xfrm>
            <a:off x="311348" y="470000"/>
            <a:ext cx="6870502" cy="32900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Financial Highlights</a:t>
            </a:r>
          </a:p>
        </p:txBody>
      </p:sp>
      <p:cxnSp>
        <p:nvCxnSpPr>
          <p:cNvPr id="135" name="Google Shape;163;p9"/>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 name="Shape 5">
            <a:extLst>
              <a:ext uri="{FF2B5EF4-FFF2-40B4-BE49-F238E27FC236}">
                <a16:creationId xmlns:a16="http://schemas.microsoft.com/office/drawing/2014/main" id="{2526D183-6F83-684C-512F-5B2DD893BA78}"/>
              </a:ext>
            </a:extLst>
          </p:cNvPr>
          <p:cNvSpPr/>
          <p:nvPr/>
        </p:nvSpPr>
        <p:spPr>
          <a:xfrm>
            <a:off x="311348" y="932707"/>
            <a:ext cx="2664934" cy="1691148"/>
          </a:xfrm>
          <a:prstGeom prst="roundRect">
            <a:avLst>
              <a:gd name="adj" fmla="val 5233"/>
            </a:avLst>
          </a:prstGeom>
          <a:solidFill>
            <a:srgbClr val="EEF1FF"/>
          </a:solidFill>
          <a:ln/>
          <a:effectLst>
            <a:outerShdw blurRad="88900" dist="25400" dir="5400000" algn="bl" rotWithShape="0">
              <a:srgbClr val="1E3AA0">
                <a:alpha val="14000"/>
              </a:srgbClr>
            </a:outerShdw>
          </a:effectLst>
        </p:spPr>
        <p:txBody>
          <a:bodyPr/>
          <a:lstStyle/>
          <a:p>
            <a:endParaRPr lang="en-US"/>
          </a:p>
        </p:txBody>
      </p:sp>
      <p:sp>
        <p:nvSpPr>
          <p:cNvPr id="8" name="Text 6">
            <a:extLst>
              <a:ext uri="{FF2B5EF4-FFF2-40B4-BE49-F238E27FC236}">
                <a16:creationId xmlns:a16="http://schemas.microsoft.com/office/drawing/2014/main" id="{5D7B5077-FACA-18C2-FBF2-3B1272FFE092}"/>
              </a:ext>
            </a:extLst>
          </p:cNvPr>
          <p:cNvSpPr/>
          <p:nvPr/>
        </p:nvSpPr>
        <p:spPr>
          <a:xfrm>
            <a:off x="2189756" y="991701"/>
            <a:ext cx="693993" cy="737419"/>
          </a:xfrm>
          <a:prstGeom prst="rect">
            <a:avLst/>
          </a:prstGeom>
          <a:noFill/>
          <a:ln/>
        </p:spPr>
        <p:txBody>
          <a:bodyPr wrap="square" lIns="0" tIns="0" rIns="0" bIns="0" rtlCol="0" anchor="t"/>
          <a:lstStyle/>
          <a:p>
            <a:pPr marL="0" indent="0" algn="r">
              <a:buNone/>
            </a:pPr>
            <a:r>
              <a:rPr lang="en-US" sz="3400" b="1">
                <a:solidFill>
                  <a:srgbClr val="CBD6FF"/>
                </a:solidFill>
                <a:latin typeface="Poppins" pitchFamily="34" charset="0"/>
                <a:ea typeface="Poppins" pitchFamily="34" charset="-122"/>
                <a:cs typeface="Poppins" pitchFamily="34" charset="-120"/>
              </a:rPr>
              <a:t>1</a:t>
            </a:r>
            <a:endParaRPr lang="en-US" sz="3400"/>
          </a:p>
        </p:txBody>
      </p:sp>
      <p:pic>
        <p:nvPicPr>
          <p:cNvPr id="12" name="Image 1" descr="assets/badge_navy_light.png">
            <a:extLst>
              <a:ext uri="{FF2B5EF4-FFF2-40B4-BE49-F238E27FC236}">
                <a16:creationId xmlns:a16="http://schemas.microsoft.com/office/drawing/2014/main" id="{0719BEDC-83DB-E358-A3F0-7722D4F3DF59}"/>
              </a:ext>
            </a:extLst>
          </p:cNvPr>
          <p:cNvPicPr>
            <a:picLocks noChangeAspect="1"/>
          </p:cNvPicPr>
          <p:nvPr/>
        </p:nvPicPr>
        <p:blipFill>
          <a:blip r:embed="rId3"/>
          <a:stretch>
            <a:fillRect/>
          </a:stretch>
        </p:blipFill>
        <p:spPr>
          <a:xfrm>
            <a:off x="514918" y="1090023"/>
            <a:ext cx="429768" cy="432619"/>
          </a:xfrm>
          <a:prstGeom prst="rect">
            <a:avLst/>
          </a:prstGeom>
          <a:effectLst>
            <a:outerShdw blurRad="101600" dist="25400" dir="5400000" algn="bl" rotWithShape="0">
              <a:srgbClr val="0A0A0A">
                <a:alpha val="25000"/>
              </a:srgbClr>
            </a:outerShdw>
          </a:effectLst>
        </p:spPr>
      </p:pic>
      <p:pic>
        <p:nvPicPr>
          <p:cNvPr id="14" name="Image 2" descr="unpacked/ppt/media/image4.png">
            <a:extLst>
              <a:ext uri="{FF2B5EF4-FFF2-40B4-BE49-F238E27FC236}">
                <a16:creationId xmlns:a16="http://schemas.microsoft.com/office/drawing/2014/main" id="{E08CF203-783E-CAC0-A8A3-332FB4640B00}"/>
              </a:ext>
            </a:extLst>
          </p:cNvPr>
          <p:cNvPicPr>
            <a:picLocks noChangeAspect="1"/>
          </p:cNvPicPr>
          <p:nvPr/>
        </p:nvPicPr>
        <p:blipFill>
          <a:blip r:embed="rId4"/>
          <a:stretch>
            <a:fillRect/>
          </a:stretch>
        </p:blipFill>
        <p:spPr>
          <a:xfrm>
            <a:off x="609468" y="1185199"/>
            <a:ext cx="240670" cy="242267"/>
          </a:xfrm>
          <a:prstGeom prst="rect">
            <a:avLst/>
          </a:prstGeom>
        </p:spPr>
      </p:pic>
      <p:sp>
        <p:nvSpPr>
          <p:cNvPr id="16" name="Text 7">
            <a:extLst>
              <a:ext uri="{FF2B5EF4-FFF2-40B4-BE49-F238E27FC236}">
                <a16:creationId xmlns:a16="http://schemas.microsoft.com/office/drawing/2014/main" id="{7C1CA04E-4F7E-D284-6F5A-F8D958429DF7}"/>
              </a:ext>
            </a:extLst>
          </p:cNvPr>
          <p:cNvSpPr/>
          <p:nvPr/>
        </p:nvSpPr>
        <p:spPr>
          <a:xfrm>
            <a:off x="514919" y="1542307"/>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Diversified Revenue Base</a:t>
            </a:r>
            <a:endParaRPr lang="en-US" sz="1250"/>
          </a:p>
        </p:txBody>
      </p:sp>
      <p:sp>
        <p:nvSpPr>
          <p:cNvPr id="18" name="Text 8">
            <a:extLst>
              <a:ext uri="{FF2B5EF4-FFF2-40B4-BE49-F238E27FC236}">
                <a16:creationId xmlns:a16="http://schemas.microsoft.com/office/drawing/2014/main" id="{69CEAFF5-E9E3-D1F4-2F0F-A3E3562F0462}"/>
              </a:ext>
            </a:extLst>
          </p:cNvPr>
          <p:cNvSpPr/>
          <p:nvPr/>
        </p:nvSpPr>
        <p:spPr>
          <a:xfrm>
            <a:off x="514919" y="1955262"/>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Revenue spans capitation, fee-for-service, specialty pharmacy, and clinical solutions, reducing reliance on any single payer model</a:t>
            </a:r>
            <a:endParaRPr lang="en-US" sz="930"/>
          </a:p>
        </p:txBody>
      </p:sp>
      <p:sp>
        <p:nvSpPr>
          <p:cNvPr id="20" name="Shape 9">
            <a:extLst>
              <a:ext uri="{FF2B5EF4-FFF2-40B4-BE49-F238E27FC236}">
                <a16:creationId xmlns:a16="http://schemas.microsoft.com/office/drawing/2014/main" id="{AE92B24D-1E03-52B3-03DD-79FC5BAB1153}"/>
              </a:ext>
            </a:extLst>
          </p:cNvPr>
          <p:cNvSpPr/>
          <p:nvPr/>
        </p:nvSpPr>
        <p:spPr>
          <a:xfrm>
            <a:off x="3235373" y="932707"/>
            <a:ext cx="2664934" cy="1691148"/>
          </a:xfrm>
          <a:prstGeom prst="roundRect">
            <a:avLst>
              <a:gd name="adj" fmla="val 5233"/>
            </a:avLst>
          </a:prstGeom>
          <a:solidFill>
            <a:srgbClr val="E4EAFF"/>
          </a:solidFill>
          <a:ln/>
          <a:effectLst>
            <a:outerShdw blurRad="88900" dist="25400" dir="5400000" algn="bl" rotWithShape="0">
              <a:srgbClr val="1E3AA0">
                <a:alpha val="14000"/>
              </a:srgbClr>
            </a:outerShdw>
          </a:effectLst>
        </p:spPr>
        <p:txBody>
          <a:bodyPr/>
          <a:lstStyle/>
          <a:p>
            <a:endParaRPr lang="en-US"/>
          </a:p>
        </p:txBody>
      </p:sp>
      <p:sp>
        <p:nvSpPr>
          <p:cNvPr id="22" name="Text 10">
            <a:extLst>
              <a:ext uri="{FF2B5EF4-FFF2-40B4-BE49-F238E27FC236}">
                <a16:creationId xmlns:a16="http://schemas.microsoft.com/office/drawing/2014/main" id="{3B5A3B5B-1394-0D54-1481-77329B3EFD5B}"/>
              </a:ext>
            </a:extLst>
          </p:cNvPr>
          <p:cNvSpPr/>
          <p:nvPr/>
        </p:nvSpPr>
        <p:spPr>
          <a:xfrm>
            <a:off x="5113781" y="991701"/>
            <a:ext cx="693993" cy="737419"/>
          </a:xfrm>
          <a:prstGeom prst="rect">
            <a:avLst/>
          </a:prstGeom>
          <a:noFill/>
          <a:ln/>
        </p:spPr>
        <p:txBody>
          <a:bodyPr wrap="square" lIns="0" tIns="0" rIns="0" bIns="0" rtlCol="0" anchor="t"/>
          <a:lstStyle/>
          <a:p>
            <a:pPr marL="0" indent="0" algn="r">
              <a:buNone/>
            </a:pPr>
            <a:r>
              <a:rPr lang="en-US" sz="3400" b="1">
                <a:solidFill>
                  <a:srgbClr val="B8CBFF"/>
                </a:solidFill>
                <a:latin typeface="Poppins" pitchFamily="34" charset="0"/>
                <a:ea typeface="Poppins" pitchFamily="34" charset="-122"/>
                <a:cs typeface="Poppins" pitchFamily="34" charset="-120"/>
              </a:rPr>
              <a:t>2</a:t>
            </a:r>
            <a:endParaRPr lang="en-US" sz="3400"/>
          </a:p>
        </p:txBody>
      </p:sp>
      <p:pic>
        <p:nvPicPr>
          <p:cNvPr id="24" name="Image 3" descr="assets/badge_navy.png">
            <a:extLst>
              <a:ext uri="{FF2B5EF4-FFF2-40B4-BE49-F238E27FC236}">
                <a16:creationId xmlns:a16="http://schemas.microsoft.com/office/drawing/2014/main" id="{E302B6D2-4A24-FF62-B61B-CD261AC0DCD9}"/>
              </a:ext>
            </a:extLst>
          </p:cNvPr>
          <p:cNvPicPr>
            <a:picLocks noChangeAspect="1"/>
          </p:cNvPicPr>
          <p:nvPr/>
        </p:nvPicPr>
        <p:blipFill>
          <a:blip r:embed="rId5"/>
          <a:stretch>
            <a:fillRect/>
          </a:stretch>
        </p:blipFill>
        <p:spPr>
          <a:xfrm>
            <a:off x="3438943" y="1090023"/>
            <a:ext cx="429768" cy="432619"/>
          </a:xfrm>
          <a:prstGeom prst="rect">
            <a:avLst/>
          </a:prstGeom>
          <a:effectLst>
            <a:outerShdw blurRad="101600" dist="25400" dir="5400000" algn="bl" rotWithShape="0">
              <a:srgbClr val="0A0A0A">
                <a:alpha val="25000"/>
              </a:srgbClr>
            </a:outerShdw>
          </a:effectLst>
        </p:spPr>
      </p:pic>
      <p:pic>
        <p:nvPicPr>
          <p:cNvPr id="26" name="Image 4" descr="unpacked/ppt/media/image5.png">
            <a:extLst>
              <a:ext uri="{FF2B5EF4-FFF2-40B4-BE49-F238E27FC236}">
                <a16:creationId xmlns:a16="http://schemas.microsoft.com/office/drawing/2014/main" id="{B5F610AA-8E47-C26D-3E64-D991B1D48F76}"/>
              </a:ext>
            </a:extLst>
          </p:cNvPr>
          <p:cNvPicPr>
            <a:picLocks noChangeAspect="1"/>
          </p:cNvPicPr>
          <p:nvPr/>
        </p:nvPicPr>
        <p:blipFill>
          <a:blip r:embed="rId6"/>
          <a:stretch>
            <a:fillRect/>
          </a:stretch>
        </p:blipFill>
        <p:spPr>
          <a:xfrm>
            <a:off x="3533493" y="1185199"/>
            <a:ext cx="240670" cy="242267"/>
          </a:xfrm>
          <a:prstGeom prst="rect">
            <a:avLst/>
          </a:prstGeom>
        </p:spPr>
      </p:pic>
      <p:sp>
        <p:nvSpPr>
          <p:cNvPr id="28" name="Text 11">
            <a:extLst>
              <a:ext uri="{FF2B5EF4-FFF2-40B4-BE49-F238E27FC236}">
                <a16:creationId xmlns:a16="http://schemas.microsoft.com/office/drawing/2014/main" id="{2D475544-12B3-6820-870F-6AC3C3771D61}"/>
              </a:ext>
            </a:extLst>
          </p:cNvPr>
          <p:cNvSpPr/>
          <p:nvPr/>
        </p:nvSpPr>
        <p:spPr>
          <a:xfrm>
            <a:off x="3438944" y="1542307"/>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Recurring, Visible Revenue</a:t>
            </a:r>
            <a:endParaRPr lang="en-US" sz="1250"/>
          </a:p>
        </p:txBody>
      </p:sp>
      <p:sp>
        <p:nvSpPr>
          <p:cNvPr id="30" name="Text 12">
            <a:extLst>
              <a:ext uri="{FF2B5EF4-FFF2-40B4-BE49-F238E27FC236}">
                <a16:creationId xmlns:a16="http://schemas.microsoft.com/office/drawing/2014/main" id="{6FC66A87-A7DF-F1E3-38B9-5C3958048CAD}"/>
              </a:ext>
            </a:extLst>
          </p:cNvPr>
          <p:cNvSpPr/>
          <p:nvPr/>
        </p:nvSpPr>
        <p:spPr>
          <a:xfrm>
            <a:off x="3438944" y="1955262"/>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Multi-year capitation contracts and recurring treatment cycles create subscription-like visibility into future revenue</a:t>
            </a:r>
            <a:endParaRPr lang="en-US" sz="930"/>
          </a:p>
        </p:txBody>
      </p:sp>
      <p:sp>
        <p:nvSpPr>
          <p:cNvPr id="32" name="Shape 13">
            <a:extLst>
              <a:ext uri="{FF2B5EF4-FFF2-40B4-BE49-F238E27FC236}">
                <a16:creationId xmlns:a16="http://schemas.microsoft.com/office/drawing/2014/main" id="{AA7E79B2-7F0C-1FE1-2F9D-05E31C06A9C9}"/>
              </a:ext>
            </a:extLst>
          </p:cNvPr>
          <p:cNvSpPr/>
          <p:nvPr/>
        </p:nvSpPr>
        <p:spPr>
          <a:xfrm>
            <a:off x="6159398" y="932707"/>
            <a:ext cx="2664934" cy="1691148"/>
          </a:xfrm>
          <a:prstGeom prst="roundRect">
            <a:avLst>
              <a:gd name="adj" fmla="val 5233"/>
            </a:avLst>
          </a:prstGeom>
          <a:solidFill>
            <a:srgbClr val="FFF3EC"/>
          </a:solidFill>
          <a:ln/>
          <a:effectLst>
            <a:outerShdw blurRad="88900" dist="25400" dir="5400000" algn="bl" rotWithShape="0">
              <a:srgbClr val="1E3AA0">
                <a:alpha val="14000"/>
              </a:srgbClr>
            </a:outerShdw>
          </a:effectLst>
        </p:spPr>
        <p:txBody>
          <a:bodyPr/>
          <a:lstStyle/>
          <a:p>
            <a:endParaRPr lang="en-US"/>
          </a:p>
        </p:txBody>
      </p:sp>
      <p:sp>
        <p:nvSpPr>
          <p:cNvPr id="34" name="Text 14">
            <a:extLst>
              <a:ext uri="{FF2B5EF4-FFF2-40B4-BE49-F238E27FC236}">
                <a16:creationId xmlns:a16="http://schemas.microsoft.com/office/drawing/2014/main" id="{8BD35446-4B3A-3E60-6AD3-74D951B980D4}"/>
              </a:ext>
            </a:extLst>
          </p:cNvPr>
          <p:cNvSpPr/>
          <p:nvPr/>
        </p:nvSpPr>
        <p:spPr>
          <a:xfrm>
            <a:off x="8037806" y="991701"/>
            <a:ext cx="693993" cy="737419"/>
          </a:xfrm>
          <a:prstGeom prst="rect">
            <a:avLst/>
          </a:prstGeom>
          <a:noFill/>
          <a:ln/>
        </p:spPr>
        <p:txBody>
          <a:bodyPr wrap="square" lIns="0" tIns="0" rIns="0" bIns="0" rtlCol="0" anchor="t"/>
          <a:lstStyle/>
          <a:p>
            <a:pPr marL="0" indent="0" algn="r">
              <a:buNone/>
            </a:pPr>
            <a:r>
              <a:rPr lang="en-US" sz="3400" b="1">
                <a:solidFill>
                  <a:srgbClr val="FBD9C0"/>
                </a:solidFill>
                <a:latin typeface="Poppins" pitchFamily="34" charset="0"/>
                <a:ea typeface="Poppins" pitchFamily="34" charset="-122"/>
                <a:cs typeface="Poppins" pitchFamily="34" charset="-120"/>
              </a:rPr>
              <a:t>3</a:t>
            </a:r>
            <a:endParaRPr lang="en-US" sz="3400"/>
          </a:p>
        </p:txBody>
      </p:sp>
      <p:pic>
        <p:nvPicPr>
          <p:cNvPr id="36" name="Image 5" descr="assets/badge_orange.png">
            <a:extLst>
              <a:ext uri="{FF2B5EF4-FFF2-40B4-BE49-F238E27FC236}">
                <a16:creationId xmlns:a16="http://schemas.microsoft.com/office/drawing/2014/main" id="{264D73BD-3EB2-9201-6D77-5C93AA146997}"/>
              </a:ext>
            </a:extLst>
          </p:cNvPr>
          <p:cNvPicPr>
            <a:picLocks noChangeAspect="1"/>
          </p:cNvPicPr>
          <p:nvPr/>
        </p:nvPicPr>
        <p:blipFill>
          <a:blip r:embed="rId7"/>
          <a:stretch>
            <a:fillRect/>
          </a:stretch>
        </p:blipFill>
        <p:spPr>
          <a:xfrm>
            <a:off x="6362968" y="1090023"/>
            <a:ext cx="429768" cy="432619"/>
          </a:xfrm>
          <a:prstGeom prst="rect">
            <a:avLst/>
          </a:prstGeom>
          <a:effectLst>
            <a:outerShdw blurRad="101600" dist="25400" dir="5400000" algn="bl" rotWithShape="0">
              <a:srgbClr val="0A0A0A">
                <a:alpha val="25000"/>
              </a:srgbClr>
            </a:outerShdw>
          </a:effectLst>
        </p:spPr>
      </p:pic>
      <p:pic>
        <p:nvPicPr>
          <p:cNvPr id="38" name="Image 6" descr="unpacked/ppt/media/image3.png">
            <a:extLst>
              <a:ext uri="{FF2B5EF4-FFF2-40B4-BE49-F238E27FC236}">
                <a16:creationId xmlns:a16="http://schemas.microsoft.com/office/drawing/2014/main" id="{9881881F-99EC-18BE-1D1C-156044C7A010}"/>
              </a:ext>
            </a:extLst>
          </p:cNvPr>
          <p:cNvPicPr>
            <a:picLocks noChangeAspect="1"/>
          </p:cNvPicPr>
          <p:nvPr/>
        </p:nvPicPr>
        <p:blipFill>
          <a:blip r:embed="rId8"/>
          <a:stretch>
            <a:fillRect/>
          </a:stretch>
        </p:blipFill>
        <p:spPr>
          <a:xfrm>
            <a:off x="6457518" y="1185199"/>
            <a:ext cx="240670" cy="242267"/>
          </a:xfrm>
          <a:prstGeom prst="rect">
            <a:avLst/>
          </a:prstGeom>
        </p:spPr>
      </p:pic>
      <p:sp>
        <p:nvSpPr>
          <p:cNvPr id="40" name="Text 15">
            <a:extLst>
              <a:ext uri="{FF2B5EF4-FFF2-40B4-BE49-F238E27FC236}">
                <a16:creationId xmlns:a16="http://schemas.microsoft.com/office/drawing/2014/main" id="{9BCA6E7A-3B15-B1D3-1054-83FAF5F56D87}"/>
              </a:ext>
            </a:extLst>
          </p:cNvPr>
          <p:cNvSpPr/>
          <p:nvPr/>
        </p:nvSpPr>
        <p:spPr>
          <a:xfrm>
            <a:off x="6362969" y="1542307"/>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Direct Cost Control</a:t>
            </a:r>
            <a:endParaRPr lang="en-US" sz="1250"/>
          </a:p>
        </p:txBody>
      </p:sp>
      <p:sp>
        <p:nvSpPr>
          <p:cNvPr id="42" name="Text 16">
            <a:extLst>
              <a:ext uri="{FF2B5EF4-FFF2-40B4-BE49-F238E27FC236}">
                <a16:creationId xmlns:a16="http://schemas.microsoft.com/office/drawing/2014/main" id="{64C70649-9BF9-A851-2621-289BE202CD8F}"/>
              </a:ext>
            </a:extLst>
          </p:cNvPr>
          <p:cNvSpPr/>
          <p:nvPr/>
        </p:nvSpPr>
        <p:spPr>
          <a:xfrm>
            <a:off x="6362969" y="1955262"/>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Full control over oncology drug purchasing, formulary design, and treatment regimens protects margins as drug costs rise</a:t>
            </a:r>
            <a:endParaRPr lang="en-US" sz="930"/>
          </a:p>
        </p:txBody>
      </p:sp>
      <p:sp>
        <p:nvSpPr>
          <p:cNvPr id="44" name="Shape 17">
            <a:extLst>
              <a:ext uri="{FF2B5EF4-FFF2-40B4-BE49-F238E27FC236}">
                <a16:creationId xmlns:a16="http://schemas.microsoft.com/office/drawing/2014/main" id="{F27D1C0D-7A6F-E8B9-9250-4B590FCB21CA}"/>
              </a:ext>
            </a:extLst>
          </p:cNvPr>
          <p:cNvSpPr/>
          <p:nvPr/>
        </p:nvSpPr>
        <p:spPr>
          <a:xfrm>
            <a:off x="311348" y="2899159"/>
            <a:ext cx="2664934" cy="1691148"/>
          </a:xfrm>
          <a:prstGeom prst="roundRect">
            <a:avLst>
              <a:gd name="adj" fmla="val 5233"/>
            </a:avLst>
          </a:prstGeom>
          <a:solidFill>
            <a:srgbClr val="EAF2FF"/>
          </a:solidFill>
          <a:ln/>
          <a:effectLst>
            <a:outerShdw blurRad="88900" dist="25400" dir="5400000" algn="bl" rotWithShape="0">
              <a:srgbClr val="1E3AA0">
                <a:alpha val="14000"/>
              </a:srgbClr>
            </a:outerShdw>
          </a:effectLst>
        </p:spPr>
        <p:txBody>
          <a:bodyPr/>
          <a:lstStyle/>
          <a:p>
            <a:endParaRPr lang="en-US"/>
          </a:p>
        </p:txBody>
      </p:sp>
      <p:sp>
        <p:nvSpPr>
          <p:cNvPr id="46" name="Text 18">
            <a:extLst>
              <a:ext uri="{FF2B5EF4-FFF2-40B4-BE49-F238E27FC236}">
                <a16:creationId xmlns:a16="http://schemas.microsoft.com/office/drawing/2014/main" id="{AF332D27-9F89-4FC3-1E45-9FF79D257E3E}"/>
              </a:ext>
            </a:extLst>
          </p:cNvPr>
          <p:cNvSpPr/>
          <p:nvPr/>
        </p:nvSpPr>
        <p:spPr>
          <a:xfrm>
            <a:off x="2189756" y="2958152"/>
            <a:ext cx="693993" cy="737419"/>
          </a:xfrm>
          <a:prstGeom prst="rect">
            <a:avLst/>
          </a:prstGeom>
          <a:noFill/>
          <a:ln/>
        </p:spPr>
        <p:txBody>
          <a:bodyPr wrap="square" lIns="0" tIns="0" rIns="0" bIns="0" rtlCol="0" anchor="t"/>
          <a:lstStyle/>
          <a:p>
            <a:pPr marL="0" indent="0" algn="r">
              <a:buNone/>
            </a:pPr>
            <a:r>
              <a:rPr lang="en-US" sz="3400" b="1">
                <a:solidFill>
                  <a:srgbClr val="C9DFFF"/>
                </a:solidFill>
                <a:latin typeface="Poppins" pitchFamily="34" charset="0"/>
                <a:ea typeface="Poppins" pitchFamily="34" charset="-122"/>
                <a:cs typeface="Poppins" pitchFamily="34" charset="-120"/>
              </a:rPr>
              <a:t>4</a:t>
            </a:r>
            <a:endParaRPr lang="en-US" sz="3400"/>
          </a:p>
        </p:txBody>
      </p:sp>
      <p:pic>
        <p:nvPicPr>
          <p:cNvPr id="48" name="Image 7" descr="assets/badge_navy.png">
            <a:extLst>
              <a:ext uri="{FF2B5EF4-FFF2-40B4-BE49-F238E27FC236}">
                <a16:creationId xmlns:a16="http://schemas.microsoft.com/office/drawing/2014/main" id="{7BC21109-9928-4CAB-0663-DD5D2685BA8F}"/>
              </a:ext>
            </a:extLst>
          </p:cNvPr>
          <p:cNvPicPr>
            <a:picLocks noChangeAspect="1"/>
          </p:cNvPicPr>
          <p:nvPr/>
        </p:nvPicPr>
        <p:blipFill>
          <a:blip r:embed="rId9"/>
          <a:stretch>
            <a:fillRect/>
          </a:stretch>
        </p:blipFill>
        <p:spPr>
          <a:xfrm>
            <a:off x="514918" y="3056475"/>
            <a:ext cx="429768" cy="432619"/>
          </a:xfrm>
          <a:prstGeom prst="rect">
            <a:avLst/>
          </a:prstGeom>
          <a:effectLst>
            <a:outerShdw blurRad="101600" dist="25400" dir="5400000" algn="bl" rotWithShape="0">
              <a:srgbClr val="0A0A0A">
                <a:alpha val="25000"/>
              </a:srgbClr>
            </a:outerShdw>
          </a:effectLst>
        </p:spPr>
      </p:pic>
      <p:pic>
        <p:nvPicPr>
          <p:cNvPr id="50" name="Image 8" descr="unpacked/ppt/media/image7.png">
            <a:extLst>
              <a:ext uri="{FF2B5EF4-FFF2-40B4-BE49-F238E27FC236}">
                <a16:creationId xmlns:a16="http://schemas.microsoft.com/office/drawing/2014/main" id="{51CB9144-D3D3-EB1C-C181-AC937FFA5BBA}"/>
              </a:ext>
            </a:extLst>
          </p:cNvPr>
          <p:cNvPicPr>
            <a:picLocks noChangeAspect="1"/>
          </p:cNvPicPr>
          <p:nvPr/>
        </p:nvPicPr>
        <p:blipFill>
          <a:blip r:embed="rId10"/>
          <a:stretch>
            <a:fillRect/>
          </a:stretch>
        </p:blipFill>
        <p:spPr>
          <a:xfrm>
            <a:off x="609468" y="3151651"/>
            <a:ext cx="240670" cy="242267"/>
          </a:xfrm>
          <a:prstGeom prst="rect">
            <a:avLst/>
          </a:prstGeom>
        </p:spPr>
      </p:pic>
      <p:sp>
        <p:nvSpPr>
          <p:cNvPr id="52" name="Text 19">
            <a:extLst>
              <a:ext uri="{FF2B5EF4-FFF2-40B4-BE49-F238E27FC236}">
                <a16:creationId xmlns:a16="http://schemas.microsoft.com/office/drawing/2014/main" id="{9EA10E98-9F6E-5DE4-987F-2A71C236AB1F}"/>
              </a:ext>
            </a:extLst>
          </p:cNvPr>
          <p:cNvSpPr/>
          <p:nvPr/>
        </p:nvSpPr>
        <p:spPr>
          <a:xfrm>
            <a:off x="514919" y="3508759"/>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Durable Growth</a:t>
            </a:r>
            <a:endParaRPr lang="en-US" sz="1250"/>
          </a:p>
        </p:txBody>
      </p:sp>
      <p:sp>
        <p:nvSpPr>
          <p:cNvPr id="54" name="Text 20">
            <a:extLst>
              <a:ext uri="{FF2B5EF4-FFF2-40B4-BE49-F238E27FC236}">
                <a16:creationId xmlns:a16="http://schemas.microsoft.com/office/drawing/2014/main" id="{6024FA65-DC59-294E-CA5C-053DCB9AB881}"/>
              </a:ext>
            </a:extLst>
          </p:cNvPr>
          <p:cNvSpPr/>
          <p:nvPr/>
        </p:nvSpPr>
        <p:spPr>
          <a:xfrm>
            <a:off x="514919" y="3921713"/>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Fueled by long-term oncology cost inflation and rising patient volumes as the population ages</a:t>
            </a:r>
            <a:endParaRPr lang="en-US" sz="930"/>
          </a:p>
        </p:txBody>
      </p:sp>
      <p:sp>
        <p:nvSpPr>
          <p:cNvPr id="56" name="Shape 21">
            <a:extLst>
              <a:ext uri="{FF2B5EF4-FFF2-40B4-BE49-F238E27FC236}">
                <a16:creationId xmlns:a16="http://schemas.microsoft.com/office/drawing/2014/main" id="{EFAD2402-AB44-7143-B170-4701C2F9866A}"/>
              </a:ext>
            </a:extLst>
          </p:cNvPr>
          <p:cNvSpPr/>
          <p:nvPr/>
        </p:nvSpPr>
        <p:spPr>
          <a:xfrm>
            <a:off x="3235373" y="2899159"/>
            <a:ext cx="2664934" cy="1691148"/>
          </a:xfrm>
          <a:prstGeom prst="roundRect">
            <a:avLst>
              <a:gd name="adj" fmla="val 5233"/>
            </a:avLst>
          </a:prstGeom>
          <a:solidFill>
            <a:srgbClr val="FFF6EA"/>
          </a:solidFill>
          <a:ln/>
          <a:effectLst>
            <a:outerShdw blurRad="88900" dist="25400" dir="5400000" algn="bl" rotWithShape="0">
              <a:srgbClr val="1E3AA0">
                <a:alpha val="14000"/>
              </a:srgbClr>
            </a:outerShdw>
          </a:effectLst>
        </p:spPr>
        <p:txBody>
          <a:bodyPr/>
          <a:lstStyle/>
          <a:p>
            <a:endParaRPr lang="en-US"/>
          </a:p>
        </p:txBody>
      </p:sp>
      <p:sp>
        <p:nvSpPr>
          <p:cNvPr id="58" name="Text 22">
            <a:extLst>
              <a:ext uri="{FF2B5EF4-FFF2-40B4-BE49-F238E27FC236}">
                <a16:creationId xmlns:a16="http://schemas.microsoft.com/office/drawing/2014/main" id="{277CC5DE-B03E-DEE4-C6F5-8A4E8568EB0E}"/>
              </a:ext>
            </a:extLst>
          </p:cNvPr>
          <p:cNvSpPr/>
          <p:nvPr/>
        </p:nvSpPr>
        <p:spPr>
          <a:xfrm>
            <a:off x="5113781" y="2958152"/>
            <a:ext cx="693993" cy="737419"/>
          </a:xfrm>
          <a:prstGeom prst="rect">
            <a:avLst/>
          </a:prstGeom>
          <a:noFill/>
          <a:ln/>
        </p:spPr>
        <p:txBody>
          <a:bodyPr wrap="square" lIns="0" tIns="0" rIns="0" bIns="0" rtlCol="0" anchor="t"/>
          <a:lstStyle/>
          <a:p>
            <a:pPr marL="0" indent="0" algn="r">
              <a:buNone/>
            </a:pPr>
            <a:r>
              <a:rPr lang="en-US" sz="3400" b="1">
                <a:solidFill>
                  <a:srgbClr val="FFE1B3"/>
                </a:solidFill>
                <a:latin typeface="Poppins" pitchFamily="34" charset="0"/>
                <a:ea typeface="Poppins" pitchFamily="34" charset="-122"/>
                <a:cs typeface="Poppins" pitchFamily="34" charset="-120"/>
              </a:rPr>
              <a:t>5</a:t>
            </a:r>
            <a:endParaRPr lang="en-US" sz="3400"/>
          </a:p>
        </p:txBody>
      </p:sp>
      <p:pic>
        <p:nvPicPr>
          <p:cNvPr id="60" name="Image 9" descr="assets/badge_navy_light.png">
            <a:extLst>
              <a:ext uri="{FF2B5EF4-FFF2-40B4-BE49-F238E27FC236}">
                <a16:creationId xmlns:a16="http://schemas.microsoft.com/office/drawing/2014/main" id="{71A58F83-D006-C94C-BD51-323216E7CD9C}"/>
              </a:ext>
            </a:extLst>
          </p:cNvPr>
          <p:cNvPicPr>
            <a:picLocks noChangeAspect="1"/>
          </p:cNvPicPr>
          <p:nvPr/>
        </p:nvPicPr>
        <p:blipFill>
          <a:blip r:embed="rId11"/>
          <a:stretch>
            <a:fillRect/>
          </a:stretch>
        </p:blipFill>
        <p:spPr>
          <a:xfrm>
            <a:off x="3438943" y="3056475"/>
            <a:ext cx="429768" cy="432619"/>
          </a:xfrm>
          <a:prstGeom prst="rect">
            <a:avLst/>
          </a:prstGeom>
          <a:effectLst>
            <a:outerShdw blurRad="101600" dist="25400" dir="5400000" algn="bl" rotWithShape="0">
              <a:srgbClr val="0A0A0A">
                <a:alpha val="25000"/>
              </a:srgbClr>
            </a:outerShdw>
          </a:effectLst>
        </p:spPr>
      </p:pic>
      <p:pic>
        <p:nvPicPr>
          <p:cNvPr id="62" name="Image 10" descr="unpacked/ppt/media/image8.png">
            <a:extLst>
              <a:ext uri="{FF2B5EF4-FFF2-40B4-BE49-F238E27FC236}">
                <a16:creationId xmlns:a16="http://schemas.microsoft.com/office/drawing/2014/main" id="{6B7BEABD-9F04-8008-663F-988B62B6C93A}"/>
              </a:ext>
            </a:extLst>
          </p:cNvPr>
          <p:cNvPicPr>
            <a:picLocks noChangeAspect="1"/>
          </p:cNvPicPr>
          <p:nvPr/>
        </p:nvPicPr>
        <p:blipFill>
          <a:blip r:embed="rId12"/>
          <a:stretch>
            <a:fillRect/>
          </a:stretch>
        </p:blipFill>
        <p:spPr>
          <a:xfrm>
            <a:off x="3533493" y="3151651"/>
            <a:ext cx="240670" cy="242267"/>
          </a:xfrm>
          <a:prstGeom prst="rect">
            <a:avLst/>
          </a:prstGeom>
        </p:spPr>
      </p:pic>
      <p:sp>
        <p:nvSpPr>
          <p:cNvPr id="64" name="Text 23">
            <a:extLst>
              <a:ext uri="{FF2B5EF4-FFF2-40B4-BE49-F238E27FC236}">
                <a16:creationId xmlns:a16="http://schemas.microsoft.com/office/drawing/2014/main" id="{71FBCC15-455E-E997-A38B-8AA9AB125BB4}"/>
              </a:ext>
            </a:extLst>
          </p:cNvPr>
          <p:cNvSpPr/>
          <p:nvPr/>
        </p:nvSpPr>
        <p:spPr>
          <a:xfrm>
            <a:off x="3438944" y="3508759"/>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Path to Profitability</a:t>
            </a:r>
            <a:endParaRPr lang="en-US" sz="1250"/>
          </a:p>
        </p:txBody>
      </p:sp>
      <p:sp>
        <p:nvSpPr>
          <p:cNvPr id="66" name="Text 24">
            <a:extLst>
              <a:ext uri="{FF2B5EF4-FFF2-40B4-BE49-F238E27FC236}">
                <a16:creationId xmlns:a16="http://schemas.microsoft.com/office/drawing/2014/main" id="{AA5C575F-7410-4428-7464-426D8F397771}"/>
              </a:ext>
            </a:extLst>
          </p:cNvPr>
          <p:cNvSpPr/>
          <p:nvPr/>
        </p:nvSpPr>
        <p:spPr>
          <a:xfrm>
            <a:off x="3438944" y="3921713"/>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On track for positive Adjusted EBITDA in 2026, driven by scale, cost discipline, and an improving payer mix</a:t>
            </a:r>
            <a:endParaRPr lang="en-US" sz="930"/>
          </a:p>
        </p:txBody>
      </p:sp>
      <p:sp>
        <p:nvSpPr>
          <p:cNvPr id="68" name="Shape 25">
            <a:extLst>
              <a:ext uri="{FF2B5EF4-FFF2-40B4-BE49-F238E27FC236}">
                <a16:creationId xmlns:a16="http://schemas.microsoft.com/office/drawing/2014/main" id="{7E4789FB-2A68-9E22-A289-ADF2B97E184C}"/>
              </a:ext>
            </a:extLst>
          </p:cNvPr>
          <p:cNvSpPr/>
          <p:nvPr/>
        </p:nvSpPr>
        <p:spPr>
          <a:xfrm>
            <a:off x="6159398" y="2899159"/>
            <a:ext cx="2664934" cy="1691148"/>
          </a:xfrm>
          <a:prstGeom prst="roundRect">
            <a:avLst>
              <a:gd name="adj" fmla="val 5233"/>
            </a:avLst>
          </a:prstGeom>
          <a:solidFill>
            <a:srgbClr val="FBEEE6"/>
          </a:solidFill>
          <a:ln/>
          <a:effectLst>
            <a:outerShdw blurRad="88900" dist="25400" dir="5400000" algn="bl" rotWithShape="0">
              <a:srgbClr val="1E3AA0">
                <a:alpha val="14000"/>
              </a:srgbClr>
            </a:outerShdw>
          </a:effectLst>
        </p:spPr>
        <p:txBody>
          <a:bodyPr/>
          <a:lstStyle/>
          <a:p>
            <a:endParaRPr lang="en-US"/>
          </a:p>
        </p:txBody>
      </p:sp>
      <p:sp>
        <p:nvSpPr>
          <p:cNvPr id="70" name="Text 26">
            <a:extLst>
              <a:ext uri="{FF2B5EF4-FFF2-40B4-BE49-F238E27FC236}">
                <a16:creationId xmlns:a16="http://schemas.microsoft.com/office/drawing/2014/main" id="{A11DD8E0-E0FB-4E08-A795-E8EAA726C6DC}"/>
              </a:ext>
            </a:extLst>
          </p:cNvPr>
          <p:cNvSpPr/>
          <p:nvPr/>
        </p:nvSpPr>
        <p:spPr>
          <a:xfrm>
            <a:off x="8037806" y="2958152"/>
            <a:ext cx="693993" cy="737419"/>
          </a:xfrm>
          <a:prstGeom prst="rect">
            <a:avLst/>
          </a:prstGeom>
          <a:noFill/>
          <a:ln/>
        </p:spPr>
        <p:txBody>
          <a:bodyPr wrap="square" lIns="0" tIns="0" rIns="0" bIns="0" rtlCol="0" anchor="t"/>
          <a:lstStyle/>
          <a:p>
            <a:pPr marL="0" indent="0" algn="r">
              <a:buNone/>
            </a:pPr>
            <a:r>
              <a:rPr lang="en-US" sz="3400" b="1">
                <a:solidFill>
                  <a:srgbClr val="F0C7A8"/>
                </a:solidFill>
                <a:latin typeface="Poppins" pitchFamily="34" charset="0"/>
                <a:ea typeface="Poppins" pitchFamily="34" charset="-122"/>
                <a:cs typeface="Poppins" pitchFamily="34" charset="-120"/>
              </a:rPr>
              <a:t>6</a:t>
            </a:r>
            <a:endParaRPr lang="en-US" sz="3400"/>
          </a:p>
        </p:txBody>
      </p:sp>
      <p:pic>
        <p:nvPicPr>
          <p:cNvPr id="72" name="Image 11" descr="assets/badge_orange.png">
            <a:extLst>
              <a:ext uri="{FF2B5EF4-FFF2-40B4-BE49-F238E27FC236}">
                <a16:creationId xmlns:a16="http://schemas.microsoft.com/office/drawing/2014/main" id="{AFEB03EB-E44A-4D13-9CE8-9A05C53008F1}"/>
              </a:ext>
            </a:extLst>
          </p:cNvPr>
          <p:cNvPicPr>
            <a:picLocks noChangeAspect="1"/>
          </p:cNvPicPr>
          <p:nvPr/>
        </p:nvPicPr>
        <p:blipFill>
          <a:blip r:embed="rId13"/>
          <a:stretch>
            <a:fillRect/>
          </a:stretch>
        </p:blipFill>
        <p:spPr>
          <a:xfrm>
            <a:off x="6362968" y="3056475"/>
            <a:ext cx="429768" cy="432619"/>
          </a:xfrm>
          <a:prstGeom prst="rect">
            <a:avLst/>
          </a:prstGeom>
          <a:effectLst>
            <a:outerShdw blurRad="101600" dist="25400" dir="5400000" algn="bl" rotWithShape="0">
              <a:srgbClr val="0A0A0A">
                <a:alpha val="25000"/>
              </a:srgbClr>
            </a:outerShdw>
          </a:effectLst>
        </p:spPr>
      </p:pic>
      <p:pic>
        <p:nvPicPr>
          <p:cNvPr id="74" name="Image 12" descr="unpacked/ppt/media/image9.png">
            <a:extLst>
              <a:ext uri="{FF2B5EF4-FFF2-40B4-BE49-F238E27FC236}">
                <a16:creationId xmlns:a16="http://schemas.microsoft.com/office/drawing/2014/main" id="{55A875EE-F6E9-9F9B-A9EA-51722BE05709}"/>
              </a:ext>
            </a:extLst>
          </p:cNvPr>
          <p:cNvPicPr>
            <a:picLocks noChangeAspect="1"/>
          </p:cNvPicPr>
          <p:nvPr/>
        </p:nvPicPr>
        <p:blipFill>
          <a:blip r:embed="rId14"/>
          <a:stretch>
            <a:fillRect/>
          </a:stretch>
        </p:blipFill>
        <p:spPr>
          <a:xfrm>
            <a:off x="6457518" y="3151651"/>
            <a:ext cx="240670" cy="242267"/>
          </a:xfrm>
          <a:prstGeom prst="rect">
            <a:avLst/>
          </a:prstGeom>
        </p:spPr>
      </p:pic>
      <p:sp>
        <p:nvSpPr>
          <p:cNvPr id="76" name="Text 27">
            <a:extLst>
              <a:ext uri="{FF2B5EF4-FFF2-40B4-BE49-F238E27FC236}">
                <a16:creationId xmlns:a16="http://schemas.microsoft.com/office/drawing/2014/main" id="{0A260906-A12F-A3CC-2B4D-3726CB348192}"/>
              </a:ext>
            </a:extLst>
          </p:cNvPr>
          <p:cNvSpPr/>
          <p:nvPr/>
        </p:nvSpPr>
        <p:spPr>
          <a:xfrm>
            <a:off x="6362969" y="3508759"/>
            <a:ext cx="2294804" cy="393290"/>
          </a:xfrm>
          <a:prstGeom prst="rect">
            <a:avLst/>
          </a:prstGeom>
          <a:noFill/>
          <a:ln/>
        </p:spPr>
        <p:txBody>
          <a:bodyPr wrap="square" lIns="0" tIns="0" rIns="0" bIns="0" rtlCol="0" anchor="t"/>
          <a:lstStyle/>
          <a:p>
            <a:pPr marL="0" indent="0">
              <a:lnSpc>
                <a:spcPct val="100000"/>
              </a:lnSpc>
              <a:buNone/>
            </a:pPr>
            <a:r>
              <a:rPr lang="en-US" sz="1250" b="1">
                <a:solidFill>
                  <a:srgbClr val="0A0A0A"/>
                </a:solidFill>
                <a:latin typeface="Poppins" pitchFamily="34" charset="0"/>
                <a:ea typeface="Poppins" pitchFamily="34" charset="-122"/>
                <a:cs typeface="Poppins" pitchFamily="34" charset="-120"/>
              </a:rPr>
              <a:t>Strengthening Debt Structure</a:t>
            </a:r>
            <a:endParaRPr lang="en-US" sz="1250"/>
          </a:p>
        </p:txBody>
      </p:sp>
      <p:sp>
        <p:nvSpPr>
          <p:cNvPr id="78" name="Text 28">
            <a:extLst>
              <a:ext uri="{FF2B5EF4-FFF2-40B4-BE49-F238E27FC236}">
                <a16:creationId xmlns:a16="http://schemas.microsoft.com/office/drawing/2014/main" id="{5B9D2017-EB78-5131-2D34-FF5056521CAB}"/>
              </a:ext>
            </a:extLst>
          </p:cNvPr>
          <p:cNvSpPr/>
          <p:nvPr/>
        </p:nvSpPr>
        <p:spPr>
          <a:xfrm>
            <a:off x="6362969" y="3921713"/>
            <a:ext cx="2276298" cy="570271"/>
          </a:xfrm>
          <a:prstGeom prst="rect">
            <a:avLst/>
          </a:prstGeom>
          <a:noFill/>
          <a:ln/>
        </p:spPr>
        <p:txBody>
          <a:bodyPr wrap="square" lIns="0" tIns="0" rIns="0" bIns="0" rtlCol="0" anchor="ctr"/>
          <a:lstStyle/>
          <a:p>
            <a:pPr marL="0" indent="0">
              <a:lnSpc>
                <a:spcPct val="110000"/>
              </a:lnSpc>
              <a:buNone/>
            </a:pPr>
            <a:r>
              <a:rPr lang="en-US" sz="930">
                <a:solidFill>
                  <a:srgbClr val="4A5568"/>
                </a:solidFill>
                <a:latin typeface="DM Sans" pitchFamily="34" charset="0"/>
                <a:ea typeface="DM Sans" pitchFamily="34" charset="-122"/>
                <a:cs typeface="DM Sans" pitchFamily="34" charset="-120"/>
              </a:rPr>
              <a:t>Refinanced legacy debt via strategic partnership with OrbiMed, improving terms and extending runway</a:t>
            </a:r>
            <a:endParaRPr lang="en-US" sz="930"/>
          </a:p>
        </p:txBody>
      </p:sp>
    </p:spTree>
    <p:extLst>
      <p:ext uri="{BB962C8B-B14F-4D97-AF65-F5344CB8AC3E}">
        <p14:creationId xmlns:p14="http://schemas.microsoft.com/office/powerpoint/2010/main" val="1752976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934BBE34-0695-9245-848F-C20396DEEF1C}"/>
            </a:ext>
          </a:extLst>
        </p:cNvPr>
        <p:cNvGrpSpPr/>
        <p:nvPr/>
      </p:nvGrpSpPr>
      <p:grpSpPr>
        <a:xfrm>
          <a:off x="0" y="0"/>
          <a:ext cx="0" cy="0"/>
          <a:chOff x="0" y="0"/>
          <a:chExt cx="0" cy="0"/>
        </a:xfrm>
      </p:grpSpPr>
      <p:sp>
        <p:nvSpPr>
          <p:cNvPr id="12" name="Google Shape;176;p10">
            <a:extLst>
              <a:ext uri="{FF2B5EF4-FFF2-40B4-BE49-F238E27FC236}">
                <a16:creationId xmlns:a16="http://schemas.microsoft.com/office/drawing/2014/main" id="{B24DA2CD-9BA1-B3A6-B31B-E45B9C5E2B08}"/>
              </a:ext>
            </a:extLst>
          </p:cNvPr>
          <p:cNvSpPr/>
          <p:nvPr/>
        </p:nvSpPr>
        <p:spPr>
          <a:xfrm>
            <a:off x="311348" y="470000"/>
            <a:ext cx="6870502" cy="329001"/>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a:ea typeface="Poppins"/>
                <a:cs typeface="Poppins"/>
                <a:sym typeface="Poppins"/>
              </a:rPr>
              <a:t>Consistent Revenue Growth</a:t>
            </a:r>
          </a:p>
        </p:txBody>
      </p:sp>
      <p:cxnSp>
        <p:nvCxnSpPr>
          <p:cNvPr id="17" name="Google Shape;163;p9">
            <a:extLst>
              <a:ext uri="{FF2B5EF4-FFF2-40B4-BE49-F238E27FC236}">
                <a16:creationId xmlns:a16="http://schemas.microsoft.com/office/drawing/2014/main" id="{B78EDF36-52AA-CB16-2354-F8D5F4CC7C31}"/>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8" name="Google Shape;164;p9">
            <a:extLst>
              <a:ext uri="{FF2B5EF4-FFF2-40B4-BE49-F238E27FC236}">
                <a16:creationId xmlns:a16="http://schemas.microsoft.com/office/drawing/2014/main" id="{A20F7B25-EB08-86B4-2F18-79A71403E628}"/>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23</a:t>
            </a:r>
            <a:endParaRPr sz="427">
              <a:solidFill>
                <a:schemeClr val="dk1"/>
              </a:solidFill>
              <a:latin typeface="Calibri"/>
              <a:ea typeface="Calibri"/>
              <a:cs typeface="Calibri"/>
              <a:sym typeface="Calibri"/>
            </a:endParaRPr>
          </a:p>
        </p:txBody>
      </p:sp>
      <p:sp>
        <p:nvSpPr>
          <p:cNvPr id="25" name="Google Shape;170;p9">
            <a:extLst>
              <a:ext uri="{FF2B5EF4-FFF2-40B4-BE49-F238E27FC236}">
                <a16:creationId xmlns:a16="http://schemas.microsoft.com/office/drawing/2014/main" id="{514B1229-885B-9572-2F40-B1F39C00BD70}"/>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 </a:t>
            </a:r>
            <a:endParaRPr sz="427">
              <a:solidFill>
                <a:schemeClr val="dk1"/>
              </a:solidFill>
              <a:latin typeface="Calibri"/>
              <a:ea typeface="Calibri"/>
              <a:cs typeface="Calibri"/>
              <a:sym typeface="Calibri"/>
            </a:endParaRPr>
          </a:p>
        </p:txBody>
      </p:sp>
      <p:cxnSp>
        <p:nvCxnSpPr>
          <p:cNvPr id="26" name="Google Shape;162;p9">
            <a:extLst>
              <a:ext uri="{FF2B5EF4-FFF2-40B4-BE49-F238E27FC236}">
                <a16:creationId xmlns:a16="http://schemas.microsoft.com/office/drawing/2014/main" id="{DAE5B3C8-513F-A552-F8E5-DE9A26C32078}"/>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3" name="Panel 1">
            <a:extLst>
              <a:ext uri="{FF2B5EF4-FFF2-40B4-BE49-F238E27FC236}">
                <a16:creationId xmlns:a16="http://schemas.microsoft.com/office/drawing/2014/main" id="{E4AFE1AA-4C87-7BDE-7BF6-FAD88FB334C7}"/>
              </a:ext>
            </a:extLst>
          </p:cNvPr>
          <p:cNvSpPr/>
          <p:nvPr/>
        </p:nvSpPr>
        <p:spPr>
          <a:xfrm>
            <a:off x="337599" y="1296826"/>
            <a:ext cx="2564564" cy="3230692"/>
          </a:xfrm>
          <a:prstGeom prst="round2SameRect">
            <a:avLst>
              <a:gd name="adj1" fmla="val 0"/>
              <a:gd name="adj2" fmla="val 4000"/>
            </a:avLst>
          </a:prstGeom>
          <a:solidFill>
            <a:srgbClr val="FFFFFF"/>
          </a:solidFill>
          <a:ln w="9525">
            <a:solidFill>
              <a:srgbClr val="E3E6EE"/>
            </a:solidFill>
          </a:ln>
          <a:effectLst>
            <a:outerShdw blurRad="60000" dist="20000" dir="5400000" algn="tl" rotWithShape="0">
              <a:prstClr val="black">
                <a:alpha val="12000"/>
              </a:prstClr>
            </a:outerShdw>
          </a:effectLst>
        </p:spPr>
        <p:txBody>
          <a:bodyPr/>
          <a:lstStyle/>
          <a:p>
            <a:pPr defTabSz="914378"/>
            <a:endParaRPr lang="en-US">
              <a:latin typeface="Poppins" panose="00000500000000000000" pitchFamily="2" charset="0"/>
              <a:cs typeface="Poppins" panose="00000500000000000000" pitchFamily="2" charset="0"/>
            </a:endParaRPr>
          </a:p>
        </p:txBody>
      </p:sp>
      <p:sp>
        <p:nvSpPr>
          <p:cNvPr id="5" name="Panel 2">
            <a:extLst>
              <a:ext uri="{FF2B5EF4-FFF2-40B4-BE49-F238E27FC236}">
                <a16:creationId xmlns:a16="http://schemas.microsoft.com/office/drawing/2014/main" id="{334DCAF6-9065-BC77-C2FF-FBA97E04FFCF}"/>
              </a:ext>
            </a:extLst>
          </p:cNvPr>
          <p:cNvSpPr/>
          <p:nvPr/>
        </p:nvSpPr>
        <p:spPr>
          <a:xfrm>
            <a:off x="3205248" y="1296826"/>
            <a:ext cx="2564564" cy="3230692"/>
          </a:xfrm>
          <a:prstGeom prst="round2SameRect">
            <a:avLst>
              <a:gd name="adj1" fmla="val 0"/>
              <a:gd name="adj2" fmla="val 4000"/>
            </a:avLst>
          </a:prstGeom>
          <a:solidFill>
            <a:srgbClr val="FFFFFF"/>
          </a:solidFill>
          <a:ln w="9525">
            <a:solidFill>
              <a:srgbClr val="E3E6EE"/>
            </a:solidFill>
          </a:ln>
          <a:effectLst>
            <a:outerShdw blurRad="60000" dist="20000" dir="5400000" algn="tl" rotWithShape="0">
              <a:prstClr val="black">
                <a:alpha val="12000"/>
              </a:prstClr>
            </a:outerShdw>
          </a:effectLst>
        </p:spPr>
        <p:txBody>
          <a:bodyPr/>
          <a:lstStyle/>
          <a:p>
            <a:pPr defTabSz="914378"/>
            <a:endParaRPr lang="en-US">
              <a:latin typeface="Poppins" panose="00000500000000000000" pitchFamily="2" charset="0"/>
              <a:cs typeface="Poppins" panose="00000500000000000000" pitchFamily="2" charset="0"/>
            </a:endParaRPr>
          </a:p>
        </p:txBody>
      </p:sp>
      <p:sp>
        <p:nvSpPr>
          <p:cNvPr id="6" name="Header 2">
            <a:extLst>
              <a:ext uri="{FF2B5EF4-FFF2-40B4-BE49-F238E27FC236}">
                <a16:creationId xmlns:a16="http://schemas.microsoft.com/office/drawing/2014/main" id="{F7B77871-4049-7BBD-1E92-1550D7E87D6F}"/>
              </a:ext>
            </a:extLst>
          </p:cNvPr>
          <p:cNvSpPr/>
          <p:nvPr/>
        </p:nvSpPr>
        <p:spPr>
          <a:xfrm>
            <a:off x="3205248" y="879962"/>
            <a:ext cx="2564564" cy="416864"/>
          </a:xfrm>
          <a:prstGeom prst="round2SameRect">
            <a:avLst>
              <a:gd name="adj1" fmla="val 16667"/>
              <a:gd name="adj2" fmla="val 0"/>
            </a:avLst>
          </a:prstGeom>
          <a:solidFill>
            <a:srgbClr val="001876"/>
          </a:solidFill>
          <a:ln>
            <a:noFill/>
          </a:ln>
        </p:spPr>
        <p:txBody>
          <a:bodyPr lIns="0" tIns="0" rIns="0" bIns="0" anchor="ctr"/>
          <a:lstStyle/>
          <a:p>
            <a:pPr algn="ctr" defTabSz="914378"/>
            <a:r>
              <a:rPr lang="en-US" b="1">
                <a:solidFill>
                  <a:srgbClr val="FFFFFF"/>
                </a:solidFill>
                <a:latin typeface="Poppins" panose="00000500000000000000" pitchFamily="2" charset="0"/>
                <a:cs typeface="Poppins" panose="00000500000000000000" pitchFamily="2" charset="0"/>
              </a:rPr>
              <a:t>Patient Lives (000s)</a:t>
            </a:r>
          </a:p>
        </p:txBody>
      </p:sp>
      <p:sp>
        <p:nvSpPr>
          <p:cNvPr id="7" name="Panel 3">
            <a:extLst>
              <a:ext uri="{FF2B5EF4-FFF2-40B4-BE49-F238E27FC236}">
                <a16:creationId xmlns:a16="http://schemas.microsoft.com/office/drawing/2014/main" id="{3D91EB1C-07F4-ACB9-9E36-8ACB1D5FDA8A}"/>
              </a:ext>
            </a:extLst>
          </p:cNvPr>
          <p:cNvSpPr/>
          <p:nvPr/>
        </p:nvSpPr>
        <p:spPr>
          <a:xfrm>
            <a:off x="6072896" y="1296826"/>
            <a:ext cx="2564564" cy="3230692"/>
          </a:xfrm>
          <a:prstGeom prst="round2SameRect">
            <a:avLst>
              <a:gd name="adj1" fmla="val 0"/>
              <a:gd name="adj2" fmla="val 4000"/>
            </a:avLst>
          </a:prstGeom>
          <a:solidFill>
            <a:srgbClr val="FFFFFF"/>
          </a:solidFill>
          <a:ln w="9525">
            <a:solidFill>
              <a:srgbClr val="E3E6EE"/>
            </a:solidFill>
          </a:ln>
          <a:effectLst>
            <a:outerShdw blurRad="60000" dist="20000" dir="5400000" algn="tl" rotWithShape="0">
              <a:prstClr val="black">
                <a:alpha val="12000"/>
              </a:prstClr>
            </a:outerShdw>
          </a:effectLst>
        </p:spPr>
        <p:txBody>
          <a:bodyPr/>
          <a:lstStyle/>
          <a:p>
            <a:pPr defTabSz="914378"/>
            <a:endParaRPr lang="en-US">
              <a:latin typeface="Poppins" panose="00000500000000000000" pitchFamily="2" charset="0"/>
              <a:cs typeface="Poppins" panose="00000500000000000000" pitchFamily="2" charset="0"/>
            </a:endParaRPr>
          </a:p>
        </p:txBody>
      </p:sp>
      <p:sp>
        <p:nvSpPr>
          <p:cNvPr id="8" name="Header 3">
            <a:extLst>
              <a:ext uri="{FF2B5EF4-FFF2-40B4-BE49-F238E27FC236}">
                <a16:creationId xmlns:a16="http://schemas.microsoft.com/office/drawing/2014/main" id="{A5A50DFF-8166-32B4-8B09-6F8E7A48DE0D}"/>
              </a:ext>
            </a:extLst>
          </p:cNvPr>
          <p:cNvSpPr/>
          <p:nvPr/>
        </p:nvSpPr>
        <p:spPr>
          <a:xfrm>
            <a:off x="6072896" y="879962"/>
            <a:ext cx="2564564" cy="416864"/>
          </a:xfrm>
          <a:prstGeom prst="round2SameRect">
            <a:avLst>
              <a:gd name="adj1" fmla="val 16667"/>
              <a:gd name="adj2" fmla="val 0"/>
            </a:avLst>
          </a:prstGeom>
          <a:solidFill>
            <a:srgbClr val="001876"/>
          </a:solidFill>
          <a:ln>
            <a:noFill/>
          </a:ln>
        </p:spPr>
        <p:txBody>
          <a:bodyPr lIns="0" tIns="0" rIns="0" bIns="0" anchor="ctr"/>
          <a:lstStyle/>
          <a:p>
            <a:pPr algn="ctr" defTabSz="914378"/>
            <a:r>
              <a:rPr lang="en-US" b="1">
                <a:solidFill>
                  <a:srgbClr val="FFFFFF"/>
                </a:solidFill>
                <a:latin typeface="Poppins" panose="00000500000000000000" pitchFamily="2" charset="0"/>
                <a:cs typeface="Poppins" panose="00000500000000000000" pitchFamily="2" charset="0"/>
              </a:rPr>
              <a:t>Adjusted EBITDA ($M)</a:t>
            </a:r>
          </a:p>
        </p:txBody>
      </p:sp>
      <p:sp>
        <p:nvSpPr>
          <p:cNvPr id="10" name="Header 1">
            <a:extLst>
              <a:ext uri="{FF2B5EF4-FFF2-40B4-BE49-F238E27FC236}">
                <a16:creationId xmlns:a16="http://schemas.microsoft.com/office/drawing/2014/main" id="{05F038BC-C6A4-2E59-57F6-A6960A0D312A}"/>
              </a:ext>
            </a:extLst>
          </p:cNvPr>
          <p:cNvSpPr/>
          <p:nvPr/>
        </p:nvSpPr>
        <p:spPr>
          <a:xfrm>
            <a:off x="337599" y="879962"/>
            <a:ext cx="2564564" cy="416864"/>
          </a:xfrm>
          <a:prstGeom prst="round2SameRect">
            <a:avLst>
              <a:gd name="adj1" fmla="val 16667"/>
              <a:gd name="adj2" fmla="val 0"/>
            </a:avLst>
          </a:prstGeom>
          <a:solidFill>
            <a:srgbClr val="001876"/>
          </a:solidFill>
          <a:ln>
            <a:noFill/>
          </a:ln>
        </p:spPr>
        <p:txBody>
          <a:bodyPr lIns="0" tIns="0" rIns="0" bIns="0" anchor="ctr"/>
          <a:lstStyle/>
          <a:p>
            <a:pPr algn="ctr" defTabSz="914378"/>
            <a:r>
              <a:rPr lang="en-US" b="1">
                <a:solidFill>
                  <a:srgbClr val="FFFFFF"/>
                </a:solidFill>
                <a:latin typeface="Poppins" panose="00000500000000000000" pitchFamily="2" charset="0"/>
                <a:cs typeface="Poppins" panose="00000500000000000000" pitchFamily="2" charset="0"/>
              </a:rPr>
              <a:t>Revenue ($M)</a:t>
            </a:r>
          </a:p>
        </p:txBody>
      </p:sp>
      <p:cxnSp>
        <p:nvCxnSpPr>
          <p:cNvPr id="11" name="Axis 2">
            <a:extLst>
              <a:ext uri="{FF2B5EF4-FFF2-40B4-BE49-F238E27FC236}">
                <a16:creationId xmlns:a16="http://schemas.microsoft.com/office/drawing/2014/main" id="{A3E808A1-F654-1C41-E012-4C63BF353464}"/>
              </a:ext>
            </a:extLst>
          </p:cNvPr>
          <p:cNvCxnSpPr/>
          <p:nvPr/>
        </p:nvCxnSpPr>
        <p:spPr>
          <a:xfrm>
            <a:off x="3391762" y="3622074"/>
            <a:ext cx="2191536" cy="0"/>
          </a:xfrm>
          <a:prstGeom prst="line">
            <a:avLst/>
          </a:prstGeom>
          <a:ln w="9525">
            <a:solidFill>
              <a:srgbClr val="C9CEDA"/>
            </a:solidFill>
          </a:ln>
        </p:spPr>
      </p:cxnSp>
      <p:sp>
        <p:nvSpPr>
          <p:cNvPr id="13" name="Cat Label">
            <a:extLst>
              <a:ext uri="{FF2B5EF4-FFF2-40B4-BE49-F238E27FC236}">
                <a16:creationId xmlns:a16="http://schemas.microsoft.com/office/drawing/2014/main" id="{DEA62171-F1B4-DEB3-40A4-03BB81BEAFBD}"/>
              </a:ext>
            </a:extLst>
          </p:cNvPr>
          <p:cNvSpPr txBox="1"/>
          <p:nvPr/>
        </p:nvSpPr>
        <p:spPr>
          <a:xfrm>
            <a:off x="3415076"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2023</a:t>
            </a:r>
          </a:p>
        </p:txBody>
      </p:sp>
      <p:sp>
        <p:nvSpPr>
          <p:cNvPr id="14" name="Cat Label">
            <a:extLst>
              <a:ext uri="{FF2B5EF4-FFF2-40B4-BE49-F238E27FC236}">
                <a16:creationId xmlns:a16="http://schemas.microsoft.com/office/drawing/2014/main" id="{F9A3C588-7947-CA25-C2FC-45CA84EC2AE7}"/>
              </a:ext>
            </a:extLst>
          </p:cNvPr>
          <p:cNvSpPr txBox="1"/>
          <p:nvPr/>
        </p:nvSpPr>
        <p:spPr>
          <a:xfrm>
            <a:off x="4161131"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2024</a:t>
            </a:r>
          </a:p>
        </p:txBody>
      </p:sp>
      <p:sp>
        <p:nvSpPr>
          <p:cNvPr id="15" name="Cat Label">
            <a:extLst>
              <a:ext uri="{FF2B5EF4-FFF2-40B4-BE49-F238E27FC236}">
                <a16:creationId xmlns:a16="http://schemas.microsoft.com/office/drawing/2014/main" id="{2B55F552-E75F-3BCD-5F7B-2BC6C0CE5B40}"/>
              </a:ext>
            </a:extLst>
          </p:cNvPr>
          <p:cNvSpPr txBox="1"/>
          <p:nvPr/>
        </p:nvSpPr>
        <p:spPr>
          <a:xfrm>
            <a:off x="4907185"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2025</a:t>
            </a:r>
          </a:p>
        </p:txBody>
      </p:sp>
      <p:cxnSp>
        <p:nvCxnSpPr>
          <p:cNvPr id="16" name="Zero Line">
            <a:extLst>
              <a:ext uri="{FF2B5EF4-FFF2-40B4-BE49-F238E27FC236}">
                <a16:creationId xmlns:a16="http://schemas.microsoft.com/office/drawing/2014/main" id="{1339099A-7F09-D10F-3CC7-7B9788B88911}"/>
              </a:ext>
            </a:extLst>
          </p:cNvPr>
          <p:cNvCxnSpPr/>
          <p:nvPr/>
        </p:nvCxnSpPr>
        <p:spPr>
          <a:xfrm>
            <a:off x="6259410" y="1870677"/>
            <a:ext cx="2191536" cy="0"/>
          </a:xfrm>
          <a:prstGeom prst="line">
            <a:avLst/>
          </a:prstGeom>
          <a:ln w="12700">
            <a:solidFill>
              <a:srgbClr val="9AA2B1"/>
            </a:solidFill>
          </a:ln>
        </p:spPr>
      </p:cxnSp>
      <p:cxnSp>
        <p:nvCxnSpPr>
          <p:cNvPr id="19" name="Axis 3">
            <a:extLst>
              <a:ext uri="{FF2B5EF4-FFF2-40B4-BE49-F238E27FC236}">
                <a16:creationId xmlns:a16="http://schemas.microsoft.com/office/drawing/2014/main" id="{C183B8B8-0E07-FFB6-878E-607D430DEB04}"/>
              </a:ext>
            </a:extLst>
          </p:cNvPr>
          <p:cNvCxnSpPr/>
          <p:nvPr/>
        </p:nvCxnSpPr>
        <p:spPr>
          <a:xfrm>
            <a:off x="6259410" y="3622074"/>
            <a:ext cx="2191536" cy="0"/>
          </a:xfrm>
          <a:prstGeom prst="line">
            <a:avLst/>
          </a:prstGeom>
          <a:ln w="9525">
            <a:solidFill>
              <a:srgbClr val="C9CEDA"/>
            </a:solidFill>
          </a:ln>
        </p:spPr>
      </p:cxnSp>
      <p:sp>
        <p:nvSpPr>
          <p:cNvPr id="20" name="Bar">
            <a:extLst>
              <a:ext uri="{FF2B5EF4-FFF2-40B4-BE49-F238E27FC236}">
                <a16:creationId xmlns:a16="http://schemas.microsoft.com/office/drawing/2014/main" id="{A261B9BB-519E-B740-A537-F9EF8011D1BC}"/>
              </a:ext>
            </a:extLst>
          </p:cNvPr>
          <p:cNvSpPr/>
          <p:nvPr/>
        </p:nvSpPr>
        <p:spPr>
          <a:xfrm>
            <a:off x="6898623" y="1870677"/>
            <a:ext cx="367153" cy="1563123"/>
          </a:xfrm>
          <a:prstGeom prst="rect">
            <a:avLst/>
          </a:prstGeom>
          <a:solidFill>
            <a:srgbClr val="718FFF"/>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21" name="Value Label">
            <a:extLst>
              <a:ext uri="{FF2B5EF4-FFF2-40B4-BE49-F238E27FC236}">
                <a16:creationId xmlns:a16="http://schemas.microsoft.com/office/drawing/2014/main" id="{6AEEFA59-7A71-31F0-B056-9194FA0BEFF3}"/>
              </a:ext>
            </a:extLst>
          </p:cNvPr>
          <p:cNvSpPr txBox="1"/>
          <p:nvPr/>
        </p:nvSpPr>
        <p:spPr>
          <a:xfrm>
            <a:off x="6559961" y="3448164"/>
            <a:ext cx="104447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($35.7)</a:t>
            </a:r>
          </a:p>
        </p:txBody>
      </p:sp>
      <p:sp>
        <p:nvSpPr>
          <p:cNvPr id="22" name="Cat Label">
            <a:extLst>
              <a:ext uri="{FF2B5EF4-FFF2-40B4-BE49-F238E27FC236}">
                <a16:creationId xmlns:a16="http://schemas.microsoft.com/office/drawing/2014/main" id="{78D8095A-9F5D-B123-AD42-B8C6F43FC8EF}"/>
              </a:ext>
            </a:extLst>
          </p:cNvPr>
          <p:cNvSpPr txBox="1"/>
          <p:nvPr/>
        </p:nvSpPr>
        <p:spPr>
          <a:xfrm>
            <a:off x="6755801"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2024</a:t>
            </a:r>
          </a:p>
        </p:txBody>
      </p:sp>
      <p:sp>
        <p:nvSpPr>
          <p:cNvPr id="23" name="Bar">
            <a:extLst>
              <a:ext uri="{FF2B5EF4-FFF2-40B4-BE49-F238E27FC236}">
                <a16:creationId xmlns:a16="http://schemas.microsoft.com/office/drawing/2014/main" id="{08AFC47A-D41E-4BE5-3234-07171F2D0D29}"/>
              </a:ext>
            </a:extLst>
          </p:cNvPr>
          <p:cNvSpPr/>
          <p:nvPr/>
        </p:nvSpPr>
        <p:spPr>
          <a:xfrm>
            <a:off x="7444580" y="1870678"/>
            <a:ext cx="367153" cy="542932"/>
          </a:xfrm>
          <a:prstGeom prst="rect">
            <a:avLst/>
          </a:prstGeom>
          <a:solidFill>
            <a:srgbClr val="4472C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24" name="Value Label">
            <a:extLst>
              <a:ext uri="{FF2B5EF4-FFF2-40B4-BE49-F238E27FC236}">
                <a16:creationId xmlns:a16="http://schemas.microsoft.com/office/drawing/2014/main" id="{22BF2F0D-3647-5EDC-6FCA-C9D29FAD540C}"/>
              </a:ext>
            </a:extLst>
          </p:cNvPr>
          <p:cNvSpPr txBox="1"/>
          <p:nvPr/>
        </p:nvSpPr>
        <p:spPr>
          <a:xfrm>
            <a:off x="7105918" y="2427974"/>
            <a:ext cx="104447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($12.4)</a:t>
            </a:r>
          </a:p>
        </p:txBody>
      </p:sp>
      <p:sp>
        <p:nvSpPr>
          <p:cNvPr id="48" name="Bar">
            <a:extLst>
              <a:ext uri="{FF2B5EF4-FFF2-40B4-BE49-F238E27FC236}">
                <a16:creationId xmlns:a16="http://schemas.microsoft.com/office/drawing/2014/main" id="{98C4C170-F13E-C2CD-7EF3-18BD1862D4DA}"/>
              </a:ext>
            </a:extLst>
          </p:cNvPr>
          <p:cNvSpPr/>
          <p:nvPr/>
        </p:nvSpPr>
        <p:spPr>
          <a:xfrm>
            <a:off x="6352667" y="1870678"/>
            <a:ext cx="367153" cy="1129871"/>
          </a:xfrm>
          <a:prstGeom prst="rect">
            <a:avLst/>
          </a:prstGeom>
          <a:solidFill>
            <a:srgbClr val="B8C9FF"/>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49" name="Value Label">
            <a:extLst>
              <a:ext uri="{FF2B5EF4-FFF2-40B4-BE49-F238E27FC236}">
                <a16:creationId xmlns:a16="http://schemas.microsoft.com/office/drawing/2014/main" id="{F5037B71-D28C-9F0B-BEBB-8777F24D091C}"/>
              </a:ext>
            </a:extLst>
          </p:cNvPr>
          <p:cNvSpPr txBox="1"/>
          <p:nvPr/>
        </p:nvSpPr>
        <p:spPr>
          <a:xfrm>
            <a:off x="6014005" y="3014912"/>
            <a:ext cx="104447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($25.8)</a:t>
            </a:r>
          </a:p>
        </p:txBody>
      </p:sp>
      <p:sp>
        <p:nvSpPr>
          <p:cNvPr id="50" name="Cat Label">
            <a:extLst>
              <a:ext uri="{FF2B5EF4-FFF2-40B4-BE49-F238E27FC236}">
                <a16:creationId xmlns:a16="http://schemas.microsoft.com/office/drawing/2014/main" id="{AE46905C-ACF6-B38F-C4C8-D2679281EA2B}"/>
              </a:ext>
            </a:extLst>
          </p:cNvPr>
          <p:cNvSpPr txBox="1"/>
          <p:nvPr/>
        </p:nvSpPr>
        <p:spPr>
          <a:xfrm>
            <a:off x="6209844"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2023</a:t>
            </a:r>
          </a:p>
        </p:txBody>
      </p:sp>
      <p:sp>
        <p:nvSpPr>
          <p:cNvPr id="51" name="Cat Label">
            <a:extLst>
              <a:ext uri="{FF2B5EF4-FFF2-40B4-BE49-F238E27FC236}">
                <a16:creationId xmlns:a16="http://schemas.microsoft.com/office/drawing/2014/main" id="{7AD08982-5DEC-97B8-22D4-BD040D1B8861}"/>
              </a:ext>
            </a:extLst>
          </p:cNvPr>
          <p:cNvSpPr txBox="1"/>
          <p:nvPr/>
        </p:nvSpPr>
        <p:spPr>
          <a:xfrm>
            <a:off x="7301757"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2025</a:t>
            </a:r>
          </a:p>
        </p:txBody>
      </p:sp>
      <p:cxnSp>
        <p:nvCxnSpPr>
          <p:cNvPr id="52" name="Axis 1">
            <a:extLst>
              <a:ext uri="{FF2B5EF4-FFF2-40B4-BE49-F238E27FC236}">
                <a16:creationId xmlns:a16="http://schemas.microsoft.com/office/drawing/2014/main" id="{2710091D-D20B-EF5E-8758-898AB8A4DCCA}"/>
              </a:ext>
            </a:extLst>
          </p:cNvPr>
          <p:cNvCxnSpPr/>
          <p:nvPr/>
        </p:nvCxnSpPr>
        <p:spPr>
          <a:xfrm>
            <a:off x="524113" y="3622074"/>
            <a:ext cx="2191536" cy="0"/>
          </a:xfrm>
          <a:prstGeom prst="line">
            <a:avLst/>
          </a:prstGeom>
          <a:ln w="9525">
            <a:solidFill>
              <a:srgbClr val="C9CEDA"/>
            </a:solidFill>
          </a:ln>
        </p:spPr>
      </p:cxnSp>
      <p:sp>
        <p:nvSpPr>
          <p:cNvPr id="53" name="Bar_Capitated_2023">
            <a:extLst>
              <a:ext uri="{FF2B5EF4-FFF2-40B4-BE49-F238E27FC236}">
                <a16:creationId xmlns:a16="http://schemas.microsoft.com/office/drawing/2014/main" id="{BA182BDB-310C-D47C-B3E6-591FA87625AB}"/>
              </a:ext>
            </a:extLst>
          </p:cNvPr>
          <p:cNvSpPr/>
          <p:nvPr/>
        </p:nvSpPr>
        <p:spPr>
          <a:xfrm>
            <a:off x="617370" y="3411968"/>
            <a:ext cx="367153" cy="210105"/>
          </a:xfrm>
          <a:prstGeom prst="rect">
            <a:avLst/>
          </a:prstGeom>
          <a:solidFill>
            <a:srgbClr val="001876"/>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54" name="Bar_FFS_2023">
            <a:extLst>
              <a:ext uri="{FF2B5EF4-FFF2-40B4-BE49-F238E27FC236}">
                <a16:creationId xmlns:a16="http://schemas.microsoft.com/office/drawing/2014/main" id="{C4F46DBB-7DC7-E107-D915-C7FF791D39CF}"/>
              </a:ext>
            </a:extLst>
          </p:cNvPr>
          <p:cNvSpPr/>
          <p:nvPr/>
        </p:nvSpPr>
        <p:spPr>
          <a:xfrm>
            <a:off x="617370" y="2984617"/>
            <a:ext cx="367153" cy="427351"/>
          </a:xfrm>
          <a:prstGeom prst="rect">
            <a:avLst/>
          </a:prstGeom>
          <a:solidFill>
            <a:srgbClr val="D87012"/>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55" name="Bar_Pharmacy_2023">
            <a:extLst>
              <a:ext uri="{FF2B5EF4-FFF2-40B4-BE49-F238E27FC236}">
                <a16:creationId xmlns:a16="http://schemas.microsoft.com/office/drawing/2014/main" id="{57A227C8-ECC3-EB19-6997-A9B7D14C6721}"/>
              </a:ext>
            </a:extLst>
          </p:cNvPr>
          <p:cNvSpPr/>
          <p:nvPr/>
        </p:nvSpPr>
        <p:spPr>
          <a:xfrm>
            <a:off x="617370" y="2674627"/>
            <a:ext cx="367153" cy="309988"/>
          </a:xfrm>
          <a:prstGeom prst="rect">
            <a:avLst/>
          </a:prstGeom>
          <a:solidFill>
            <a:srgbClr val="4472C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56" name="Bar_Clinical_2023">
            <a:extLst>
              <a:ext uri="{FF2B5EF4-FFF2-40B4-BE49-F238E27FC236}">
                <a16:creationId xmlns:a16="http://schemas.microsoft.com/office/drawing/2014/main" id="{B0982FCA-0C7F-51D9-43E1-B2657C2DDE8B}"/>
              </a:ext>
            </a:extLst>
          </p:cNvPr>
          <p:cNvSpPr/>
          <p:nvPr/>
        </p:nvSpPr>
        <p:spPr>
          <a:xfrm>
            <a:off x="617370" y="2654040"/>
            <a:ext cx="367153" cy="20586"/>
          </a:xfrm>
          <a:prstGeom prst="rect">
            <a:avLst/>
          </a:prstGeom>
          <a:solidFill>
            <a:srgbClr val="E0A85E"/>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57" name="Value Label">
            <a:extLst>
              <a:ext uri="{FF2B5EF4-FFF2-40B4-BE49-F238E27FC236}">
                <a16:creationId xmlns:a16="http://schemas.microsoft.com/office/drawing/2014/main" id="{4F2BC5AC-EDF6-C8A5-8667-B3C7BCF97620}"/>
              </a:ext>
            </a:extLst>
          </p:cNvPr>
          <p:cNvSpPr txBox="1"/>
          <p:nvPr/>
        </p:nvSpPr>
        <p:spPr>
          <a:xfrm>
            <a:off x="311348" y="2410406"/>
            <a:ext cx="97919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$324M</a:t>
            </a:r>
          </a:p>
        </p:txBody>
      </p:sp>
      <p:sp>
        <p:nvSpPr>
          <p:cNvPr id="58" name="Cat Label">
            <a:extLst>
              <a:ext uri="{FF2B5EF4-FFF2-40B4-BE49-F238E27FC236}">
                <a16:creationId xmlns:a16="http://schemas.microsoft.com/office/drawing/2014/main" id="{A457F512-3F39-2AB9-6654-789534AE1487}"/>
              </a:ext>
            </a:extLst>
          </p:cNvPr>
          <p:cNvSpPr txBox="1"/>
          <p:nvPr/>
        </p:nvSpPr>
        <p:spPr>
          <a:xfrm>
            <a:off x="474548"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2023</a:t>
            </a:r>
          </a:p>
        </p:txBody>
      </p:sp>
      <p:sp>
        <p:nvSpPr>
          <p:cNvPr id="59" name="Bar_Capitated_2024">
            <a:extLst>
              <a:ext uri="{FF2B5EF4-FFF2-40B4-BE49-F238E27FC236}">
                <a16:creationId xmlns:a16="http://schemas.microsoft.com/office/drawing/2014/main" id="{D0B3367F-3C08-121B-974E-27BE2653EC2D}"/>
              </a:ext>
            </a:extLst>
          </p:cNvPr>
          <p:cNvSpPr/>
          <p:nvPr/>
        </p:nvSpPr>
        <p:spPr>
          <a:xfrm>
            <a:off x="1163326" y="3417108"/>
            <a:ext cx="367153" cy="204966"/>
          </a:xfrm>
          <a:prstGeom prst="rect">
            <a:avLst/>
          </a:prstGeom>
          <a:solidFill>
            <a:srgbClr val="001876"/>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60" name="Bar_FFS_2024">
            <a:extLst>
              <a:ext uri="{FF2B5EF4-FFF2-40B4-BE49-F238E27FC236}">
                <a16:creationId xmlns:a16="http://schemas.microsoft.com/office/drawing/2014/main" id="{A6ADD1E6-7159-89E6-74D1-4A571B534B3E}"/>
              </a:ext>
            </a:extLst>
          </p:cNvPr>
          <p:cNvSpPr/>
          <p:nvPr/>
        </p:nvSpPr>
        <p:spPr>
          <a:xfrm>
            <a:off x="1163326" y="3010670"/>
            <a:ext cx="367153" cy="406436"/>
          </a:xfrm>
          <a:prstGeom prst="rect">
            <a:avLst/>
          </a:prstGeom>
          <a:solidFill>
            <a:srgbClr val="D87012"/>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61" name="Bar_Pharmacy_2024">
            <a:extLst>
              <a:ext uri="{FF2B5EF4-FFF2-40B4-BE49-F238E27FC236}">
                <a16:creationId xmlns:a16="http://schemas.microsoft.com/office/drawing/2014/main" id="{84124890-811C-AE90-55C9-885CE0852411}"/>
              </a:ext>
            </a:extLst>
          </p:cNvPr>
          <p:cNvSpPr/>
          <p:nvPr/>
        </p:nvSpPr>
        <p:spPr>
          <a:xfrm>
            <a:off x="1163326" y="2473813"/>
            <a:ext cx="367153" cy="536856"/>
          </a:xfrm>
          <a:prstGeom prst="rect">
            <a:avLst/>
          </a:prstGeom>
          <a:solidFill>
            <a:srgbClr val="4472C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62" name="Bar_Clinical_2024">
            <a:extLst>
              <a:ext uri="{FF2B5EF4-FFF2-40B4-BE49-F238E27FC236}">
                <a16:creationId xmlns:a16="http://schemas.microsoft.com/office/drawing/2014/main" id="{75C69F25-A67E-DAB8-4F66-BE34D62D5BA8}"/>
              </a:ext>
            </a:extLst>
          </p:cNvPr>
          <p:cNvSpPr/>
          <p:nvPr/>
        </p:nvSpPr>
        <p:spPr>
          <a:xfrm>
            <a:off x="1163326" y="2448118"/>
            <a:ext cx="367153" cy="25695"/>
          </a:xfrm>
          <a:prstGeom prst="rect">
            <a:avLst/>
          </a:prstGeom>
          <a:solidFill>
            <a:srgbClr val="E0A85E"/>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63" name="Value Label">
            <a:extLst>
              <a:ext uri="{FF2B5EF4-FFF2-40B4-BE49-F238E27FC236}">
                <a16:creationId xmlns:a16="http://schemas.microsoft.com/office/drawing/2014/main" id="{52467BCE-1DA4-6BBD-117D-A5DB81251C87}"/>
              </a:ext>
            </a:extLst>
          </p:cNvPr>
          <p:cNvSpPr txBox="1"/>
          <p:nvPr/>
        </p:nvSpPr>
        <p:spPr>
          <a:xfrm>
            <a:off x="857304" y="2204482"/>
            <a:ext cx="97919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$393M</a:t>
            </a:r>
          </a:p>
        </p:txBody>
      </p:sp>
      <p:sp>
        <p:nvSpPr>
          <p:cNvPr id="128" name="Cat Label">
            <a:extLst>
              <a:ext uri="{FF2B5EF4-FFF2-40B4-BE49-F238E27FC236}">
                <a16:creationId xmlns:a16="http://schemas.microsoft.com/office/drawing/2014/main" id="{FFC8435D-AEB6-2B9D-9E05-FBB01D2254AB}"/>
              </a:ext>
            </a:extLst>
          </p:cNvPr>
          <p:cNvSpPr txBox="1"/>
          <p:nvPr/>
        </p:nvSpPr>
        <p:spPr>
          <a:xfrm>
            <a:off x="1020504"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2024</a:t>
            </a:r>
          </a:p>
        </p:txBody>
      </p:sp>
      <p:sp>
        <p:nvSpPr>
          <p:cNvPr id="129" name="Bar_Capitated_2025">
            <a:extLst>
              <a:ext uri="{FF2B5EF4-FFF2-40B4-BE49-F238E27FC236}">
                <a16:creationId xmlns:a16="http://schemas.microsoft.com/office/drawing/2014/main" id="{FCE1FF5B-CF8C-2B57-B732-AE42942D4C7A}"/>
              </a:ext>
            </a:extLst>
          </p:cNvPr>
          <p:cNvSpPr/>
          <p:nvPr/>
        </p:nvSpPr>
        <p:spPr>
          <a:xfrm>
            <a:off x="1709283" y="3381463"/>
            <a:ext cx="367153" cy="240611"/>
          </a:xfrm>
          <a:prstGeom prst="rect">
            <a:avLst/>
          </a:prstGeom>
          <a:solidFill>
            <a:srgbClr val="001876"/>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0" name="Bar_FFS_2025">
            <a:extLst>
              <a:ext uri="{FF2B5EF4-FFF2-40B4-BE49-F238E27FC236}">
                <a16:creationId xmlns:a16="http://schemas.microsoft.com/office/drawing/2014/main" id="{FB59BBF4-F21E-44B0-B188-25B602DE27AA}"/>
              </a:ext>
            </a:extLst>
          </p:cNvPr>
          <p:cNvSpPr/>
          <p:nvPr/>
        </p:nvSpPr>
        <p:spPr>
          <a:xfrm>
            <a:off x="1709283" y="2937467"/>
            <a:ext cx="367153" cy="443993"/>
          </a:xfrm>
          <a:prstGeom prst="rect">
            <a:avLst/>
          </a:prstGeom>
          <a:solidFill>
            <a:srgbClr val="D87012"/>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1" name="Bar_Pharmacy_2025">
            <a:extLst>
              <a:ext uri="{FF2B5EF4-FFF2-40B4-BE49-F238E27FC236}">
                <a16:creationId xmlns:a16="http://schemas.microsoft.com/office/drawing/2014/main" id="{47C2C8FF-BA62-BF71-E061-BA9315361097}"/>
              </a:ext>
            </a:extLst>
          </p:cNvPr>
          <p:cNvSpPr/>
          <p:nvPr/>
        </p:nvSpPr>
        <p:spPr>
          <a:xfrm>
            <a:off x="1709283" y="2132841"/>
            <a:ext cx="367153" cy="804627"/>
          </a:xfrm>
          <a:prstGeom prst="rect">
            <a:avLst/>
          </a:prstGeom>
          <a:solidFill>
            <a:srgbClr val="4472C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2" name="Bar_Clinical_2025">
            <a:extLst>
              <a:ext uri="{FF2B5EF4-FFF2-40B4-BE49-F238E27FC236}">
                <a16:creationId xmlns:a16="http://schemas.microsoft.com/office/drawing/2014/main" id="{050FAD9E-58FA-DBF9-DADE-5A464B6F17BD}"/>
              </a:ext>
            </a:extLst>
          </p:cNvPr>
          <p:cNvSpPr/>
          <p:nvPr/>
        </p:nvSpPr>
        <p:spPr>
          <a:xfrm>
            <a:off x="1709283" y="2119216"/>
            <a:ext cx="367153" cy="13625"/>
          </a:xfrm>
          <a:prstGeom prst="rect">
            <a:avLst/>
          </a:prstGeom>
          <a:solidFill>
            <a:srgbClr val="E0A85E"/>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3" name="Value Label">
            <a:extLst>
              <a:ext uri="{FF2B5EF4-FFF2-40B4-BE49-F238E27FC236}">
                <a16:creationId xmlns:a16="http://schemas.microsoft.com/office/drawing/2014/main" id="{B2C9909E-F0AA-FDEB-42CD-2117D6AA9EFE}"/>
              </a:ext>
            </a:extLst>
          </p:cNvPr>
          <p:cNvSpPr txBox="1"/>
          <p:nvPr/>
        </p:nvSpPr>
        <p:spPr>
          <a:xfrm>
            <a:off x="1403261" y="1875581"/>
            <a:ext cx="97919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$503M</a:t>
            </a:r>
          </a:p>
        </p:txBody>
      </p:sp>
      <p:sp>
        <p:nvSpPr>
          <p:cNvPr id="134" name="Cat Label">
            <a:extLst>
              <a:ext uri="{FF2B5EF4-FFF2-40B4-BE49-F238E27FC236}">
                <a16:creationId xmlns:a16="http://schemas.microsoft.com/office/drawing/2014/main" id="{71DD5036-17AC-CB79-6CB8-4BA17E89088F}"/>
              </a:ext>
            </a:extLst>
          </p:cNvPr>
          <p:cNvSpPr txBox="1"/>
          <p:nvPr/>
        </p:nvSpPr>
        <p:spPr>
          <a:xfrm>
            <a:off x="1566460"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2025</a:t>
            </a:r>
          </a:p>
        </p:txBody>
      </p:sp>
      <p:sp>
        <p:nvSpPr>
          <p:cNvPr id="135" name="Legend Swatch">
            <a:extLst>
              <a:ext uri="{FF2B5EF4-FFF2-40B4-BE49-F238E27FC236}">
                <a16:creationId xmlns:a16="http://schemas.microsoft.com/office/drawing/2014/main" id="{2A64C8E7-94EF-A235-EC6D-7C7FC1CB5250}"/>
              </a:ext>
            </a:extLst>
          </p:cNvPr>
          <p:cNvSpPr/>
          <p:nvPr/>
        </p:nvSpPr>
        <p:spPr>
          <a:xfrm>
            <a:off x="617370" y="3976788"/>
            <a:ext cx="93257" cy="110848"/>
          </a:xfrm>
          <a:prstGeom prst="rect">
            <a:avLst/>
          </a:prstGeom>
          <a:solidFill>
            <a:srgbClr val="001876"/>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6" name="Legend Label">
            <a:extLst>
              <a:ext uri="{FF2B5EF4-FFF2-40B4-BE49-F238E27FC236}">
                <a16:creationId xmlns:a16="http://schemas.microsoft.com/office/drawing/2014/main" id="{BBE9534D-A601-AA5C-604C-28AC73D66AD4}"/>
              </a:ext>
            </a:extLst>
          </p:cNvPr>
          <p:cNvSpPr txBox="1"/>
          <p:nvPr/>
        </p:nvSpPr>
        <p:spPr>
          <a:xfrm>
            <a:off x="785232" y="3965743"/>
            <a:ext cx="1837160" cy="177357"/>
          </a:xfrm>
          <a:prstGeom prst="rect">
            <a:avLst/>
          </a:prstGeom>
          <a:noFill/>
          <a:ln>
            <a:noFill/>
          </a:ln>
        </p:spPr>
        <p:txBody>
          <a:bodyPr wrap="square" lIns="0" tIns="0" rIns="0" bIns="0" anchor="t">
            <a:noAutofit/>
          </a:bodyPr>
          <a:lstStyle/>
          <a:p>
            <a:pPr defTabSz="914378"/>
            <a:r>
              <a:rPr lang="en-US" sz="750">
                <a:solidFill>
                  <a:srgbClr val="4A5568"/>
                </a:solidFill>
                <a:latin typeface="Poppins" panose="00000500000000000000" pitchFamily="2" charset="0"/>
                <a:cs typeface="Poppins" panose="00000500000000000000" pitchFamily="2" charset="0"/>
              </a:rPr>
              <a:t>Capitated Revenue</a:t>
            </a:r>
          </a:p>
        </p:txBody>
      </p:sp>
      <p:sp>
        <p:nvSpPr>
          <p:cNvPr id="137" name="Legend Swatch">
            <a:extLst>
              <a:ext uri="{FF2B5EF4-FFF2-40B4-BE49-F238E27FC236}">
                <a16:creationId xmlns:a16="http://schemas.microsoft.com/office/drawing/2014/main" id="{F8851705-CF3F-94FD-99E4-25938C94450B}"/>
              </a:ext>
            </a:extLst>
          </p:cNvPr>
          <p:cNvSpPr/>
          <p:nvPr/>
        </p:nvSpPr>
        <p:spPr>
          <a:xfrm>
            <a:off x="617370" y="4097642"/>
            <a:ext cx="93257" cy="110848"/>
          </a:xfrm>
          <a:prstGeom prst="rect">
            <a:avLst/>
          </a:prstGeom>
          <a:solidFill>
            <a:srgbClr val="D87012"/>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38" name="Legend Label">
            <a:extLst>
              <a:ext uri="{FF2B5EF4-FFF2-40B4-BE49-F238E27FC236}">
                <a16:creationId xmlns:a16="http://schemas.microsoft.com/office/drawing/2014/main" id="{91D89681-28E1-B259-5A03-AED61D5EBEC4}"/>
              </a:ext>
            </a:extLst>
          </p:cNvPr>
          <p:cNvSpPr txBox="1"/>
          <p:nvPr/>
        </p:nvSpPr>
        <p:spPr>
          <a:xfrm>
            <a:off x="785232" y="4086596"/>
            <a:ext cx="1837160" cy="177357"/>
          </a:xfrm>
          <a:prstGeom prst="rect">
            <a:avLst/>
          </a:prstGeom>
          <a:noFill/>
          <a:ln>
            <a:noFill/>
          </a:ln>
        </p:spPr>
        <p:txBody>
          <a:bodyPr wrap="square" lIns="0" tIns="0" rIns="0" bIns="0" anchor="t">
            <a:noAutofit/>
          </a:bodyPr>
          <a:lstStyle/>
          <a:p>
            <a:pPr defTabSz="914378"/>
            <a:r>
              <a:rPr lang="en-US" sz="750">
                <a:solidFill>
                  <a:srgbClr val="4A5568"/>
                </a:solidFill>
                <a:latin typeface="Poppins" panose="00000500000000000000" pitchFamily="2" charset="0"/>
                <a:cs typeface="Poppins" panose="00000500000000000000" pitchFamily="2" charset="0"/>
              </a:rPr>
              <a:t>FFS Revenue</a:t>
            </a:r>
          </a:p>
        </p:txBody>
      </p:sp>
      <p:sp>
        <p:nvSpPr>
          <p:cNvPr id="139" name="Legend Swatch">
            <a:extLst>
              <a:ext uri="{FF2B5EF4-FFF2-40B4-BE49-F238E27FC236}">
                <a16:creationId xmlns:a16="http://schemas.microsoft.com/office/drawing/2014/main" id="{B2D54029-2ED7-4D29-6070-F4CFE8B51C2A}"/>
              </a:ext>
            </a:extLst>
          </p:cNvPr>
          <p:cNvSpPr/>
          <p:nvPr/>
        </p:nvSpPr>
        <p:spPr>
          <a:xfrm>
            <a:off x="617370" y="4218496"/>
            <a:ext cx="93257" cy="110848"/>
          </a:xfrm>
          <a:prstGeom prst="rect">
            <a:avLst/>
          </a:prstGeom>
          <a:solidFill>
            <a:srgbClr val="4472C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40" name="Legend Label">
            <a:extLst>
              <a:ext uri="{FF2B5EF4-FFF2-40B4-BE49-F238E27FC236}">
                <a16:creationId xmlns:a16="http://schemas.microsoft.com/office/drawing/2014/main" id="{59FAFAE3-3991-A07F-D48D-633E1D731BDA}"/>
              </a:ext>
            </a:extLst>
          </p:cNvPr>
          <p:cNvSpPr txBox="1"/>
          <p:nvPr/>
        </p:nvSpPr>
        <p:spPr>
          <a:xfrm>
            <a:off x="785232" y="4207450"/>
            <a:ext cx="1837160" cy="177357"/>
          </a:xfrm>
          <a:prstGeom prst="rect">
            <a:avLst/>
          </a:prstGeom>
          <a:noFill/>
          <a:ln>
            <a:noFill/>
          </a:ln>
        </p:spPr>
        <p:txBody>
          <a:bodyPr wrap="square" lIns="0" tIns="0" rIns="0" bIns="0" anchor="t">
            <a:noAutofit/>
          </a:bodyPr>
          <a:lstStyle/>
          <a:p>
            <a:pPr defTabSz="914378"/>
            <a:r>
              <a:rPr lang="en-US" sz="750">
                <a:solidFill>
                  <a:srgbClr val="4A5568"/>
                </a:solidFill>
                <a:latin typeface="Poppins" panose="00000500000000000000" pitchFamily="2" charset="0"/>
                <a:cs typeface="Poppins" panose="00000500000000000000" pitchFamily="2" charset="0"/>
              </a:rPr>
              <a:t>Specialty Pharmacy</a:t>
            </a:r>
          </a:p>
        </p:txBody>
      </p:sp>
      <p:sp>
        <p:nvSpPr>
          <p:cNvPr id="141" name="Legend Swatch">
            <a:extLst>
              <a:ext uri="{FF2B5EF4-FFF2-40B4-BE49-F238E27FC236}">
                <a16:creationId xmlns:a16="http://schemas.microsoft.com/office/drawing/2014/main" id="{58354076-0642-A6B2-A29D-2E70D38B80A2}"/>
              </a:ext>
            </a:extLst>
          </p:cNvPr>
          <p:cNvSpPr/>
          <p:nvPr/>
        </p:nvSpPr>
        <p:spPr>
          <a:xfrm>
            <a:off x="617370" y="4339349"/>
            <a:ext cx="93257" cy="110848"/>
          </a:xfrm>
          <a:prstGeom prst="rect">
            <a:avLst/>
          </a:prstGeom>
          <a:solidFill>
            <a:srgbClr val="E0A85E"/>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42" name="Legend Label">
            <a:extLst>
              <a:ext uri="{FF2B5EF4-FFF2-40B4-BE49-F238E27FC236}">
                <a16:creationId xmlns:a16="http://schemas.microsoft.com/office/drawing/2014/main" id="{2146A8B1-1704-6834-BB38-DB9055A279A1}"/>
              </a:ext>
            </a:extLst>
          </p:cNvPr>
          <p:cNvSpPr txBox="1"/>
          <p:nvPr/>
        </p:nvSpPr>
        <p:spPr>
          <a:xfrm>
            <a:off x="785232" y="4328304"/>
            <a:ext cx="1837160" cy="177357"/>
          </a:xfrm>
          <a:prstGeom prst="rect">
            <a:avLst/>
          </a:prstGeom>
          <a:noFill/>
          <a:ln>
            <a:noFill/>
          </a:ln>
        </p:spPr>
        <p:txBody>
          <a:bodyPr wrap="square" lIns="0" tIns="0" rIns="0" bIns="0" anchor="t">
            <a:noAutofit/>
          </a:bodyPr>
          <a:lstStyle/>
          <a:p>
            <a:pPr defTabSz="914378"/>
            <a:r>
              <a:rPr lang="en-US" sz="750">
                <a:solidFill>
                  <a:srgbClr val="4A5568"/>
                </a:solidFill>
                <a:latin typeface="Poppins" panose="00000500000000000000" pitchFamily="2" charset="0"/>
                <a:cs typeface="Poppins" panose="00000500000000000000" pitchFamily="2" charset="0"/>
              </a:rPr>
              <a:t>Clinical Trials &amp; Other</a:t>
            </a:r>
          </a:p>
        </p:txBody>
      </p:sp>
      <p:cxnSp>
        <p:nvCxnSpPr>
          <p:cNvPr id="143" name="Straight Arrow Connector 142">
            <a:extLst>
              <a:ext uri="{FF2B5EF4-FFF2-40B4-BE49-F238E27FC236}">
                <a16:creationId xmlns:a16="http://schemas.microsoft.com/office/drawing/2014/main" id="{C275CBED-D70C-B373-7E0D-A965B0680C6B}"/>
              </a:ext>
            </a:extLst>
          </p:cNvPr>
          <p:cNvCxnSpPr>
            <a:cxnSpLocks/>
          </p:cNvCxnSpPr>
          <p:nvPr/>
        </p:nvCxnSpPr>
        <p:spPr>
          <a:xfrm flipV="1">
            <a:off x="710627" y="1406458"/>
            <a:ext cx="1544613" cy="954219"/>
          </a:xfrm>
          <a:prstGeom prst="straightConnector1">
            <a:avLst/>
          </a:prstGeom>
          <a:ln>
            <a:solidFill>
              <a:srgbClr val="001876"/>
            </a:solidFill>
            <a:tailEnd type="triangle"/>
          </a:ln>
        </p:spPr>
        <p:style>
          <a:lnRef idx="1">
            <a:schemeClr val="accent1"/>
          </a:lnRef>
          <a:fillRef idx="0">
            <a:schemeClr val="accent1"/>
          </a:fillRef>
          <a:effectRef idx="0">
            <a:schemeClr val="accent1"/>
          </a:effectRef>
          <a:fontRef idx="minor">
            <a:schemeClr val="tx1"/>
          </a:fontRef>
        </p:style>
      </p:cxnSp>
      <p:sp>
        <p:nvSpPr>
          <p:cNvPr id="144" name="TextBox 143">
            <a:extLst>
              <a:ext uri="{FF2B5EF4-FFF2-40B4-BE49-F238E27FC236}">
                <a16:creationId xmlns:a16="http://schemas.microsoft.com/office/drawing/2014/main" id="{4CADC75D-4BFA-30A3-C60E-79A8B351049B}"/>
              </a:ext>
            </a:extLst>
          </p:cNvPr>
          <p:cNvSpPr txBox="1"/>
          <p:nvPr/>
        </p:nvSpPr>
        <p:spPr>
          <a:xfrm rot="19801433">
            <a:off x="896509" y="1674328"/>
            <a:ext cx="1172850" cy="134477"/>
          </a:xfrm>
          <a:prstGeom prst="rect">
            <a:avLst/>
          </a:prstGeom>
          <a:noFill/>
        </p:spPr>
        <p:txBody>
          <a:bodyPr wrap="square" lIns="0" tIns="0" rIns="0" bIns="0" anchor="ctr">
            <a:spAutoFit/>
          </a:bodyPr>
          <a:lstStyle/>
          <a:p>
            <a:pPr defTabSz="914378"/>
            <a:r>
              <a:rPr sz="800" b="1">
                <a:solidFill>
                  <a:srgbClr val="001876"/>
                </a:solidFill>
                <a:latin typeface="Poppins" panose="00000500000000000000" pitchFamily="2" charset="0"/>
                <a:cs typeface="Poppins" panose="00000500000000000000" pitchFamily="2" charset="0"/>
              </a:rPr>
              <a:t>+27% Rev. CAGR</a:t>
            </a:r>
          </a:p>
        </p:txBody>
      </p:sp>
      <p:sp>
        <p:nvSpPr>
          <p:cNvPr id="145" name="Bar_Revenue_2026E">
            <a:extLst>
              <a:ext uri="{FF2B5EF4-FFF2-40B4-BE49-F238E27FC236}">
                <a16:creationId xmlns:a16="http://schemas.microsoft.com/office/drawing/2014/main" id="{2E15232C-F8C8-6A0F-5A0A-9C02A45E2CA5}"/>
              </a:ext>
            </a:extLst>
          </p:cNvPr>
          <p:cNvSpPr/>
          <p:nvPr/>
        </p:nvSpPr>
        <p:spPr>
          <a:xfrm>
            <a:off x="2255239" y="1650093"/>
            <a:ext cx="367153" cy="1971981"/>
          </a:xfrm>
          <a:prstGeom prst="rect">
            <a:avLst/>
          </a:prstGeom>
          <a:solidFill>
            <a:srgbClr val="D6E0FF"/>
          </a:solidFill>
          <a:ln w="19050">
            <a:solidFill>
              <a:srgbClr val="001876"/>
            </a:solidFill>
            <a:prstDash val="dash"/>
          </a:ln>
        </p:spPr>
        <p:txBody>
          <a:bodyPr/>
          <a:lstStyle/>
          <a:p>
            <a:pPr defTabSz="914378"/>
            <a:endParaRPr lang="en-US">
              <a:latin typeface="Poppins" panose="00000500000000000000" pitchFamily="2" charset="0"/>
              <a:cs typeface="Poppins" panose="00000500000000000000" pitchFamily="2" charset="0"/>
            </a:endParaRPr>
          </a:p>
        </p:txBody>
      </p:sp>
      <p:sp>
        <p:nvSpPr>
          <p:cNvPr id="146" name="Value Label 2026E">
            <a:extLst>
              <a:ext uri="{FF2B5EF4-FFF2-40B4-BE49-F238E27FC236}">
                <a16:creationId xmlns:a16="http://schemas.microsoft.com/office/drawing/2014/main" id="{A016B4A1-4C8F-B398-853C-A20E7532A088}"/>
              </a:ext>
            </a:extLst>
          </p:cNvPr>
          <p:cNvSpPr txBox="1"/>
          <p:nvPr/>
        </p:nvSpPr>
        <p:spPr>
          <a:xfrm>
            <a:off x="1949217" y="1406459"/>
            <a:ext cx="979197" cy="22169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$660M</a:t>
            </a:r>
          </a:p>
        </p:txBody>
      </p:sp>
      <p:sp>
        <p:nvSpPr>
          <p:cNvPr id="147" name="Cat Label 2026E">
            <a:extLst>
              <a:ext uri="{FF2B5EF4-FFF2-40B4-BE49-F238E27FC236}">
                <a16:creationId xmlns:a16="http://schemas.microsoft.com/office/drawing/2014/main" id="{DD9B2AAB-501A-9223-0BCA-7DE9C3AF5600}"/>
              </a:ext>
            </a:extLst>
          </p:cNvPr>
          <p:cNvSpPr txBox="1"/>
          <p:nvPr/>
        </p:nvSpPr>
        <p:spPr>
          <a:xfrm>
            <a:off x="2112417"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2026E</a:t>
            </a:r>
          </a:p>
        </p:txBody>
      </p:sp>
      <p:sp>
        <p:nvSpPr>
          <p:cNvPr id="149" name="Bar_EBITDA_2026E">
            <a:extLst>
              <a:ext uri="{FF2B5EF4-FFF2-40B4-BE49-F238E27FC236}">
                <a16:creationId xmlns:a16="http://schemas.microsoft.com/office/drawing/2014/main" id="{C3C1BD52-8736-7B31-2F58-F6E9CB6A078E}"/>
              </a:ext>
            </a:extLst>
          </p:cNvPr>
          <p:cNvSpPr/>
          <p:nvPr/>
        </p:nvSpPr>
        <p:spPr>
          <a:xfrm>
            <a:off x="7990536" y="1673631"/>
            <a:ext cx="367153" cy="197044"/>
          </a:xfrm>
          <a:prstGeom prst="rect">
            <a:avLst/>
          </a:prstGeom>
          <a:solidFill>
            <a:srgbClr val="2F9E44"/>
          </a:solidFill>
          <a:ln>
            <a:noFill/>
          </a:ln>
        </p:spPr>
        <p:txBody>
          <a:bodyPr/>
          <a:lstStyle/>
          <a:p>
            <a:pPr defTabSz="914378"/>
            <a:endParaRPr lang="en-US">
              <a:latin typeface="Poppins" panose="00000500000000000000" pitchFamily="2" charset="0"/>
              <a:cs typeface="Poppins" panose="00000500000000000000" pitchFamily="2" charset="0"/>
            </a:endParaRPr>
          </a:p>
        </p:txBody>
      </p:sp>
      <p:sp>
        <p:nvSpPr>
          <p:cNvPr id="151" name="Value Label EBITDA 2026E">
            <a:extLst>
              <a:ext uri="{FF2B5EF4-FFF2-40B4-BE49-F238E27FC236}">
                <a16:creationId xmlns:a16="http://schemas.microsoft.com/office/drawing/2014/main" id="{DCE79D8E-16FD-DA41-B671-1A66B4B84EEC}"/>
              </a:ext>
            </a:extLst>
          </p:cNvPr>
          <p:cNvSpPr txBox="1"/>
          <p:nvPr/>
        </p:nvSpPr>
        <p:spPr>
          <a:xfrm>
            <a:off x="7642323" y="1491995"/>
            <a:ext cx="1044477" cy="221696"/>
          </a:xfrm>
          <a:prstGeom prst="rect">
            <a:avLst/>
          </a:prstGeom>
          <a:noFill/>
          <a:ln>
            <a:noFill/>
          </a:ln>
        </p:spPr>
        <p:txBody>
          <a:bodyPr wrap="square" lIns="0" tIns="0" rIns="0" bIns="0" anchor="t">
            <a:noAutofit/>
          </a:bodyPr>
          <a:lstStyle/>
          <a:p>
            <a:pPr algn="ctr" defTabSz="914378"/>
            <a:r>
              <a:rPr lang="en-US" sz="800" b="1">
                <a:latin typeface="Poppins" panose="00000500000000000000" pitchFamily="2" charset="0"/>
                <a:cs typeface="Poppins" panose="00000500000000000000" pitchFamily="2" charset="0"/>
              </a:rPr>
              <a:t>$4.5</a:t>
            </a:r>
          </a:p>
        </p:txBody>
      </p:sp>
      <p:sp>
        <p:nvSpPr>
          <p:cNvPr id="176" name="Cat Label EBITDA 2026E">
            <a:extLst>
              <a:ext uri="{FF2B5EF4-FFF2-40B4-BE49-F238E27FC236}">
                <a16:creationId xmlns:a16="http://schemas.microsoft.com/office/drawing/2014/main" id="{995C9870-A037-72AA-CB76-BDD474CCB66E}"/>
              </a:ext>
            </a:extLst>
          </p:cNvPr>
          <p:cNvSpPr txBox="1"/>
          <p:nvPr/>
        </p:nvSpPr>
        <p:spPr>
          <a:xfrm>
            <a:off x="7847714" y="3688583"/>
            <a:ext cx="652798" cy="199526"/>
          </a:xfrm>
          <a:prstGeom prst="rect">
            <a:avLst/>
          </a:prstGeom>
          <a:noFill/>
          <a:ln>
            <a:noFill/>
          </a:ln>
        </p:spPr>
        <p:txBody>
          <a:bodyPr wrap="square" lIns="0" tIns="0" rIns="0" bIns="0" anchor="t">
            <a:noAutofit/>
          </a:bodyPr>
          <a:lstStyle/>
          <a:p>
            <a:pPr algn="ctr" defTabSz="914378"/>
            <a:r>
              <a:rPr lang="en-US" sz="800" b="1">
                <a:solidFill>
                  <a:srgbClr val="071C42"/>
                </a:solidFill>
                <a:latin typeface="Poppins" panose="00000500000000000000" pitchFamily="2" charset="0"/>
                <a:cs typeface="Poppins" panose="00000500000000000000" pitchFamily="2" charset="0"/>
              </a:rPr>
              <a:t>2026E</a:t>
            </a:r>
          </a:p>
        </p:txBody>
      </p:sp>
      <p:graphicFrame>
        <p:nvGraphicFramePr>
          <p:cNvPr id="184" name="Chart 183">
            <a:extLst>
              <a:ext uri="{FF2B5EF4-FFF2-40B4-BE49-F238E27FC236}">
                <a16:creationId xmlns:a16="http://schemas.microsoft.com/office/drawing/2014/main" id="{91D1A148-65C4-959D-495D-FE62F0EB4DF8}"/>
              </a:ext>
            </a:extLst>
          </p:cNvPr>
          <p:cNvGraphicFramePr/>
          <p:nvPr>
            <p:custDataLst>
              <p:tags r:id="rId1"/>
            </p:custDataLst>
          </p:nvPr>
        </p:nvGraphicFramePr>
        <p:xfrm>
          <a:off x="3352177" y="1714021"/>
          <a:ext cx="2294993" cy="2058769"/>
        </p:xfrm>
        <a:graphic>
          <a:graphicData uri="http://schemas.openxmlformats.org/drawingml/2006/chart">
            <c:chart xmlns:c="http://schemas.openxmlformats.org/drawingml/2006/chart" xmlns:r="http://schemas.openxmlformats.org/officeDocument/2006/relationships" r:id="rId4"/>
          </a:graphicData>
        </a:graphic>
      </p:graphicFrame>
      <p:sp>
        <p:nvSpPr>
          <p:cNvPr id="187" name="TextBox 186">
            <a:extLst>
              <a:ext uri="{FF2B5EF4-FFF2-40B4-BE49-F238E27FC236}">
                <a16:creationId xmlns:a16="http://schemas.microsoft.com/office/drawing/2014/main" id="{8BD10DB4-D8C8-FEFE-E4F8-79EC3279768E}"/>
              </a:ext>
            </a:extLst>
          </p:cNvPr>
          <p:cNvSpPr txBox="1"/>
          <p:nvPr/>
        </p:nvSpPr>
        <p:spPr>
          <a:xfrm>
            <a:off x="311348" y="4627529"/>
            <a:ext cx="7626350" cy="184666"/>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 ​</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2026E figures represent the midpoint of 2026 Guidance. Adjusted EBITDA is a non-GAAP measure. Please see the appendix for a reconciliation to the nearest GAAP measure. </a:t>
            </a:r>
          </a:p>
        </p:txBody>
      </p:sp>
    </p:spTree>
    <p:extLst>
      <p:ext uri="{BB962C8B-B14F-4D97-AF65-F5344CB8AC3E}">
        <p14:creationId xmlns:p14="http://schemas.microsoft.com/office/powerpoint/2010/main" val="805230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0F46766D-0AAC-98A1-B976-C33C43551451}"/>
            </a:ext>
          </a:extLst>
        </p:cNvPr>
        <p:cNvGrpSpPr/>
        <p:nvPr/>
      </p:nvGrpSpPr>
      <p:grpSpPr>
        <a:xfrm>
          <a:off x="0" y="0"/>
          <a:ext cx="0" cy="0"/>
          <a:chOff x="0" y="0"/>
          <a:chExt cx="0" cy="0"/>
        </a:xfrm>
      </p:grpSpPr>
      <p:sp>
        <p:nvSpPr>
          <p:cNvPr id="178" name="Google Shape;176;p10">
            <a:extLst>
              <a:ext uri="{FF2B5EF4-FFF2-40B4-BE49-F238E27FC236}">
                <a16:creationId xmlns:a16="http://schemas.microsoft.com/office/drawing/2014/main" id="{72B6E60F-3D5E-6C36-6233-5BDAABF49961}"/>
              </a:ext>
            </a:extLst>
          </p:cNvPr>
          <p:cNvSpPr/>
          <p:nvPr/>
        </p:nvSpPr>
        <p:spPr>
          <a:xfrm>
            <a:off x="311348" y="470000"/>
            <a:ext cx="6870502" cy="329001"/>
          </a:xfrm>
          <a:prstGeom prst="rect">
            <a:avLst/>
          </a:prstGeom>
          <a:noFill/>
          <a:ln>
            <a:noFill/>
          </a:ln>
        </p:spPr>
        <p:txBody>
          <a:bodyPr spcFirstLastPara="1" wrap="square" lIns="0" tIns="0" rIns="0" bIns="0" anchor="ctr" anchorCtr="0">
            <a:noAutofit/>
          </a:bodyPr>
          <a:lstStyle/>
          <a:p>
            <a:pPr marL="0" marR="0" lvl="0" indent="0" algn="l" rtl="0">
              <a:lnSpc>
                <a:spcPct val="149953"/>
              </a:lnSpc>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2Q26 Quarterly Results</a:t>
            </a:r>
          </a:p>
        </p:txBody>
      </p:sp>
      <p:cxnSp>
        <p:nvCxnSpPr>
          <p:cNvPr id="227" name="Google Shape;163;p9">
            <a:extLst>
              <a:ext uri="{FF2B5EF4-FFF2-40B4-BE49-F238E27FC236}">
                <a16:creationId xmlns:a16="http://schemas.microsoft.com/office/drawing/2014/main" id="{33D0342C-A326-6A61-3799-7E72189C2326}"/>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228" name="Google Shape;164;p9">
            <a:extLst>
              <a:ext uri="{FF2B5EF4-FFF2-40B4-BE49-F238E27FC236}">
                <a16:creationId xmlns:a16="http://schemas.microsoft.com/office/drawing/2014/main" id="{583EBFEC-309B-BCE5-E651-C009EBB11FF8}"/>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24</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229" name="Google Shape;170;p9">
            <a:extLst>
              <a:ext uri="{FF2B5EF4-FFF2-40B4-BE49-F238E27FC236}">
                <a16:creationId xmlns:a16="http://schemas.microsoft.com/office/drawing/2014/main" id="{9F2ACD3B-BFDF-6C89-5256-FB1C4B3F6FC6}"/>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230" name="Google Shape;162;p9">
            <a:extLst>
              <a:ext uri="{FF2B5EF4-FFF2-40B4-BE49-F238E27FC236}">
                <a16:creationId xmlns:a16="http://schemas.microsoft.com/office/drawing/2014/main" id="{3E97F971-0C87-7C8C-6C0E-1E7D9C3677B1}"/>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9" name="TextBox 48">
            <a:extLst>
              <a:ext uri="{FF2B5EF4-FFF2-40B4-BE49-F238E27FC236}">
                <a16:creationId xmlns:a16="http://schemas.microsoft.com/office/drawing/2014/main" id="{ACE66CED-C786-69C3-32A7-0B8E8F572EEB}"/>
              </a:ext>
            </a:extLst>
          </p:cNvPr>
          <p:cNvSpPr txBox="1"/>
          <p:nvPr/>
        </p:nvSpPr>
        <p:spPr>
          <a:xfrm>
            <a:off x="311348" y="4627529"/>
            <a:ext cx="7626350" cy="184666"/>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 ​</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Adjusted EBITDA is a non-GAAP measure. A reconciliation to the nearest GAAP measure is available upon request.</a:t>
            </a:r>
          </a:p>
        </p:txBody>
      </p:sp>
      <p:sp>
        <p:nvSpPr>
          <p:cNvPr id="166" name="Rectangle 165">
            <a:extLst>
              <a:ext uri="{FF2B5EF4-FFF2-40B4-BE49-F238E27FC236}">
                <a16:creationId xmlns:a16="http://schemas.microsoft.com/office/drawing/2014/main" id="{ACF992EC-4AC1-821D-6C0E-62D973318974}"/>
              </a:ext>
            </a:extLst>
          </p:cNvPr>
          <p:cNvSpPr/>
          <p:nvPr/>
        </p:nvSpPr>
        <p:spPr>
          <a:xfrm>
            <a:off x="2541557" y="1468052"/>
            <a:ext cx="1954530" cy="3074256"/>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pPr defTabSz="914378"/>
            <a:endParaRPr lang="en-US" sz="900">
              <a:solidFill>
                <a:srgbClr val="000000"/>
              </a:solidFill>
              <a:latin typeface="Poppins" panose="00000500000000000000" pitchFamily="2" charset="0"/>
              <a:cs typeface="Poppins" panose="00000500000000000000" pitchFamily="2" charset="0"/>
            </a:endParaRPr>
          </a:p>
        </p:txBody>
      </p:sp>
      <p:sp>
        <p:nvSpPr>
          <p:cNvPr id="167" name="Rectangle: Top Corners Rounded 166">
            <a:extLst>
              <a:ext uri="{FF2B5EF4-FFF2-40B4-BE49-F238E27FC236}">
                <a16:creationId xmlns:a16="http://schemas.microsoft.com/office/drawing/2014/main" id="{FF57DF2A-7590-248A-B478-2CDD14B035C4}"/>
              </a:ext>
            </a:extLst>
          </p:cNvPr>
          <p:cNvSpPr/>
          <p:nvPr/>
        </p:nvSpPr>
        <p:spPr>
          <a:xfrm>
            <a:off x="457200" y="949001"/>
            <a:ext cx="1954530" cy="503260"/>
          </a:xfrm>
          <a:prstGeom prst="round2SameRect">
            <a:avLst/>
          </a:prstGeom>
          <a:solidFill>
            <a:srgbClr val="001876"/>
          </a:solidFill>
          <a:ln w="25400" cap="flat" cmpd="sng" algn="ctr">
            <a:noFill/>
            <a:prstDash val="solid"/>
          </a:ln>
          <a:effectLst/>
        </p:spPr>
        <p:txBody>
          <a:bodyPr lIns="108000" rIns="108000" rtlCol="0" anchor="ctr"/>
          <a:lstStyle/>
          <a:p>
            <a:pPr algn="ctr" defTabSz="914378">
              <a:defRPr/>
            </a:pPr>
            <a:r>
              <a:rPr lang="en-US" b="1">
                <a:solidFill>
                  <a:srgbClr val="FFFFFF"/>
                </a:solidFill>
                <a:latin typeface="Poppins" panose="00000500000000000000" pitchFamily="2" charset="0"/>
                <a:cs typeface="Poppins" panose="00000500000000000000" pitchFamily="2" charset="0"/>
              </a:rPr>
              <a:t>Revenue</a:t>
            </a:r>
          </a:p>
        </p:txBody>
      </p:sp>
      <p:sp>
        <p:nvSpPr>
          <p:cNvPr id="168" name="Rectangle 167">
            <a:extLst>
              <a:ext uri="{FF2B5EF4-FFF2-40B4-BE49-F238E27FC236}">
                <a16:creationId xmlns:a16="http://schemas.microsoft.com/office/drawing/2014/main" id="{E6F7F236-91C0-5C3B-34F2-83875506A1F2}"/>
              </a:ext>
            </a:extLst>
          </p:cNvPr>
          <p:cNvSpPr/>
          <p:nvPr/>
        </p:nvSpPr>
        <p:spPr>
          <a:xfrm>
            <a:off x="457200" y="1453262"/>
            <a:ext cx="1954530" cy="3074256"/>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pPr defTabSz="914378"/>
            <a:endParaRPr lang="en-US" sz="900">
              <a:solidFill>
                <a:srgbClr val="000000"/>
              </a:solidFill>
              <a:latin typeface="Poppins" panose="00000500000000000000" pitchFamily="2" charset="0"/>
              <a:cs typeface="Poppins" panose="00000500000000000000" pitchFamily="2" charset="0"/>
            </a:endParaRPr>
          </a:p>
        </p:txBody>
      </p:sp>
      <p:sp>
        <p:nvSpPr>
          <p:cNvPr id="169" name="Rectangle 168">
            <a:extLst>
              <a:ext uri="{FF2B5EF4-FFF2-40B4-BE49-F238E27FC236}">
                <a16:creationId xmlns:a16="http://schemas.microsoft.com/office/drawing/2014/main" id="{72FE01B5-978E-2A8D-F062-3E89703B20FD}"/>
              </a:ext>
            </a:extLst>
          </p:cNvPr>
          <p:cNvSpPr/>
          <p:nvPr/>
        </p:nvSpPr>
        <p:spPr>
          <a:xfrm>
            <a:off x="4625915" y="1450500"/>
            <a:ext cx="1954530" cy="3074256"/>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pPr defTabSz="914378"/>
            <a:endParaRPr lang="en-US" sz="900">
              <a:solidFill>
                <a:srgbClr val="000000"/>
              </a:solidFill>
              <a:latin typeface="Poppins" panose="00000500000000000000" pitchFamily="2" charset="0"/>
              <a:cs typeface="Poppins" panose="00000500000000000000" pitchFamily="2" charset="0"/>
            </a:endParaRPr>
          </a:p>
        </p:txBody>
      </p:sp>
      <p:sp>
        <p:nvSpPr>
          <p:cNvPr id="170" name="Rectangle 169">
            <a:extLst>
              <a:ext uri="{FF2B5EF4-FFF2-40B4-BE49-F238E27FC236}">
                <a16:creationId xmlns:a16="http://schemas.microsoft.com/office/drawing/2014/main" id="{7A933398-8EC3-3BFB-37AD-45F9D7B71280}"/>
              </a:ext>
            </a:extLst>
          </p:cNvPr>
          <p:cNvSpPr/>
          <p:nvPr/>
        </p:nvSpPr>
        <p:spPr>
          <a:xfrm>
            <a:off x="6738658" y="1453262"/>
            <a:ext cx="1954530" cy="3074256"/>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pPr defTabSz="914378"/>
            <a:endParaRPr lang="en-US" sz="900">
              <a:solidFill>
                <a:srgbClr val="000000"/>
              </a:solidFill>
              <a:latin typeface="Poppins" panose="00000500000000000000" pitchFamily="2" charset="0"/>
              <a:cs typeface="Poppins" panose="00000500000000000000" pitchFamily="2" charset="0"/>
            </a:endParaRPr>
          </a:p>
        </p:txBody>
      </p:sp>
      <p:sp>
        <p:nvSpPr>
          <p:cNvPr id="171" name="Rectangle: Top Corners Rounded 170">
            <a:extLst>
              <a:ext uri="{FF2B5EF4-FFF2-40B4-BE49-F238E27FC236}">
                <a16:creationId xmlns:a16="http://schemas.microsoft.com/office/drawing/2014/main" id="{DB92184A-D7F7-BC0D-2592-7FE4039F4168}"/>
              </a:ext>
            </a:extLst>
          </p:cNvPr>
          <p:cNvSpPr/>
          <p:nvPr/>
        </p:nvSpPr>
        <p:spPr>
          <a:xfrm>
            <a:off x="4619527" y="949002"/>
            <a:ext cx="1954530" cy="501498"/>
          </a:xfrm>
          <a:prstGeom prst="round2SameRect">
            <a:avLst/>
          </a:prstGeom>
          <a:solidFill>
            <a:srgbClr val="001876"/>
          </a:solidFill>
          <a:ln w="25400" cap="flat" cmpd="sng" algn="ctr">
            <a:noFill/>
            <a:prstDash val="solid"/>
          </a:ln>
          <a:effectLst/>
        </p:spPr>
        <p:txBody>
          <a:bodyPr lIns="108000" rIns="108000" rtlCol="0" anchor="ctr"/>
          <a:lstStyle/>
          <a:p>
            <a:pPr algn="ctr" defTabSz="914378">
              <a:defRPr/>
            </a:pPr>
            <a:r>
              <a:rPr lang="en-US" b="1">
                <a:solidFill>
                  <a:srgbClr val="FFFFFF"/>
                </a:solidFill>
                <a:latin typeface="Poppins" panose="00000500000000000000" pitchFamily="2" charset="0"/>
                <a:cs typeface="Poppins" panose="00000500000000000000" pitchFamily="2" charset="0"/>
              </a:rPr>
              <a:t>Adjusted EBITDA</a:t>
            </a:r>
            <a:r>
              <a:rPr lang="en-US" b="1" baseline="30000">
                <a:solidFill>
                  <a:srgbClr val="FFFFFF"/>
                </a:solidFill>
                <a:latin typeface="Poppins" panose="00000500000000000000" pitchFamily="2" charset="0"/>
                <a:cs typeface="Poppins" panose="00000500000000000000" pitchFamily="2" charset="0"/>
              </a:rPr>
              <a:t>(1)</a:t>
            </a:r>
          </a:p>
        </p:txBody>
      </p:sp>
      <p:sp>
        <p:nvSpPr>
          <p:cNvPr id="172" name="Rectangle: Top Corners Rounded 171">
            <a:extLst>
              <a:ext uri="{FF2B5EF4-FFF2-40B4-BE49-F238E27FC236}">
                <a16:creationId xmlns:a16="http://schemas.microsoft.com/office/drawing/2014/main" id="{782EA7C3-043E-D289-623A-B1E2DBC6E7C0}"/>
              </a:ext>
            </a:extLst>
          </p:cNvPr>
          <p:cNvSpPr/>
          <p:nvPr/>
        </p:nvSpPr>
        <p:spPr>
          <a:xfrm>
            <a:off x="2535169" y="949001"/>
            <a:ext cx="1954530" cy="512696"/>
          </a:xfrm>
          <a:prstGeom prst="round2SameRect">
            <a:avLst/>
          </a:prstGeom>
          <a:solidFill>
            <a:srgbClr val="001876"/>
          </a:solidFill>
          <a:ln w="25400" cap="flat" cmpd="sng" algn="ctr">
            <a:noFill/>
            <a:prstDash val="solid"/>
          </a:ln>
          <a:effectLst/>
        </p:spPr>
        <p:txBody>
          <a:bodyPr lIns="108000" rIns="108000" rtlCol="0" anchor="ctr"/>
          <a:lstStyle/>
          <a:p>
            <a:pPr algn="ctr" defTabSz="914378">
              <a:defRPr/>
            </a:pPr>
            <a:r>
              <a:rPr lang="en-US" b="1">
                <a:solidFill>
                  <a:srgbClr val="FFFFFF"/>
                </a:solidFill>
                <a:latin typeface="Poppins" panose="00000500000000000000" pitchFamily="2" charset="0"/>
                <a:cs typeface="Poppins" panose="00000500000000000000" pitchFamily="2" charset="0"/>
              </a:rPr>
              <a:t>Patient Lives </a:t>
            </a:r>
          </a:p>
        </p:txBody>
      </p:sp>
      <p:sp>
        <p:nvSpPr>
          <p:cNvPr id="173" name="Rectangle: Top Corners Rounded 172">
            <a:extLst>
              <a:ext uri="{FF2B5EF4-FFF2-40B4-BE49-F238E27FC236}">
                <a16:creationId xmlns:a16="http://schemas.microsoft.com/office/drawing/2014/main" id="{E963A517-F777-52F0-98F1-69A15C5CC1AF}"/>
              </a:ext>
            </a:extLst>
          </p:cNvPr>
          <p:cNvSpPr/>
          <p:nvPr/>
        </p:nvSpPr>
        <p:spPr>
          <a:xfrm>
            <a:off x="6732270" y="949001"/>
            <a:ext cx="1954530" cy="503260"/>
          </a:xfrm>
          <a:prstGeom prst="round2SameRect">
            <a:avLst/>
          </a:prstGeom>
          <a:solidFill>
            <a:srgbClr val="001876"/>
          </a:solidFill>
          <a:ln w="25400" cap="flat" cmpd="sng" algn="ctr">
            <a:noFill/>
            <a:prstDash val="solid"/>
          </a:ln>
          <a:effectLst/>
        </p:spPr>
        <p:txBody>
          <a:bodyPr lIns="108000" rIns="108000" rtlCol="0" anchor="ctr"/>
          <a:lstStyle/>
          <a:p>
            <a:pPr algn="ctr" defTabSz="914378">
              <a:defRPr/>
            </a:pPr>
            <a:r>
              <a:rPr lang="en-US" b="1">
                <a:solidFill>
                  <a:srgbClr val="FFFFFF"/>
                </a:solidFill>
                <a:latin typeface="Poppins" panose="00000500000000000000" pitchFamily="2" charset="0"/>
                <a:cs typeface="Poppins" panose="00000500000000000000" pitchFamily="2" charset="0"/>
              </a:rPr>
              <a:t>2Q26 Operational Highlights</a:t>
            </a:r>
          </a:p>
        </p:txBody>
      </p:sp>
      <p:sp>
        <p:nvSpPr>
          <p:cNvPr id="174" name="Google Shape;11;p27">
            <a:extLst>
              <a:ext uri="{FF2B5EF4-FFF2-40B4-BE49-F238E27FC236}">
                <a16:creationId xmlns:a16="http://schemas.microsoft.com/office/drawing/2014/main" id="{4425E024-1F2A-C183-939E-FA835D82C615}"/>
              </a:ext>
            </a:extLst>
          </p:cNvPr>
          <p:cNvSpPr txBox="1">
            <a:spLocks noGrp="1"/>
          </p:cNvSpPr>
          <p:nvPr>
            <p:custDataLst>
              <p:tags r:id="rId1"/>
            </p:custDataLst>
          </p:nvPr>
        </p:nvSpPr>
        <p:spPr bwMode="auto">
          <a:xfrm>
            <a:off x="553011" y="1555595"/>
            <a:ext cx="734175" cy="123111"/>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b="1">
                <a:solidFill>
                  <a:srgbClr val="0D469D"/>
                </a:solidFill>
                <a:latin typeface="Poppins" panose="00000500000000000000" pitchFamily="2" charset="0"/>
                <a:ea typeface="+mn-ea"/>
                <a:cs typeface="Poppins" panose="00000500000000000000" pitchFamily="2" charset="0"/>
              </a:rPr>
              <a:t>($ in millions)</a:t>
            </a:r>
          </a:p>
        </p:txBody>
      </p:sp>
      <p:sp>
        <p:nvSpPr>
          <p:cNvPr id="175" name="Google Shape;11;p27">
            <a:extLst>
              <a:ext uri="{FF2B5EF4-FFF2-40B4-BE49-F238E27FC236}">
                <a16:creationId xmlns:a16="http://schemas.microsoft.com/office/drawing/2014/main" id="{D431D6FE-21DF-F58B-09D7-55902CBD1F72}"/>
              </a:ext>
            </a:extLst>
          </p:cNvPr>
          <p:cNvSpPr txBox="1">
            <a:spLocks noGrp="1"/>
          </p:cNvSpPr>
          <p:nvPr>
            <p:custDataLst>
              <p:tags r:id="rId2"/>
            </p:custDataLst>
          </p:nvPr>
        </p:nvSpPr>
        <p:spPr bwMode="auto">
          <a:xfrm>
            <a:off x="4721726" y="1552835"/>
            <a:ext cx="734175" cy="123111"/>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b="1">
                <a:solidFill>
                  <a:srgbClr val="0D469D"/>
                </a:solidFill>
                <a:latin typeface="Poppins" panose="00000500000000000000" pitchFamily="2" charset="0"/>
                <a:ea typeface="+mn-ea"/>
                <a:cs typeface="Poppins" panose="00000500000000000000" pitchFamily="2" charset="0"/>
              </a:rPr>
              <a:t>($ in millions)</a:t>
            </a:r>
          </a:p>
        </p:txBody>
      </p:sp>
      <p:sp>
        <p:nvSpPr>
          <p:cNvPr id="176" name="Google Shape;11;p27">
            <a:extLst>
              <a:ext uri="{FF2B5EF4-FFF2-40B4-BE49-F238E27FC236}">
                <a16:creationId xmlns:a16="http://schemas.microsoft.com/office/drawing/2014/main" id="{ED029493-02DD-EC93-2289-11A1A1FC0A77}"/>
              </a:ext>
            </a:extLst>
          </p:cNvPr>
          <p:cNvSpPr txBox="1">
            <a:spLocks noGrp="1"/>
          </p:cNvSpPr>
          <p:nvPr>
            <p:custDataLst>
              <p:tags r:id="rId3"/>
            </p:custDataLst>
          </p:nvPr>
        </p:nvSpPr>
        <p:spPr bwMode="auto">
          <a:xfrm>
            <a:off x="2637367" y="1570385"/>
            <a:ext cx="391133" cy="123111"/>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0" tIns="0" rIns="0" bIns="0" anchor="ctr"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b="1">
                <a:solidFill>
                  <a:srgbClr val="0D469D"/>
                </a:solidFill>
                <a:latin typeface="Poppins" panose="00000500000000000000" pitchFamily="2" charset="0"/>
                <a:ea typeface="+mn-ea"/>
                <a:cs typeface="Poppins" panose="00000500000000000000" pitchFamily="2" charset="0"/>
              </a:rPr>
              <a:t>(000’s)</a:t>
            </a:r>
          </a:p>
        </p:txBody>
      </p:sp>
      <p:graphicFrame>
        <p:nvGraphicFramePr>
          <p:cNvPr id="177" name="Chart 176">
            <a:extLst>
              <a:ext uri="{FF2B5EF4-FFF2-40B4-BE49-F238E27FC236}">
                <a16:creationId xmlns:a16="http://schemas.microsoft.com/office/drawing/2014/main" id="{0EF304B6-EFAC-358B-B2E0-EAFAD3AD2CA7}"/>
              </a:ext>
            </a:extLst>
          </p:cNvPr>
          <p:cNvGraphicFramePr>
            <a:graphicFrameLocks/>
          </p:cNvGraphicFramePr>
          <p:nvPr/>
        </p:nvGraphicFramePr>
        <p:xfrm>
          <a:off x="553011" y="1751509"/>
          <a:ext cx="1762909" cy="2689194"/>
        </p:xfrm>
        <a:graphic>
          <a:graphicData uri="http://schemas.openxmlformats.org/drawingml/2006/chart">
            <c:chart xmlns:c="http://schemas.openxmlformats.org/drawingml/2006/chart" xmlns:r="http://schemas.openxmlformats.org/officeDocument/2006/relationships" r:id="rId18"/>
          </a:graphicData>
        </a:graphic>
      </p:graphicFrame>
      <p:cxnSp>
        <p:nvCxnSpPr>
          <p:cNvPr id="179" name="Connector: Elbow 178">
            <a:extLst>
              <a:ext uri="{FF2B5EF4-FFF2-40B4-BE49-F238E27FC236}">
                <a16:creationId xmlns:a16="http://schemas.microsoft.com/office/drawing/2014/main" id="{7CE4F90A-3D85-CFD4-FDB2-D950FCC2B83C}"/>
              </a:ext>
            </a:extLst>
          </p:cNvPr>
          <p:cNvCxnSpPr>
            <a:cxnSpLocks/>
          </p:cNvCxnSpPr>
          <p:nvPr/>
        </p:nvCxnSpPr>
        <p:spPr>
          <a:xfrm flipV="1">
            <a:off x="1003300" y="1968982"/>
            <a:ext cx="627652" cy="386868"/>
          </a:xfrm>
          <a:prstGeom prst="bentConnector3">
            <a:avLst>
              <a:gd name="adj1" fmla="val 1185"/>
            </a:avLst>
          </a:prstGeom>
          <a:ln w="19050">
            <a:solidFill>
              <a:srgbClr val="0D469D"/>
            </a:solidFill>
            <a:tailEnd type="triangle"/>
          </a:ln>
        </p:spPr>
        <p:style>
          <a:lnRef idx="1">
            <a:schemeClr val="accent1"/>
          </a:lnRef>
          <a:fillRef idx="0">
            <a:schemeClr val="accent1"/>
          </a:fillRef>
          <a:effectRef idx="0">
            <a:schemeClr val="accent1"/>
          </a:effectRef>
          <a:fontRef idx="minor">
            <a:schemeClr val="tx1"/>
          </a:fontRef>
        </p:style>
      </p:cxnSp>
      <p:sp>
        <p:nvSpPr>
          <p:cNvPr id="180" name="Google Shape;808;g2c6b3850817_0_540">
            <a:extLst>
              <a:ext uri="{FF2B5EF4-FFF2-40B4-BE49-F238E27FC236}">
                <a16:creationId xmlns:a16="http://schemas.microsoft.com/office/drawing/2014/main" id="{7B3B6ED1-DC19-8D71-FBA8-97A9AB4DFD78}"/>
              </a:ext>
            </a:extLst>
          </p:cNvPr>
          <p:cNvSpPr txBox="1"/>
          <p:nvPr/>
        </p:nvSpPr>
        <p:spPr>
          <a:xfrm>
            <a:off x="1141774" y="2020674"/>
            <a:ext cx="347303" cy="9233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RPr/>
            </a:defPPr>
            <a:lvl1pPr marL="0" marR="0" lvl="0"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78">
              <a:buSzPts val="900"/>
            </a:pPr>
            <a:r>
              <a:rPr lang="en-US" sz="600" b="1">
                <a:solidFill>
                  <a:srgbClr val="F2A765"/>
                </a:solidFill>
                <a:latin typeface="Poppins" panose="00000500000000000000" pitchFamily="2" charset="0"/>
                <a:ea typeface="DM Sans"/>
                <a:cs typeface="Poppins" panose="00000500000000000000" pitchFamily="2" charset="0"/>
                <a:sym typeface="DM Sans"/>
              </a:rPr>
              <a:t>35% YoY</a:t>
            </a:r>
            <a:endParaRPr lang="en-US" sz="600" b="1">
              <a:solidFill>
                <a:srgbClr val="F2A765"/>
              </a:solidFill>
              <a:latin typeface="Poppins" panose="00000500000000000000" pitchFamily="2" charset="0"/>
              <a:ea typeface="DM Sans"/>
              <a:cs typeface="Poppins" panose="00000500000000000000" pitchFamily="2" charset="0"/>
            </a:endParaRPr>
          </a:p>
        </p:txBody>
      </p:sp>
      <p:graphicFrame>
        <p:nvGraphicFramePr>
          <p:cNvPr id="181" name="Chart 180">
            <a:extLst>
              <a:ext uri="{FF2B5EF4-FFF2-40B4-BE49-F238E27FC236}">
                <a16:creationId xmlns:a16="http://schemas.microsoft.com/office/drawing/2014/main" id="{075C81F5-247B-9BA5-7822-C84B3256AD86}"/>
              </a:ext>
            </a:extLst>
          </p:cNvPr>
          <p:cNvGraphicFramePr>
            <a:graphicFrameLocks/>
          </p:cNvGraphicFramePr>
          <p:nvPr/>
        </p:nvGraphicFramePr>
        <p:xfrm>
          <a:off x="4721726" y="1748747"/>
          <a:ext cx="1762909" cy="2691554"/>
        </p:xfrm>
        <a:graphic>
          <a:graphicData uri="http://schemas.openxmlformats.org/drawingml/2006/chart">
            <c:chart xmlns:c="http://schemas.openxmlformats.org/drawingml/2006/chart" xmlns:r="http://schemas.openxmlformats.org/officeDocument/2006/relationships" r:id="rId19"/>
          </a:graphicData>
        </a:graphic>
      </p:graphicFrame>
      <p:sp>
        <p:nvSpPr>
          <p:cNvPr id="182" name="Google Shape;11;p27">
            <a:extLst>
              <a:ext uri="{FF2B5EF4-FFF2-40B4-BE49-F238E27FC236}">
                <a16:creationId xmlns:a16="http://schemas.microsoft.com/office/drawing/2014/main" id="{B7D5DD6A-1D67-F521-66E1-968970F36ED3}"/>
              </a:ext>
            </a:extLst>
          </p:cNvPr>
          <p:cNvSpPr txBox="1">
            <a:spLocks noGrp="1"/>
          </p:cNvSpPr>
          <p:nvPr>
            <p:custDataLst>
              <p:tags r:id="rId4"/>
            </p:custDataLst>
          </p:nvPr>
        </p:nvSpPr>
        <p:spPr bwMode="auto">
          <a:xfrm>
            <a:off x="7055086" y="1554766"/>
            <a:ext cx="1542292" cy="36933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a:solidFill>
                  <a:srgbClr val="0A0A0A"/>
                </a:solidFill>
                <a:latin typeface="Poppins" panose="00000500000000000000" pitchFamily="2" charset="0"/>
                <a:ea typeface="+mn-ea"/>
                <a:cs typeface="Poppins" panose="00000500000000000000" pitchFamily="2" charset="0"/>
              </a:rPr>
              <a:t>Adjusted EBITDA turned positive at $0.2M, a $4.3M improvement Y/Y</a:t>
            </a:r>
          </a:p>
        </p:txBody>
      </p:sp>
      <p:grpSp>
        <p:nvGrpSpPr>
          <p:cNvPr id="183" name="Group 182">
            <a:extLst>
              <a:ext uri="{FF2B5EF4-FFF2-40B4-BE49-F238E27FC236}">
                <a16:creationId xmlns:a16="http://schemas.microsoft.com/office/drawing/2014/main" id="{52D5B358-8906-995D-DAE1-146B80BEC87D}"/>
              </a:ext>
            </a:extLst>
          </p:cNvPr>
          <p:cNvGrpSpPr/>
          <p:nvPr/>
        </p:nvGrpSpPr>
        <p:grpSpPr>
          <a:xfrm>
            <a:off x="6834469" y="1554765"/>
            <a:ext cx="153296" cy="169747"/>
            <a:chOff x="682175" y="4853733"/>
            <a:chExt cx="184018" cy="184018"/>
          </a:xfrm>
        </p:grpSpPr>
        <p:sp>
          <p:nvSpPr>
            <p:cNvPr id="184" name="Oval 58">
              <a:extLst>
                <a:ext uri="{FF2B5EF4-FFF2-40B4-BE49-F238E27FC236}">
                  <a16:creationId xmlns:a16="http://schemas.microsoft.com/office/drawing/2014/main" id="{B1A81506-F8DC-71D0-0FE8-F81B703A18AA}"/>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algn="ctr" defTabSz="914378">
                <a:defRPr/>
              </a:pPr>
              <a:endParaRPr lang="en-US" sz="800" b="1">
                <a:solidFill>
                  <a:srgbClr val="0C2837"/>
                </a:solidFill>
                <a:latin typeface="Poppins" panose="00000500000000000000" pitchFamily="2" charset="0"/>
                <a:cs typeface="Poppins" panose="00000500000000000000" pitchFamily="2" charset="0"/>
              </a:endParaRPr>
            </a:p>
          </p:txBody>
        </p:sp>
        <p:grpSp>
          <p:nvGrpSpPr>
            <p:cNvPr id="185" name="Group 184">
              <a:extLst>
                <a:ext uri="{FF2B5EF4-FFF2-40B4-BE49-F238E27FC236}">
                  <a16:creationId xmlns:a16="http://schemas.microsoft.com/office/drawing/2014/main" id="{65EC14EF-2D54-A01E-4862-D00A378E2313}"/>
                </a:ext>
              </a:extLst>
            </p:cNvPr>
            <p:cNvGrpSpPr/>
            <p:nvPr/>
          </p:nvGrpSpPr>
          <p:grpSpPr>
            <a:xfrm rot="16200000">
              <a:off x="746156" y="4927380"/>
              <a:ext cx="70390" cy="36725"/>
              <a:chOff x="5246370" y="2792730"/>
              <a:chExt cx="87630" cy="45720"/>
            </a:xfrm>
          </p:grpSpPr>
          <p:cxnSp>
            <p:nvCxnSpPr>
              <p:cNvPr id="186" name="Straight Connector 185">
                <a:extLst>
                  <a:ext uri="{FF2B5EF4-FFF2-40B4-BE49-F238E27FC236}">
                    <a16:creationId xmlns:a16="http://schemas.microsoft.com/office/drawing/2014/main" id="{EE1AFA04-BD9F-8E1C-C535-F157D54BDEFD}"/>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3F02993C-2FAC-9940-570C-52E003F51F3C}"/>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88" name="Google Shape;11;p27">
            <a:extLst>
              <a:ext uri="{FF2B5EF4-FFF2-40B4-BE49-F238E27FC236}">
                <a16:creationId xmlns:a16="http://schemas.microsoft.com/office/drawing/2014/main" id="{979A7C63-6BFE-10A9-2445-4D976A26811B}"/>
              </a:ext>
            </a:extLst>
          </p:cNvPr>
          <p:cNvSpPr txBox="1">
            <a:spLocks noGrp="1"/>
          </p:cNvSpPr>
          <p:nvPr>
            <p:custDataLst>
              <p:tags r:id="rId5"/>
            </p:custDataLst>
          </p:nvPr>
        </p:nvSpPr>
        <p:spPr bwMode="auto">
          <a:xfrm>
            <a:off x="7055086" y="2051548"/>
            <a:ext cx="1542292" cy="36933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a:solidFill>
                  <a:srgbClr val="0A0A0A"/>
                </a:solidFill>
                <a:latin typeface="Poppins" panose="00000500000000000000" pitchFamily="2" charset="0"/>
                <a:ea typeface="+mn-ea"/>
                <a:cs typeface="Poppins" panose="00000500000000000000" pitchFamily="2" charset="0"/>
              </a:rPr>
              <a:t>Achieved California exclusivity with a top partner, adding ~230K capitated lives</a:t>
            </a:r>
          </a:p>
        </p:txBody>
      </p:sp>
      <p:sp>
        <p:nvSpPr>
          <p:cNvPr id="189" name="Google Shape;11;p27">
            <a:extLst>
              <a:ext uri="{FF2B5EF4-FFF2-40B4-BE49-F238E27FC236}">
                <a16:creationId xmlns:a16="http://schemas.microsoft.com/office/drawing/2014/main" id="{F610F446-4629-D9BA-7631-814B7633D7F4}"/>
              </a:ext>
            </a:extLst>
          </p:cNvPr>
          <p:cNvSpPr txBox="1">
            <a:spLocks noGrp="1"/>
          </p:cNvSpPr>
          <p:nvPr>
            <p:custDataLst>
              <p:tags r:id="rId6"/>
            </p:custDataLst>
          </p:nvPr>
        </p:nvSpPr>
        <p:spPr bwMode="auto">
          <a:xfrm>
            <a:off x="7055086" y="2548330"/>
            <a:ext cx="1542292" cy="36933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a:solidFill>
                  <a:srgbClr val="0A0A0A"/>
                </a:solidFill>
                <a:latin typeface="Poppins" panose="00000500000000000000" pitchFamily="2" charset="0"/>
                <a:ea typeface="+mn-ea"/>
                <a:cs typeface="Poppins" panose="00000500000000000000" pitchFamily="2" charset="0"/>
              </a:rPr>
              <a:t>Specialty Pharmacy revenue up 58% Y/Y to $98.6M on record Part D fills</a:t>
            </a:r>
          </a:p>
        </p:txBody>
      </p:sp>
      <p:sp>
        <p:nvSpPr>
          <p:cNvPr id="190" name="Google Shape;11;p27">
            <a:extLst>
              <a:ext uri="{FF2B5EF4-FFF2-40B4-BE49-F238E27FC236}">
                <a16:creationId xmlns:a16="http://schemas.microsoft.com/office/drawing/2014/main" id="{6F602F8C-E5B2-C3C4-04C3-05621CB4FC4B}"/>
              </a:ext>
            </a:extLst>
          </p:cNvPr>
          <p:cNvSpPr txBox="1">
            <a:spLocks noGrp="1"/>
          </p:cNvSpPr>
          <p:nvPr>
            <p:custDataLst>
              <p:tags r:id="rId7"/>
            </p:custDataLst>
          </p:nvPr>
        </p:nvSpPr>
        <p:spPr bwMode="auto">
          <a:xfrm>
            <a:off x="7055086" y="3045112"/>
            <a:ext cx="1542292" cy="36933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a:solidFill>
                  <a:srgbClr val="0A0A0A"/>
                </a:solidFill>
                <a:latin typeface="Poppins" panose="00000500000000000000" pitchFamily="2" charset="0"/>
                <a:ea typeface="+mn-ea"/>
                <a:cs typeface="Poppins" panose="00000500000000000000" pitchFamily="2" charset="0"/>
              </a:rPr>
              <a:t>SG&amp;A improved to 18.6% of revenue, down from 22.5% in the prior-year quarter</a:t>
            </a:r>
          </a:p>
        </p:txBody>
      </p:sp>
      <p:sp>
        <p:nvSpPr>
          <p:cNvPr id="191" name="Google Shape;11;p27">
            <a:extLst>
              <a:ext uri="{FF2B5EF4-FFF2-40B4-BE49-F238E27FC236}">
                <a16:creationId xmlns:a16="http://schemas.microsoft.com/office/drawing/2014/main" id="{F7BB28BF-962D-D218-382E-5FE859B4A4C8}"/>
              </a:ext>
            </a:extLst>
          </p:cNvPr>
          <p:cNvSpPr txBox="1">
            <a:spLocks noGrp="1"/>
          </p:cNvSpPr>
          <p:nvPr>
            <p:custDataLst>
              <p:tags r:id="rId8"/>
            </p:custDataLst>
          </p:nvPr>
        </p:nvSpPr>
        <p:spPr bwMode="auto">
          <a:xfrm>
            <a:off x="7055086" y="3541894"/>
            <a:ext cx="1542292" cy="369332"/>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defTabSz="914378">
              <a:spcBef>
                <a:spcPct val="0"/>
              </a:spcBef>
              <a:spcAft>
                <a:spcPct val="0"/>
              </a:spcAft>
              <a:buClr>
                <a:srgbClr val="000000"/>
              </a:buClr>
              <a:buNone/>
            </a:pPr>
            <a:r>
              <a:rPr lang="en-US" altLang="en-US" sz="800">
                <a:solidFill>
                  <a:srgbClr val="0A0A0A"/>
                </a:solidFill>
                <a:latin typeface="Poppins" panose="00000500000000000000" pitchFamily="2" charset="0"/>
                <a:ea typeface="+mn-ea"/>
                <a:cs typeface="Poppins" panose="00000500000000000000" pitchFamily="2" charset="0"/>
              </a:rPr>
              <a:t>Launching Starling Oncology Nexus provider portal in mid-August to deepen provider engagement</a:t>
            </a:r>
          </a:p>
        </p:txBody>
      </p:sp>
      <p:grpSp>
        <p:nvGrpSpPr>
          <p:cNvPr id="192" name="Group 191">
            <a:extLst>
              <a:ext uri="{FF2B5EF4-FFF2-40B4-BE49-F238E27FC236}">
                <a16:creationId xmlns:a16="http://schemas.microsoft.com/office/drawing/2014/main" id="{A5160153-A045-CCC7-A409-17F07B70AD20}"/>
              </a:ext>
            </a:extLst>
          </p:cNvPr>
          <p:cNvGrpSpPr/>
          <p:nvPr/>
        </p:nvGrpSpPr>
        <p:grpSpPr>
          <a:xfrm>
            <a:off x="6834469" y="2051547"/>
            <a:ext cx="153296" cy="169747"/>
            <a:chOff x="682175" y="4853733"/>
            <a:chExt cx="184018" cy="184018"/>
          </a:xfrm>
        </p:grpSpPr>
        <p:sp>
          <p:nvSpPr>
            <p:cNvPr id="193" name="Oval 58">
              <a:extLst>
                <a:ext uri="{FF2B5EF4-FFF2-40B4-BE49-F238E27FC236}">
                  <a16:creationId xmlns:a16="http://schemas.microsoft.com/office/drawing/2014/main" id="{77F91808-6EBE-5AFC-B58A-50F336E8253E}"/>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algn="ctr" defTabSz="914378">
                <a:defRPr/>
              </a:pPr>
              <a:endParaRPr lang="en-US" sz="800" b="1">
                <a:solidFill>
                  <a:srgbClr val="0C2837"/>
                </a:solidFill>
                <a:latin typeface="Poppins" panose="00000500000000000000" pitchFamily="2" charset="0"/>
                <a:cs typeface="Poppins" panose="00000500000000000000" pitchFamily="2" charset="0"/>
              </a:endParaRPr>
            </a:p>
          </p:txBody>
        </p:sp>
        <p:grpSp>
          <p:nvGrpSpPr>
            <p:cNvPr id="194" name="Group 193">
              <a:extLst>
                <a:ext uri="{FF2B5EF4-FFF2-40B4-BE49-F238E27FC236}">
                  <a16:creationId xmlns:a16="http://schemas.microsoft.com/office/drawing/2014/main" id="{A530A839-1118-C493-7FB1-3BB488142586}"/>
                </a:ext>
              </a:extLst>
            </p:cNvPr>
            <p:cNvGrpSpPr/>
            <p:nvPr/>
          </p:nvGrpSpPr>
          <p:grpSpPr>
            <a:xfrm rot="16200000">
              <a:off x="746156" y="4927380"/>
              <a:ext cx="70390" cy="36725"/>
              <a:chOff x="5246370" y="2792730"/>
              <a:chExt cx="87630" cy="45720"/>
            </a:xfrm>
          </p:grpSpPr>
          <p:cxnSp>
            <p:nvCxnSpPr>
              <p:cNvPr id="195" name="Straight Connector 194">
                <a:extLst>
                  <a:ext uri="{FF2B5EF4-FFF2-40B4-BE49-F238E27FC236}">
                    <a16:creationId xmlns:a16="http://schemas.microsoft.com/office/drawing/2014/main" id="{5D50EE51-843E-D390-1FC3-A9FE04884F46}"/>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38C5F35-829D-F8CB-C6E7-D0D4F0D66ABF}"/>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97" name="Group 196">
            <a:extLst>
              <a:ext uri="{FF2B5EF4-FFF2-40B4-BE49-F238E27FC236}">
                <a16:creationId xmlns:a16="http://schemas.microsoft.com/office/drawing/2014/main" id="{2AD7F27D-C2CB-F9A7-1722-6EFF758709CD}"/>
              </a:ext>
            </a:extLst>
          </p:cNvPr>
          <p:cNvGrpSpPr/>
          <p:nvPr/>
        </p:nvGrpSpPr>
        <p:grpSpPr>
          <a:xfrm>
            <a:off x="6834469" y="2548329"/>
            <a:ext cx="153296" cy="169747"/>
            <a:chOff x="682175" y="4853733"/>
            <a:chExt cx="184018" cy="184018"/>
          </a:xfrm>
        </p:grpSpPr>
        <p:sp>
          <p:nvSpPr>
            <p:cNvPr id="198" name="Oval 58">
              <a:extLst>
                <a:ext uri="{FF2B5EF4-FFF2-40B4-BE49-F238E27FC236}">
                  <a16:creationId xmlns:a16="http://schemas.microsoft.com/office/drawing/2014/main" id="{22F898B5-C37F-784D-4215-7AF780E316F4}"/>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algn="ctr" defTabSz="914378">
                <a:defRPr/>
              </a:pPr>
              <a:endParaRPr lang="en-US" sz="800" b="1">
                <a:solidFill>
                  <a:srgbClr val="0C2837"/>
                </a:solidFill>
                <a:latin typeface="Poppins" panose="00000500000000000000" pitchFamily="2" charset="0"/>
                <a:cs typeface="Poppins" panose="00000500000000000000" pitchFamily="2" charset="0"/>
              </a:endParaRPr>
            </a:p>
          </p:txBody>
        </p:sp>
        <p:grpSp>
          <p:nvGrpSpPr>
            <p:cNvPr id="199" name="Group 198">
              <a:extLst>
                <a:ext uri="{FF2B5EF4-FFF2-40B4-BE49-F238E27FC236}">
                  <a16:creationId xmlns:a16="http://schemas.microsoft.com/office/drawing/2014/main" id="{157A99FF-6A44-A658-A6B6-7E2EB48B2BCA}"/>
                </a:ext>
              </a:extLst>
            </p:cNvPr>
            <p:cNvGrpSpPr/>
            <p:nvPr/>
          </p:nvGrpSpPr>
          <p:grpSpPr>
            <a:xfrm rot="16200000">
              <a:off x="746156" y="4927380"/>
              <a:ext cx="70390" cy="36725"/>
              <a:chOff x="5246370" y="2792730"/>
              <a:chExt cx="87630" cy="45720"/>
            </a:xfrm>
          </p:grpSpPr>
          <p:cxnSp>
            <p:nvCxnSpPr>
              <p:cNvPr id="200" name="Straight Connector 199">
                <a:extLst>
                  <a:ext uri="{FF2B5EF4-FFF2-40B4-BE49-F238E27FC236}">
                    <a16:creationId xmlns:a16="http://schemas.microsoft.com/office/drawing/2014/main" id="{2D730E17-B1E3-A92D-65C2-6A6CB097ED1B}"/>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03D8C729-281B-D90F-D2A2-F9E6604236C7}"/>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02" name="Group 201">
            <a:extLst>
              <a:ext uri="{FF2B5EF4-FFF2-40B4-BE49-F238E27FC236}">
                <a16:creationId xmlns:a16="http://schemas.microsoft.com/office/drawing/2014/main" id="{FA355A55-0F0B-3D03-2F61-D8C462439B9B}"/>
              </a:ext>
            </a:extLst>
          </p:cNvPr>
          <p:cNvGrpSpPr/>
          <p:nvPr/>
        </p:nvGrpSpPr>
        <p:grpSpPr>
          <a:xfrm>
            <a:off x="6834469" y="3045111"/>
            <a:ext cx="153296" cy="169747"/>
            <a:chOff x="682175" y="4853733"/>
            <a:chExt cx="184018" cy="184018"/>
          </a:xfrm>
        </p:grpSpPr>
        <p:sp>
          <p:nvSpPr>
            <p:cNvPr id="203" name="Oval 58">
              <a:extLst>
                <a:ext uri="{FF2B5EF4-FFF2-40B4-BE49-F238E27FC236}">
                  <a16:creationId xmlns:a16="http://schemas.microsoft.com/office/drawing/2014/main" id="{2C375BED-766C-72ED-F2FF-86989EDF457F}"/>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algn="ctr" defTabSz="914378">
                <a:defRPr/>
              </a:pPr>
              <a:endParaRPr lang="en-US" sz="800" b="1">
                <a:solidFill>
                  <a:srgbClr val="0C2837"/>
                </a:solidFill>
                <a:latin typeface="Poppins" panose="00000500000000000000" pitchFamily="2" charset="0"/>
                <a:cs typeface="Poppins" panose="00000500000000000000" pitchFamily="2" charset="0"/>
              </a:endParaRPr>
            </a:p>
          </p:txBody>
        </p:sp>
        <p:grpSp>
          <p:nvGrpSpPr>
            <p:cNvPr id="204" name="Group 203">
              <a:extLst>
                <a:ext uri="{FF2B5EF4-FFF2-40B4-BE49-F238E27FC236}">
                  <a16:creationId xmlns:a16="http://schemas.microsoft.com/office/drawing/2014/main" id="{D9D40215-16A2-9DA4-82C6-EDD2E4D1B842}"/>
                </a:ext>
              </a:extLst>
            </p:cNvPr>
            <p:cNvGrpSpPr/>
            <p:nvPr/>
          </p:nvGrpSpPr>
          <p:grpSpPr>
            <a:xfrm rot="16200000">
              <a:off x="746156" y="4927380"/>
              <a:ext cx="70390" cy="36725"/>
              <a:chOff x="5246370" y="2792730"/>
              <a:chExt cx="87630" cy="45720"/>
            </a:xfrm>
          </p:grpSpPr>
          <p:cxnSp>
            <p:nvCxnSpPr>
              <p:cNvPr id="205" name="Straight Connector 204">
                <a:extLst>
                  <a:ext uri="{FF2B5EF4-FFF2-40B4-BE49-F238E27FC236}">
                    <a16:creationId xmlns:a16="http://schemas.microsoft.com/office/drawing/2014/main" id="{15F507AE-3498-8B99-0EA5-95A988CE6BA4}"/>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3422E3E9-C447-BF4C-2BFB-0EF588C44C04}"/>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207" name="Group 206">
            <a:extLst>
              <a:ext uri="{FF2B5EF4-FFF2-40B4-BE49-F238E27FC236}">
                <a16:creationId xmlns:a16="http://schemas.microsoft.com/office/drawing/2014/main" id="{8C60A2FD-3CF3-3415-0ED9-64A9316FFE23}"/>
              </a:ext>
            </a:extLst>
          </p:cNvPr>
          <p:cNvGrpSpPr/>
          <p:nvPr/>
        </p:nvGrpSpPr>
        <p:grpSpPr>
          <a:xfrm>
            <a:off x="6834469" y="3541893"/>
            <a:ext cx="153296" cy="169747"/>
            <a:chOff x="682175" y="4853733"/>
            <a:chExt cx="184018" cy="184018"/>
          </a:xfrm>
        </p:grpSpPr>
        <p:sp>
          <p:nvSpPr>
            <p:cNvPr id="208" name="Oval 58">
              <a:extLst>
                <a:ext uri="{FF2B5EF4-FFF2-40B4-BE49-F238E27FC236}">
                  <a16:creationId xmlns:a16="http://schemas.microsoft.com/office/drawing/2014/main" id="{E3AE9A93-1B32-8880-4D12-5FA60C889A81}"/>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algn="ctr" defTabSz="914378">
                <a:defRPr/>
              </a:pPr>
              <a:endParaRPr lang="en-US" sz="800" b="1">
                <a:solidFill>
                  <a:srgbClr val="0C2837"/>
                </a:solidFill>
                <a:latin typeface="Poppins" panose="00000500000000000000" pitchFamily="2" charset="0"/>
                <a:cs typeface="Poppins" panose="00000500000000000000" pitchFamily="2" charset="0"/>
              </a:endParaRPr>
            </a:p>
          </p:txBody>
        </p:sp>
        <p:grpSp>
          <p:nvGrpSpPr>
            <p:cNvPr id="209" name="Group 208">
              <a:extLst>
                <a:ext uri="{FF2B5EF4-FFF2-40B4-BE49-F238E27FC236}">
                  <a16:creationId xmlns:a16="http://schemas.microsoft.com/office/drawing/2014/main" id="{06921128-97F8-F3D7-F18A-C6F3318528CB}"/>
                </a:ext>
              </a:extLst>
            </p:cNvPr>
            <p:cNvGrpSpPr/>
            <p:nvPr/>
          </p:nvGrpSpPr>
          <p:grpSpPr>
            <a:xfrm rot="16200000">
              <a:off x="746156" y="4927380"/>
              <a:ext cx="70390" cy="36725"/>
              <a:chOff x="5246370" y="2792730"/>
              <a:chExt cx="87630" cy="45720"/>
            </a:xfrm>
          </p:grpSpPr>
          <p:cxnSp>
            <p:nvCxnSpPr>
              <p:cNvPr id="210" name="Straight Connector 209">
                <a:extLst>
                  <a:ext uri="{FF2B5EF4-FFF2-40B4-BE49-F238E27FC236}">
                    <a16:creationId xmlns:a16="http://schemas.microsoft.com/office/drawing/2014/main" id="{03049BB9-B03B-7D94-DC55-9C596D645056}"/>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DE0A8F4-076B-B570-77BD-25F6C3C5DC6E}"/>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graphicFrame>
        <p:nvGraphicFramePr>
          <p:cNvPr id="212" name="Chart 211">
            <a:extLst>
              <a:ext uri="{FF2B5EF4-FFF2-40B4-BE49-F238E27FC236}">
                <a16:creationId xmlns:a16="http://schemas.microsoft.com/office/drawing/2014/main" id="{3A0B7C1C-ED66-8B55-49A0-4D5E6D91FF36}"/>
              </a:ext>
            </a:extLst>
          </p:cNvPr>
          <p:cNvGraphicFramePr/>
          <p:nvPr>
            <p:custDataLst>
              <p:tags r:id="rId9"/>
            </p:custDataLst>
          </p:nvPr>
        </p:nvGraphicFramePr>
        <p:xfrm>
          <a:off x="2574567" y="1806205"/>
          <a:ext cx="1913334" cy="2612989"/>
        </p:xfrm>
        <a:graphic>
          <a:graphicData uri="http://schemas.openxmlformats.org/drawingml/2006/chart">
            <c:chart xmlns:c="http://schemas.openxmlformats.org/drawingml/2006/chart" xmlns:r="http://schemas.openxmlformats.org/officeDocument/2006/relationships" r:id="rId20"/>
          </a:graphicData>
        </a:graphic>
      </p:graphicFrame>
      <p:cxnSp>
        <p:nvCxnSpPr>
          <p:cNvPr id="213" name="Straight Connector 212">
            <a:extLst>
              <a:ext uri="{FF2B5EF4-FFF2-40B4-BE49-F238E27FC236}">
                <a16:creationId xmlns:a16="http://schemas.microsoft.com/office/drawing/2014/main" id="{E427BBDC-323F-8523-87E6-6CEB748C4088}"/>
              </a:ext>
            </a:extLst>
          </p:cNvPr>
          <p:cNvCxnSpPr/>
          <p:nvPr>
            <p:custDataLst>
              <p:tags r:id="rId10"/>
            </p:custDataLst>
          </p:nvPr>
        </p:nvCxnSpPr>
        <p:spPr bwMode="auto">
          <a:xfrm>
            <a:off x="3084551" y="1758052"/>
            <a:ext cx="0" cy="411480"/>
          </a:xfrm>
          <a:prstGeom prst="line">
            <a:avLst/>
          </a:prstGeom>
          <a:ln w="12700"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4" name="Straight Connector 213">
            <a:extLst>
              <a:ext uri="{FF2B5EF4-FFF2-40B4-BE49-F238E27FC236}">
                <a16:creationId xmlns:a16="http://schemas.microsoft.com/office/drawing/2014/main" id="{A90971F6-8ADC-BD5D-A8AD-0C529CA15E5B}"/>
              </a:ext>
            </a:extLst>
          </p:cNvPr>
          <p:cNvCxnSpPr/>
          <p:nvPr>
            <p:custDataLst>
              <p:tags r:id="rId11"/>
            </p:custDataLst>
          </p:nvPr>
        </p:nvCxnSpPr>
        <p:spPr bwMode="auto">
          <a:xfrm>
            <a:off x="3084551" y="1763343"/>
            <a:ext cx="893762" cy="0"/>
          </a:xfrm>
          <a:prstGeom prst="line">
            <a:avLst/>
          </a:prstGeom>
          <a:ln w="12700"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5" name="Straight Connector 214">
            <a:extLst>
              <a:ext uri="{FF2B5EF4-FFF2-40B4-BE49-F238E27FC236}">
                <a16:creationId xmlns:a16="http://schemas.microsoft.com/office/drawing/2014/main" id="{8B14715C-08AB-FFC5-0EB7-554B07E2C465}"/>
              </a:ext>
            </a:extLst>
          </p:cNvPr>
          <p:cNvCxnSpPr/>
          <p:nvPr>
            <p:custDataLst>
              <p:tags r:id="rId12"/>
            </p:custDataLst>
          </p:nvPr>
        </p:nvCxnSpPr>
        <p:spPr bwMode="auto">
          <a:xfrm>
            <a:off x="3978313" y="1763343"/>
            <a:ext cx="0" cy="134736"/>
          </a:xfrm>
          <a:prstGeom prst="line">
            <a:avLst/>
          </a:prstGeom>
          <a:ln w="12700" cap="flat" cmpd="sng" algn="ctr">
            <a:solidFill>
              <a:schemeClr val="tx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216" name="Rectangle 215">
            <a:extLst>
              <a:ext uri="{FF2B5EF4-FFF2-40B4-BE49-F238E27FC236}">
                <a16:creationId xmlns:a16="http://schemas.microsoft.com/office/drawing/2014/main" id="{4CEB4C2F-E8C3-0893-7AC6-3F622F071B34}"/>
              </a:ext>
            </a:extLst>
          </p:cNvPr>
          <p:cNvSpPr/>
          <p:nvPr>
            <p:custDataLst>
              <p:tags r:id="rId13"/>
            </p:custDataLst>
          </p:nvPr>
        </p:nvSpPr>
        <p:spPr bwMode="auto">
          <a:xfrm>
            <a:off x="2956757" y="3916900"/>
            <a:ext cx="255985" cy="14315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round/>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0" tIns="0" rIns="0" bIns="0" rtlCol="0" anchor="t"/>
          <a:lstStyle/>
          <a:p>
            <a:pPr algn="ctr" defTabSz="914378">
              <a:spcBef>
                <a:spcPct val="0"/>
              </a:spcBef>
              <a:spcAft>
                <a:spcPct val="0"/>
              </a:spcAft>
            </a:pPr>
            <a:fld id="{BA44415B-505C-4E48-B7CD-8838BB1D92D6}" type="datetime'''''2''''''''''''''''''''''''Q2''5'''''''''''''''''''''">
              <a:rPr lang="en-US" altLang="en-US" sz="800" b="1">
                <a:solidFill>
                  <a:srgbClr val="000000"/>
                </a:solidFill>
                <a:latin typeface="Arial"/>
              </a:rPr>
              <a:pPr algn="ctr" defTabSz="914378">
                <a:spcBef>
                  <a:spcPct val="0"/>
                </a:spcBef>
                <a:spcAft>
                  <a:spcPct val="0"/>
                </a:spcAft>
              </a:pPr>
              <a:t>2Q25</a:t>
            </a:fld>
            <a:endParaRPr lang="en-US" sz="800" b="1">
              <a:solidFill>
                <a:srgbClr val="000000"/>
              </a:solidFill>
              <a:latin typeface="Arial"/>
            </a:endParaRPr>
          </a:p>
        </p:txBody>
      </p:sp>
      <p:sp>
        <p:nvSpPr>
          <p:cNvPr id="217" name="Rectangle 216">
            <a:extLst>
              <a:ext uri="{FF2B5EF4-FFF2-40B4-BE49-F238E27FC236}">
                <a16:creationId xmlns:a16="http://schemas.microsoft.com/office/drawing/2014/main" id="{4373E00A-B12F-116A-82F1-437C16A2AFC3}"/>
              </a:ext>
            </a:extLst>
          </p:cNvPr>
          <p:cNvSpPr/>
          <p:nvPr>
            <p:custDataLst>
              <p:tags r:id="rId14"/>
            </p:custDataLst>
          </p:nvPr>
        </p:nvSpPr>
        <p:spPr bwMode="auto">
          <a:xfrm>
            <a:off x="3850917" y="3916900"/>
            <a:ext cx="255985" cy="143158"/>
          </a:xfrm>
          <a:prstGeom prst="rect">
            <a:avLst/>
          </a:prstGeom>
          <a:noFill/>
          <a:ln w="2540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round/>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0" tIns="0" rIns="0" bIns="0" rtlCol="0" anchor="t"/>
          <a:lstStyle/>
          <a:p>
            <a:pPr algn="ctr" defTabSz="914378">
              <a:spcBef>
                <a:spcPct val="0"/>
              </a:spcBef>
              <a:spcAft>
                <a:spcPct val="0"/>
              </a:spcAft>
            </a:pPr>
            <a:fld id="{B9566A01-F5A3-4FD3-9F79-629F27B77B75}" type="datetime'2''''''''''''''''''''''''''''''''''''''''''Q2''''''''6'''''''">
              <a:rPr lang="en-US" altLang="en-US" sz="800" b="1">
                <a:solidFill>
                  <a:srgbClr val="000000"/>
                </a:solidFill>
                <a:latin typeface="Arial"/>
              </a:rPr>
              <a:pPr algn="ctr" defTabSz="914378">
                <a:spcBef>
                  <a:spcPct val="0"/>
                </a:spcBef>
                <a:spcAft>
                  <a:spcPct val="0"/>
                </a:spcAft>
              </a:pPr>
              <a:t>2Q26</a:t>
            </a:fld>
            <a:endParaRPr lang="en-US" sz="800" b="1">
              <a:solidFill>
                <a:srgbClr val="000000"/>
              </a:solidFill>
              <a:latin typeface="Arial"/>
            </a:endParaRPr>
          </a:p>
        </p:txBody>
      </p:sp>
      <p:sp>
        <p:nvSpPr>
          <p:cNvPr id="218" name="Oval 217">
            <a:extLst>
              <a:ext uri="{FF2B5EF4-FFF2-40B4-BE49-F238E27FC236}">
                <a16:creationId xmlns:a16="http://schemas.microsoft.com/office/drawing/2014/main" id="{972CA7C6-787C-0C03-E792-8B06D8AE78F4}"/>
              </a:ext>
            </a:extLst>
          </p:cNvPr>
          <p:cNvSpPr/>
          <p:nvPr>
            <p:custDataLst>
              <p:tags r:id="rId15"/>
            </p:custDataLst>
          </p:nvPr>
        </p:nvSpPr>
        <p:spPr bwMode="auto">
          <a:xfrm>
            <a:off x="3285369" y="1677618"/>
            <a:ext cx="490538" cy="203976"/>
          </a:xfrm>
          <a:prstGeom prst="ellipse">
            <a:avLst/>
          </a:prstGeom>
          <a:solidFill>
            <a:schemeClr val="bg1"/>
          </a:solidFill>
          <a:ln w="9525" cap="flat" cmpd="sng" algn="ctr">
            <a:solidFill>
              <a:schemeClr val="tx1"/>
            </a:solidFill>
            <a:prstDash val="solid"/>
            <a:round/>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vert="horz" wrap="none" lIns="0" tIns="0" rIns="0" bIns="0" rtlCol="0" anchor="ctr"/>
          <a:lstStyle/>
          <a:p>
            <a:pPr algn="ctr" defTabSz="914378">
              <a:spcBef>
                <a:spcPct val="0"/>
              </a:spcBef>
              <a:spcAft>
                <a:spcPct val="0"/>
              </a:spcAft>
            </a:pPr>
            <a:fld id="{9CBFE7C6-FF0E-4211-8B5D-AE96F08499CC}" type="datetime'''+''''''1''''''''''''''''3''''''''''.''''''7''''''''%'">
              <a:rPr lang="en-US" altLang="en-US" sz="800" b="1">
                <a:solidFill>
                  <a:srgbClr val="000000"/>
                </a:solidFill>
                <a:latin typeface="Arial"/>
              </a:rPr>
              <a:pPr algn="ctr" defTabSz="914378">
                <a:spcBef>
                  <a:spcPct val="0"/>
                </a:spcBef>
                <a:spcAft>
                  <a:spcPct val="0"/>
                </a:spcAft>
              </a:pPr>
              <a:t>+13.7%</a:t>
            </a:fld>
            <a:endParaRPr lang="en-US" sz="800" b="1">
              <a:solidFill>
                <a:srgbClr val="000000"/>
              </a:solidFill>
              <a:latin typeface="Arial"/>
            </a:endParaRPr>
          </a:p>
        </p:txBody>
      </p:sp>
    </p:spTree>
    <p:extLst>
      <p:ext uri="{BB962C8B-B14F-4D97-AF65-F5344CB8AC3E}">
        <p14:creationId xmlns:p14="http://schemas.microsoft.com/office/powerpoint/2010/main" val="561294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8856F5D-50DD-9368-AD58-BC056CD36550}"/>
            </a:ext>
          </a:extLst>
        </p:cNvPr>
        <p:cNvGrpSpPr/>
        <p:nvPr/>
      </p:nvGrpSpPr>
      <p:grpSpPr>
        <a:xfrm>
          <a:off x="0" y="0"/>
          <a:ext cx="0" cy="0"/>
          <a:chOff x="0" y="0"/>
          <a:chExt cx="0" cy="0"/>
        </a:xfrm>
      </p:grpSpPr>
      <p:sp>
        <p:nvSpPr>
          <p:cNvPr id="10" name="Text 1">
            <a:extLst>
              <a:ext uri="{FF2B5EF4-FFF2-40B4-BE49-F238E27FC236}">
                <a16:creationId xmlns:a16="http://schemas.microsoft.com/office/drawing/2014/main" id="{767F45A5-CAAD-E332-C2E6-089E15519AC3}"/>
              </a:ext>
            </a:extLst>
          </p:cNvPr>
          <p:cNvSpPr/>
          <p:nvPr/>
        </p:nvSpPr>
        <p:spPr>
          <a:xfrm>
            <a:off x="311348" y="470000"/>
            <a:ext cx="7504334" cy="329001"/>
          </a:xfrm>
          <a:prstGeom prst="rect">
            <a:avLst/>
          </a:prstGeom>
          <a:noFill/>
          <a:ln/>
        </p:spPr>
        <p:txBody>
          <a:bodyPr wrap="square" lIns="0" tIns="0" rIns="0" bIns="0" rtlCol="0" anchor="ctr"/>
          <a:lstStyle/>
          <a:p>
            <a:pPr marL="0" indent="0">
              <a:buNone/>
            </a:pPr>
            <a:r>
              <a:rPr lang="en-US" sz="2138" b="1">
                <a:solidFill>
                  <a:srgbClr val="001876"/>
                </a:solidFill>
                <a:latin typeface="Poppins" panose="00000500000000000000" pitchFamily="2" charset="0"/>
                <a:ea typeface="Poppins" pitchFamily="34" charset="-122"/>
                <a:cs typeface="Poppins" panose="00000500000000000000" pitchFamily="2" charset="0"/>
              </a:rPr>
              <a:t>Proven Ability to Maintain Stable MLR at Scale</a:t>
            </a:r>
            <a:endParaRPr lang="en-US" sz="2138">
              <a:latin typeface="Poppins" panose="00000500000000000000" pitchFamily="2" charset="0"/>
              <a:cs typeface="Poppins" panose="00000500000000000000" pitchFamily="2" charset="0"/>
            </a:endParaRPr>
          </a:p>
        </p:txBody>
      </p:sp>
      <p:sp>
        <p:nvSpPr>
          <p:cNvPr id="7" name="Shape 6">
            <a:extLst>
              <a:ext uri="{FF2B5EF4-FFF2-40B4-BE49-F238E27FC236}">
                <a16:creationId xmlns:a16="http://schemas.microsoft.com/office/drawing/2014/main" id="{05A79B48-EA8F-5191-794E-3B7E69A1C4BC}"/>
              </a:ext>
            </a:extLst>
          </p:cNvPr>
          <p:cNvSpPr/>
          <p:nvPr/>
        </p:nvSpPr>
        <p:spPr>
          <a:xfrm>
            <a:off x="311349" y="965434"/>
            <a:ext cx="4952489" cy="3425688"/>
          </a:xfrm>
          <a:prstGeom prst="roundRect">
            <a:avLst>
              <a:gd name="adj" fmla="val 1786"/>
            </a:avLst>
          </a:prstGeom>
          <a:solidFill>
            <a:srgbClr val="F6F8FB"/>
          </a:solidFill>
          <a:ln/>
          <a:effectLst>
            <a:outerShdw blurRad="76200" dist="25400" dir="5400000" algn="bl" rotWithShape="0">
              <a:srgbClr val="1A1A1A">
                <a:alpha val="12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8" name="TextBox 7">
            <a:extLst>
              <a:ext uri="{FF2B5EF4-FFF2-40B4-BE49-F238E27FC236}">
                <a16:creationId xmlns:a16="http://schemas.microsoft.com/office/drawing/2014/main" id="{FC8D35E1-2B97-FC56-56B0-C957C82F5F62}"/>
              </a:ext>
            </a:extLst>
          </p:cNvPr>
          <p:cNvSpPr txBox="1"/>
          <p:nvPr/>
        </p:nvSpPr>
        <p:spPr>
          <a:xfrm>
            <a:off x="1770019" y="1749723"/>
            <a:ext cx="3391917" cy="2022420"/>
          </a:xfrm>
          <a:prstGeom prst="roundRect">
            <a:avLst>
              <a:gd name="adj" fmla="val 8000"/>
            </a:avLst>
          </a:prstGeom>
          <a:solidFill>
            <a:srgbClr val="FFF6DE"/>
          </a:solidFill>
          <a:ln w="6350">
            <a:solidFill>
              <a:srgbClr val="E8C97A"/>
            </a:solidFill>
          </a:ln>
        </p:spPr>
        <p:txBody>
          <a:bodyPr wrap="square" lIns="27432" tIns="9144" rIns="27432" bIns="9144" rtlCol="0" anchor="t">
            <a:normAutofit/>
          </a:bodyPr>
          <a:lstStyle/>
          <a:p>
            <a:pPr algn="ctr"/>
            <a:r>
              <a:rPr lang="en-US" sz="650" b="1">
                <a:solidFill>
                  <a:srgbClr val="7A5C00"/>
                </a:solidFill>
                <a:latin typeface="Poppins" panose="00000500000000000000" pitchFamily="2" charset="0"/>
                <a:cs typeface="Poppins" panose="00000500000000000000" pitchFamily="2" charset="0"/>
              </a:rPr>
              <a:t>Launched Delegated contract and began on-boarding those patients</a:t>
            </a:r>
          </a:p>
        </p:txBody>
      </p:sp>
      <p:graphicFrame>
        <p:nvGraphicFramePr>
          <p:cNvPr id="9" name="Chart 0">
            <a:extLst>
              <a:ext uri="{FF2B5EF4-FFF2-40B4-BE49-F238E27FC236}">
                <a16:creationId xmlns:a16="http://schemas.microsoft.com/office/drawing/2014/main" id="{27B45568-26EB-A935-BE3E-53AEEAEA7604}"/>
              </a:ext>
            </a:extLst>
          </p:cNvPr>
          <p:cNvGraphicFramePr/>
          <p:nvPr/>
        </p:nvGraphicFramePr>
        <p:xfrm>
          <a:off x="413252" y="1720514"/>
          <a:ext cx="4748684" cy="2090078"/>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7">
            <a:extLst>
              <a:ext uri="{FF2B5EF4-FFF2-40B4-BE49-F238E27FC236}">
                <a16:creationId xmlns:a16="http://schemas.microsoft.com/office/drawing/2014/main" id="{85FEA205-5476-D7F8-F5B3-681F474149D0}"/>
              </a:ext>
            </a:extLst>
          </p:cNvPr>
          <p:cNvSpPr/>
          <p:nvPr/>
        </p:nvSpPr>
        <p:spPr>
          <a:xfrm>
            <a:off x="311349" y="965434"/>
            <a:ext cx="4952489" cy="295669"/>
          </a:xfrm>
          <a:prstGeom prst="roundRect">
            <a:avLst>
              <a:gd name="adj" fmla="val 17241"/>
            </a:avLst>
          </a:prstGeom>
          <a:solidFill>
            <a:srgbClr val="0D469D"/>
          </a:solidFill>
          <a:ln/>
        </p:spPr>
        <p:txBody>
          <a:bodyPr/>
          <a:lstStyle/>
          <a:p>
            <a:endParaRPr lang="en-US" sz="1000">
              <a:latin typeface="Poppins" panose="00000500000000000000" pitchFamily="2" charset="0"/>
              <a:cs typeface="Poppins" panose="00000500000000000000" pitchFamily="2" charset="0"/>
            </a:endParaRPr>
          </a:p>
        </p:txBody>
      </p:sp>
      <p:sp>
        <p:nvSpPr>
          <p:cNvPr id="15" name="Text 8">
            <a:extLst>
              <a:ext uri="{FF2B5EF4-FFF2-40B4-BE49-F238E27FC236}">
                <a16:creationId xmlns:a16="http://schemas.microsoft.com/office/drawing/2014/main" id="{2B274C94-19F6-C05F-DCC1-E6E1CE515455}"/>
              </a:ext>
            </a:extLst>
          </p:cNvPr>
          <p:cNvSpPr/>
          <p:nvPr/>
        </p:nvSpPr>
        <p:spPr>
          <a:xfrm>
            <a:off x="413252" y="965434"/>
            <a:ext cx="4748684" cy="295669"/>
          </a:xfrm>
          <a:prstGeom prst="rect">
            <a:avLst/>
          </a:prstGeom>
          <a:noFill/>
          <a:ln/>
        </p:spPr>
        <p:txBody>
          <a:bodyPr wrap="square" lIns="0" tIns="0" rIns="0" bIns="0" rtlCol="0" anchor="ctr"/>
          <a:lstStyle/>
          <a:p>
            <a:pPr marL="0" indent="0" algn="ctr">
              <a:buNone/>
            </a:pPr>
            <a:r>
              <a:rPr lang="en-US" sz="1000" b="1">
                <a:solidFill>
                  <a:srgbClr val="FFFFFF"/>
                </a:solidFill>
                <a:latin typeface="Poppins" panose="00000500000000000000" pitchFamily="2" charset="0"/>
                <a:ea typeface="DM Sans" pitchFamily="34" charset="-122"/>
                <a:cs typeface="Poppins" panose="00000500000000000000" pitchFamily="2" charset="0"/>
              </a:rPr>
              <a:t>Consistent MLR Performance Despite Elevated Industry Utilization</a:t>
            </a:r>
            <a:endParaRPr lang="en-US" sz="1000">
              <a:latin typeface="Poppins" panose="00000500000000000000" pitchFamily="2" charset="0"/>
              <a:cs typeface="Poppins" panose="00000500000000000000" pitchFamily="2" charset="0"/>
            </a:endParaRPr>
          </a:p>
        </p:txBody>
      </p:sp>
      <p:sp>
        <p:nvSpPr>
          <p:cNvPr id="16" name="Shape 9">
            <a:extLst>
              <a:ext uri="{FF2B5EF4-FFF2-40B4-BE49-F238E27FC236}">
                <a16:creationId xmlns:a16="http://schemas.microsoft.com/office/drawing/2014/main" id="{948C693D-2990-38B0-C899-52DE23E8872A}"/>
              </a:ext>
            </a:extLst>
          </p:cNvPr>
          <p:cNvSpPr/>
          <p:nvPr/>
        </p:nvSpPr>
        <p:spPr>
          <a:xfrm>
            <a:off x="474394" y="1358888"/>
            <a:ext cx="117188" cy="98124"/>
          </a:xfrm>
          <a:prstGeom prst="rect">
            <a:avLst/>
          </a:prstGeom>
          <a:solidFill>
            <a:srgbClr val="0D469D"/>
          </a:solidFill>
          <a:ln/>
        </p:spPr>
        <p:txBody>
          <a:bodyPr/>
          <a:lstStyle/>
          <a:p>
            <a:endParaRPr lang="en-US">
              <a:latin typeface="Poppins" panose="00000500000000000000" pitchFamily="2" charset="0"/>
              <a:cs typeface="Poppins" panose="00000500000000000000" pitchFamily="2" charset="0"/>
            </a:endParaRPr>
          </a:p>
        </p:txBody>
      </p:sp>
      <p:sp>
        <p:nvSpPr>
          <p:cNvPr id="17" name="Text 10">
            <a:extLst>
              <a:ext uri="{FF2B5EF4-FFF2-40B4-BE49-F238E27FC236}">
                <a16:creationId xmlns:a16="http://schemas.microsoft.com/office/drawing/2014/main" id="{07D7BF4F-251E-B406-59C1-A710A02FC472}"/>
              </a:ext>
            </a:extLst>
          </p:cNvPr>
          <p:cNvSpPr/>
          <p:nvPr/>
        </p:nvSpPr>
        <p:spPr>
          <a:xfrm>
            <a:off x="637439" y="1328302"/>
            <a:ext cx="1732352" cy="173323"/>
          </a:xfrm>
          <a:prstGeom prst="rect">
            <a:avLst/>
          </a:prstGeom>
          <a:noFill/>
          <a:ln/>
        </p:spPr>
        <p:txBody>
          <a:bodyPr wrap="square" lIns="0" tIns="0" rIns="0" bIns="0" rtlCol="0" anchor="ctr"/>
          <a:lstStyle/>
          <a:p>
            <a:pPr marL="0" indent="0">
              <a:buNone/>
            </a:pPr>
            <a:r>
              <a:rPr lang="en-US" sz="800" b="1">
                <a:solidFill>
                  <a:srgbClr val="071C42"/>
                </a:solidFill>
                <a:latin typeface="Poppins" panose="00000500000000000000" pitchFamily="2" charset="0"/>
                <a:ea typeface="DM Sans" pitchFamily="34" charset="-122"/>
                <a:cs typeface="Poppins" panose="00000500000000000000" pitchFamily="2" charset="0"/>
              </a:rPr>
              <a:t>Cap Revenue ($M)</a:t>
            </a:r>
            <a:r>
              <a:rPr lang="en-US" sz="800" b="1" baseline="30000">
                <a:solidFill>
                  <a:srgbClr val="071C42"/>
                </a:solidFill>
                <a:latin typeface="Poppins" panose="00000500000000000000" pitchFamily="2" charset="0"/>
                <a:ea typeface="DM Sans" pitchFamily="34" charset="-122"/>
                <a:cs typeface="Poppins" panose="00000500000000000000" pitchFamily="2" charset="0"/>
              </a:rPr>
              <a:t> (1)</a:t>
            </a:r>
            <a:endParaRPr lang="en-US" sz="800">
              <a:latin typeface="Poppins" panose="00000500000000000000" pitchFamily="2" charset="0"/>
              <a:cs typeface="Poppins" panose="00000500000000000000" pitchFamily="2" charset="0"/>
            </a:endParaRPr>
          </a:p>
        </p:txBody>
      </p:sp>
      <p:sp>
        <p:nvSpPr>
          <p:cNvPr id="18" name="Shape 11">
            <a:extLst>
              <a:ext uri="{FF2B5EF4-FFF2-40B4-BE49-F238E27FC236}">
                <a16:creationId xmlns:a16="http://schemas.microsoft.com/office/drawing/2014/main" id="{7B0121B4-6BAE-E1A8-CC57-9619AD87BE16}"/>
              </a:ext>
            </a:extLst>
          </p:cNvPr>
          <p:cNvSpPr/>
          <p:nvPr/>
        </p:nvSpPr>
        <p:spPr>
          <a:xfrm>
            <a:off x="2502265" y="1358888"/>
            <a:ext cx="117188" cy="98124"/>
          </a:xfrm>
          <a:prstGeom prst="rect">
            <a:avLst/>
          </a:prstGeom>
          <a:solidFill>
            <a:srgbClr val="F2A765"/>
          </a:solidFill>
          <a:ln/>
        </p:spPr>
        <p:txBody>
          <a:bodyPr/>
          <a:lstStyle/>
          <a:p>
            <a:endParaRPr lang="en-US">
              <a:latin typeface="Poppins" panose="00000500000000000000" pitchFamily="2" charset="0"/>
              <a:cs typeface="Poppins" panose="00000500000000000000" pitchFamily="2" charset="0"/>
            </a:endParaRPr>
          </a:p>
        </p:txBody>
      </p:sp>
      <p:sp>
        <p:nvSpPr>
          <p:cNvPr id="19" name="Text 12">
            <a:extLst>
              <a:ext uri="{FF2B5EF4-FFF2-40B4-BE49-F238E27FC236}">
                <a16:creationId xmlns:a16="http://schemas.microsoft.com/office/drawing/2014/main" id="{1CE03CCF-6323-AB04-44D9-FAF9E898D180}"/>
              </a:ext>
            </a:extLst>
          </p:cNvPr>
          <p:cNvSpPr/>
          <p:nvPr/>
        </p:nvSpPr>
        <p:spPr>
          <a:xfrm>
            <a:off x="2665310" y="1328302"/>
            <a:ext cx="1426643" cy="173323"/>
          </a:xfrm>
          <a:prstGeom prst="rect">
            <a:avLst/>
          </a:prstGeom>
          <a:noFill/>
          <a:ln/>
        </p:spPr>
        <p:txBody>
          <a:bodyPr wrap="square" lIns="0" tIns="0" rIns="0" bIns="0" rtlCol="0" anchor="ctr"/>
          <a:lstStyle/>
          <a:p>
            <a:pPr marL="0" indent="0">
              <a:buNone/>
            </a:pPr>
            <a:r>
              <a:rPr lang="en-US" sz="800" b="1">
                <a:solidFill>
                  <a:srgbClr val="071C42"/>
                </a:solidFill>
                <a:latin typeface="Poppins" panose="00000500000000000000" pitchFamily="2" charset="0"/>
                <a:ea typeface="DM Sans" pitchFamily="34" charset="-122"/>
                <a:cs typeface="Poppins" panose="00000500000000000000" pitchFamily="2" charset="0"/>
              </a:rPr>
              <a:t>MLR</a:t>
            </a:r>
            <a:r>
              <a:rPr lang="en-US" sz="800" b="1" baseline="30000">
                <a:solidFill>
                  <a:srgbClr val="071C42"/>
                </a:solidFill>
                <a:latin typeface="Poppins" panose="00000500000000000000" pitchFamily="2" charset="0"/>
                <a:ea typeface="DM Sans" pitchFamily="34" charset="-122"/>
                <a:cs typeface="Poppins" panose="00000500000000000000" pitchFamily="2" charset="0"/>
              </a:rPr>
              <a:t> (1)(2)</a:t>
            </a:r>
            <a:endParaRPr lang="en-US" sz="800">
              <a:latin typeface="Poppins" panose="00000500000000000000" pitchFamily="2" charset="0"/>
              <a:cs typeface="Poppins" panose="00000500000000000000" pitchFamily="2" charset="0"/>
            </a:endParaRPr>
          </a:p>
        </p:txBody>
      </p:sp>
      <p:sp>
        <p:nvSpPr>
          <p:cNvPr id="20" name="Text 13">
            <a:extLst>
              <a:ext uri="{FF2B5EF4-FFF2-40B4-BE49-F238E27FC236}">
                <a16:creationId xmlns:a16="http://schemas.microsoft.com/office/drawing/2014/main" id="{5A768F0F-B026-10D8-32BE-820AD982C3EF}"/>
              </a:ext>
            </a:extLst>
          </p:cNvPr>
          <p:cNvSpPr/>
          <p:nvPr/>
        </p:nvSpPr>
        <p:spPr>
          <a:xfrm>
            <a:off x="311348" y="3945332"/>
            <a:ext cx="4952489" cy="427736"/>
          </a:xfrm>
          <a:prstGeom prst="roundRect">
            <a:avLst/>
          </a:prstGeom>
          <a:solidFill>
            <a:srgbClr val="E97132"/>
          </a:solidFill>
          <a:ln/>
          <a:effectLst>
            <a:outerShdw blurRad="50800" dist="38100" dir="2700000" algn="tl" rotWithShape="0">
              <a:prstClr val="black">
                <a:alpha val="40000"/>
              </a:prstClr>
            </a:outerShdw>
          </a:effectLst>
        </p:spPr>
        <p:txBody>
          <a:bodyPr wrap="square" lIns="0" tIns="0" rIns="0" bIns="0" rtlCol="0" anchor="ctr"/>
          <a:lstStyle/>
          <a:p>
            <a:pPr marL="0" indent="0" algn="ctr">
              <a:buNone/>
            </a:pPr>
            <a:r>
              <a:rPr lang="en-US" sz="900" b="1" i="1">
                <a:solidFill>
                  <a:schemeClr val="bg1"/>
                </a:solidFill>
                <a:latin typeface="Poppins" panose="00000500000000000000" pitchFamily="2" charset="0"/>
                <a:ea typeface="Poppins" pitchFamily="34" charset="-122"/>
                <a:cs typeface="Poppins" panose="00000500000000000000" pitchFamily="2" charset="0"/>
              </a:rPr>
              <a:t>MLR expected in 80–90% range over next 12mo as delegated lives ramp, normalizing to 75–85% at run-rate</a:t>
            </a:r>
            <a:endParaRPr lang="en-US" sz="900">
              <a:solidFill>
                <a:schemeClr val="bg1"/>
              </a:solidFill>
              <a:latin typeface="Poppins" panose="00000500000000000000" pitchFamily="2" charset="0"/>
              <a:cs typeface="Poppins" panose="00000500000000000000" pitchFamily="2" charset="0"/>
            </a:endParaRPr>
          </a:p>
        </p:txBody>
      </p:sp>
      <p:sp>
        <p:nvSpPr>
          <p:cNvPr id="21" name="Text 14">
            <a:extLst>
              <a:ext uri="{FF2B5EF4-FFF2-40B4-BE49-F238E27FC236}">
                <a16:creationId xmlns:a16="http://schemas.microsoft.com/office/drawing/2014/main" id="{D41F89B4-8015-B68D-4E28-122BE77A3664}"/>
              </a:ext>
            </a:extLst>
          </p:cNvPr>
          <p:cNvSpPr/>
          <p:nvPr/>
        </p:nvSpPr>
        <p:spPr>
          <a:xfrm>
            <a:off x="413252" y="2790873"/>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$17.0</a:t>
            </a:r>
            <a:endParaRPr lang="en-US" sz="750">
              <a:latin typeface="Poppins" panose="00000500000000000000" pitchFamily="2" charset="0"/>
              <a:cs typeface="Poppins" panose="00000500000000000000" pitchFamily="2" charset="0"/>
            </a:endParaRPr>
          </a:p>
        </p:txBody>
      </p:sp>
      <p:sp>
        <p:nvSpPr>
          <p:cNvPr id="22" name="Text 15">
            <a:extLst>
              <a:ext uri="{FF2B5EF4-FFF2-40B4-BE49-F238E27FC236}">
                <a16:creationId xmlns:a16="http://schemas.microsoft.com/office/drawing/2014/main" id="{20CF14FD-B37B-E534-6B34-DD8B91383962}"/>
              </a:ext>
            </a:extLst>
          </p:cNvPr>
          <p:cNvSpPr/>
          <p:nvPr/>
        </p:nvSpPr>
        <p:spPr>
          <a:xfrm>
            <a:off x="1091636" y="2790873"/>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$17.0</a:t>
            </a:r>
            <a:endParaRPr lang="en-US" sz="750">
              <a:latin typeface="Poppins" panose="00000500000000000000" pitchFamily="2" charset="0"/>
              <a:cs typeface="Poppins" panose="00000500000000000000" pitchFamily="2" charset="0"/>
            </a:endParaRPr>
          </a:p>
        </p:txBody>
      </p:sp>
      <p:sp>
        <p:nvSpPr>
          <p:cNvPr id="23" name="Text 16">
            <a:extLst>
              <a:ext uri="{FF2B5EF4-FFF2-40B4-BE49-F238E27FC236}">
                <a16:creationId xmlns:a16="http://schemas.microsoft.com/office/drawing/2014/main" id="{76E4DF88-4F18-A0E7-4CED-6BF4B79607B8}"/>
              </a:ext>
            </a:extLst>
          </p:cNvPr>
          <p:cNvSpPr/>
          <p:nvPr/>
        </p:nvSpPr>
        <p:spPr>
          <a:xfrm>
            <a:off x="1770020" y="2746777"/>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$18.5</a:t>
            </a:r>
            <a:endParaRPr lang="en-US" sz="750">
              <a:latin typeface="Poppins" panose="00000500000000000000" pitchFamily="2" charset="0"/>
              <a:cs typeface="Poppins" panose="00000500000000000000" pitchFamily="2" charset="0"/>
            </a:endParaRPr>
          </a:p>
        </p:txBody>
      </p:sp>
      <p:sp>
        <p:nvSpPr>
          <p:cNvPr id="24" name="Text 17">
            <a:extLst>
              <a:ext uri="{FF2B5EF4-FFF2-40B4-BE49-F238E27FC236}">
                <a16:creationId xmlns:a16="http://schemas.microsoft.com/office/drawing/2014/main" id="{AA08E63A-C74F-C9DF-8487-1FE35DA8B1FE}"/>
              </a:ext>
            </a:extLst>
          </p:cNvPr>
          <p:cNvSpPr/>
          <p:nvPr/>
        </p:nvSpPr>
        <p:spPr>
          <a:xfrm>
            <a:off x="2448403" y="2690922"/>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$20.4</a:t>
            </a:r>
            <a:endParaRPr lang="en-US" sz="750">
              <a:latin typeface="Poppins" panose="00000500000000000000" pitchFamily="2" charset="0"/>
              <a:cs typeface="Poppins" panose="00000500000000000000" pitchFamily="2" charset="0"/>
            </a:endParaRPr>
          </a:p>
        </p:txBody>
      </p:sp>
      <p:sp>
        <p:nvSpPr>
          <p:cNvPr id="25" name="Text 18">
            <a:extLst>
              <a:ext uri="{FF2B5EF4-FFF2-40B4-BE49-F238E27FC236}">
                <a16:creationId xmlns:a16="http://schemas.microsoft.com/office/drawing/2014/main" id="{82B730BA-CE2D-7BCD-971E-6F5E315617F2}"/>
              </a:ext>
            </a:extLst>
          </p:cNvPr>
          <p:cNvSpPr/>
          <p:nvPr/>
        </p:nvSpPr>
        <p:spPr>
          <a:xfrm>
            <a:off x="3126785" y="2608611"/>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$23.2</a:t>
            </a:r>
            <a:endParaRPr lang="en-US" sz="750">
              <a:latin typeface="Poppins" panose="00000500000000000000" pitchFamily="2" charset="0"/>
              <a:cs typeface="Poppins" panose="00000500000000000000" pitchFamily="2" charset="0"/>
            </a:endParaRPr>
          </a:p>
        </p:txBody>
      </p:sp>
      <p:sp>
        <p:nvSpPr>
          <p:cNvPr id="26" name="Text 19">
            <a:extLst>
              <a:ext uri="{FF2B5EF4-FFF2-40B4-BE49-F238E27FC236}">
                <a16:creationId xmlns:a16="http://schemas.microsoft.com/office/drawing/2014/main" id="{ABEAD1DA-EAFF-E302-0066-4CEB2E2AD882}"/>
              </a:ext>
            </a:extLst>
          </p:cNvPr>
          <p:cNvSpPr/>
          <p:nvPr/>
        </p:nvSpPr>
        <p:spPr>
          <a:xfrm>
            <a:off x="3805169" y="2499841"/>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$26.9</a:t>
            </a:r>
            <a:endParaRPr lang="en-US" sz="750">
              <a:latin typeface="Poppins" panose="00000500000000000000" pitchFamily="2" charset="0"/>
              <a:cs typeface="Poppins" panose="00000500000000000000" pitchFamily="2" charset="0"/>
            </a:endParaRPr>
          </a:p>
        </p:txBody>
      </p:sp>
      <p:sp>
        <p:nvSpPr>
          <p:cNvPr id="27" name="Text 20">
            <a:extLst>
              <a:ext uri="{FF2B5EF4-FFF2-40B4-BE49-F238E27FC236}">
                <a16:creationId xmlns:a16="http://schemas.microsoft.com/office/drawing/2014/main" id="{BAE59AAF-FC2A-3332-84CC-B25D1D9C3793}"/>
              </a:ext>
            </a:extLst>
          </p:cNvPr>
          <p:cNvSpPr/>
          <p:nvPr/>
        </p:nvSpPr>
        <p:spPr>
          <a:xfrm>
            <a:off x="4483552" y="2467504"/>
            <a:ext cx="678383" cy="173323"/>
          </a:xfrm>
          <a:prstGeom prst="rect">
            <a:avLst/>
          </a:prstGeom>
          <a:noFill/>
          <a:ln/>
        </p:spPr>
        <p:txBody>
          <a:bodyPr wrap="square" lIns="0" tIns="0" rIns="0" bIns="0" rtlCol="0" anchor="ctr"/>
          <a:lstStyle/>
          <a:p>
            <a:pPr marL="0" indent="0" algn="ctr">
              <a:buNone/>
            </a:pPr>
            <a:r>
              <a:rPr lang="en-US" sz="750" b="1">
                <a:solidFill>
                  <a:srgbClr val="071C42"/>
                </a:solidFill>
                <a:latin typeface="Poppins" panose="00000500000000000000" pitchFamily="2" charset="0"/>
                <a:ea typeface="DM Sans" pitchFamily="34" charset="-122"/>
                <a:cs typeface="Poppins" panose="00000500000000000000" pitchFamily="2" charset="0"/>
              </a:rPr>
              <a:t>$28.0</a:t>
            </a:r>
            <a:endParaRPr lang="en-US" sz="750">
              <a:latin typeface="Poppins" panose="00000500000000000000" pitchFamily="2" charset="0"/>
              <a:cs typeface="Poppins" panose="00000500000000000000" pitchFamily="2" charset="0"/>
            </a:endParaRPr>
          </a:p>
        </p:txBody>
      </p:sp>
      <p:sp>
        <p:nvSpPr>
          <p:cNvPr id="28" name="Text 21">
            <a:extLst>
              <a:ext uri="{FF2B5EF4-FFF2-40B4-BE49-F238E27FC236}">
                <a16:creationId xmlns:a16="http://schemas.microsoft.com/office/drawing/2014/main" id="{E921EE51-F08E-5B81-BED5-747D1AFC5F56}"/>
              </a:ext>
            </a:extLst>
          </p:cNvPr>
          <p:cNvSpPr/>
          <p:nvPr/>
        </p:nvSpPr>
        <p:spPr>
          <a:xfrm>
            <a:off x="413252" y="2107883"/>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69%</a:t>
            </a:r>
            <a:endParaRPr lang="en-US" sz="750">
              <a:latin typeface="Poppins" panose="00000500000000000000" pitchFamily="2" charset="0"/>
              <a:cs typeface="Poppins" panose="00000500000000000000" pitchFamily="2" charset="0"/>
            </a:endParaRPr>
          </a:p>
        </p:txBody>
      </p:sp>
      <p:sp>
        <p:nvSpPr>
          <p:cNvPr id="29" name="Text 22">
            <a:extLst>
              <a:ext uri="{FF2B5EF4-FFF2-40B4-BE49-F238E27FC236}">
                <a16:creationId xmlns:a16="http://schemas.microsoft.com/office/drawing/2014/main" id="{9F1B375F-47FB-05D5-E1C6-DE61AFC86BD2}"/>
              </a:ext>
            </a:extLst>
          </p:cNvPr>
          <p:cNvSpPr/>
          <p:nvPr/>
        </p:nvSpPr>
        <p:spPr>
          <a:xfrm>
            <a:off x="1091636" y="2248988"/>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61%</a:t>
            </a:r>
            <a:endParaRPr lang="en-US" sz="750">
              <a:latin typeface="Poppins" panose="00000500000000000000" pitchFamily="2" charset="0"/>
              <a:cs typeface="Poppins" panose="00000500000000000000" pitchFamily="2" charset="0"/>
            </a:endParaRPr>
          </a:p>
        </p:txBody>
      </p:sp>
      <p:sp>
        <p:nvSpPr>
          <p:cNvPr id="30" name="Text 23">
            <a:extLst>
              <a:ext uri="{FF2B5EF4-FFF2-40B4-BE49-F238E27FC236}">
                <a16:creationId xmlns:a16="http://schemas.microsoft.com/office/drawing/2014/main" id="{7564D42B-818A-CF0B-1BB3-647ED023994F}"/>
              </a:ext>
            </a:extLst>
          </p:cNvPr>
          <p:cNvSpPr/>
          <p:nvPr/>
        </p:nvSpPr>
        <p:spPr>
          <a:xfrm>
            <a:off x="1770020" y="2054967"/>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72%</a:t>
            </a:r>
            <a:endParaRPr lang="en-US" sz="750">
              <a:latin typeface="Poppins" panose="00000500000000000000" pitchFamily="2" charset="0"/>
              <a:cs typeface="Poppins" panose="00000500000000000000" pitchFamily="2" charset="0"/>
            </a:endParaRPr>
          </a:p>
        </p:txBody>
      </p:sp>
      <p:sp>
        <p:nvSpPr>
          <p:cNvPr id="31" name="Text 24">
            <a:extLst>
              <a:ext uri="{FF2B5EF4-FFF2-40B4-BE49-F238E27FC236}">
                <a16:creationId xmlns:a16="http://schemas.microsoft.com/office/drawing/2014/main" id="{E90E8B8C-0E85-9786-E6B5-4A01488B6847}"/>
              </a:ext>
            </a:extLst>
          </p:cNvPr>
          <p:cNvSpPr/>
          <p:nvPr/>
        </p:nvSpPr>
        <p:spPr>
          <a:xfrm>
            <a:off x="2448403" y="2125521"/>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68%</a:t>
            </a:r>
            <a:endParaRPr lang="en-US" sz="750">
              <a:latin typeface="Poppins" panose="00000500000000000000" pitchFamily="2" charset="0"/>
              <a:cs typeface="Poppins" panose="00000500000000000000" pitchFamily="2" charset="0"/>
            </a:endParaRPr>
          </a:p>
        </p:txBody>
      </p:sp>
      <p:sp>
        <p:nvSpPr>
          <p:cNvPr id="32" name="Text 25">
            <a:extLst>
              <a:ext uri="{FF2B5EF4-FFF2-40B4-BE49-F238E27FC236}">
                <a16:creationId xmlns:a16="http://schemas.microsoft.com/office/drawing/2014/main" id="{2EB03260-97F2-6ADF-CF58-C58B64CBCFA7}"/>
              </a:ext>
            </a:extLst>
          </p:cNvPr>
          <p:cNvSpPr/>
          <p:nvPr/>
        </p:nvSpPr>
        <p:spPr>
          <a:xfrm>
            <a:off x="3126785" y="2125521"/>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68%</a:t>
            </a:r>
            <a:endParaRPr lang="en-US" sz="750">
              <a:latin typeface="Poppins" panose="00000500000000000000" pitchFamily="2" charset="0"/>
              <a:cs typeface="Poppins" panose="00000500000000000000" pitchFamily="2" charset="0"/>
            </a:endParaRPr>
          </a:p>
        </p:txBody>
      </p:sp>
      <p:sp>
        <p:nvSpPr>
          <p:cNvPr id="33" name="Text 26">
            <a:extLst>
              <a:ext uri="{FF2B5EF4-FFF2-40B4-BE49-F238E27FC236}">
                <a16:creationId xmlns:a16="http://schemas.microsoft.com/office/drawing/2014/main" id="{1F091EB4-2868-1077-3592-2F082C3CAE9C}"/>
              </a:ext>
            </a:extLst>
          </p:cNvPr>
          <p:cNvSpPr/>
          <p:nvPr/>
        </p:nvSpPr>
        <p:spPr>
          <a:xfrm>
            <a:off x="3805169" y="1984414"/>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76%</a:t>
            </a:r>
            <a:endParaRPr lang="en-US" sz="750">
              <a:latin typeface="Poppins" panose="00000500000000000000" pitchFamily="2" charset="0"/>
              <a:cs typeface="Poppins" panose="00000500000000000000" pitchFamily="2" charset="0"/>
            </a:endParaRPr>
          </a:p>
        </p:txBody>
      </p:sp>
      <p:sp>
        <p:nvSpPr>
          <p:cNvPr id="34" name="Text 27">
            <a:extLst>
              <a:ext uri="{FF2B5EF4-FFF2-40B4-BE49-F238E27FC236}">
                <a16:creationId xmlns:a16="http://schemas.microsoft.com/office/drawing/2014/main" id="{04E0C5F8-097B-0F0A-A73A-27FA2E4707DB}"/>
              </a:ext>
            </a:extLst>
          </p:cNvPr>
          <p:cNvSpPr/>
          <p:nvPr/>
        </p:nvSpPr>
        <p:spPr>
          <a:xfrm>
            <a:off x="4483552" y="1904597"/>
            <a:ext cx="678383" cy="173323"/>
          </a:xfrm>
          <a:prstGeom prst="rect">
            <a:avLst/>
          </a:prstGeom>
          <a:noFill/>
          <a:ln/>
        </p:spPr>
        <p:txBody>
          <a:bodyPr wrap="square" lIns="0" tIns="0" rIns="0" bIns="0" rtlCol="0" anchor="ctr"/>
          <a:lstStyle/>
          <a:p>
            <a:pPr marL="0" indent="0" algn="ctr">
              <a:buNone/>
            </a:pPr>
            <a:r>
              <a:rPr lang="en-US" sz="750" b="1">
                <a:solidFill>
                  <a:srgbClr val="B9631E"/>
                </a:solidFill>
                <a:latin typeface="Poppins" panose="00000500000000000000" pitchFamily="2" charset="0"/>
                <a:ea typeface="DM Sans" pitchFamily="34" charset="-122"/>
                <a:cs typeface="Poppins" panose="00000500000000000000" pitchFamily="2" charset="0"/>
              </a:rPr>
              <a:t>85%</a:t>
            </a:r>
            <a:endParaRPr lang="en-US" sz="750">
              <a:latin typeface="Poppins" panose="00000500000000000000" pitchFamily="2" charset="0"/>
              <a:cs typeface="Poppins" panose="00000500000000000000" pitchFamily="2" charset="0"/>
            </a:endParaRPr>
          </a:p>
        </p:txBody>
      </p:sp>
      <p:sp>
        <p:nvSpPr>
          <p:cNvPr id="39" name="Shape 31">
            <a:extLst>
              <a:ext uri="{FF2B5EF4-FFF2-40B4-BE49-F238E27FC236}">
                <a16:creationId xmlns:a16="http://schemas.microsoft.com/office/drawing/2014/main" id="{60A181C5-E8DF-8E7B-0A27-6DFF609DD36E}"/>
              </a:ext>
            </a:extLst>
          </p:cNvPr>
          <p:cNvSpPr/>
          <p:nvPr/>
        </p:nvSpPr>
        <p:spPr>
          <a:xfrm>
            <a:off x="5441150" y="965434"/>
            <a:ext cx="3383182" cy="3476664"/>
          </a:xfrm>
          <a:prstGeom prst="roundRect">
            <a:avLst>
              <a:gd name="adj" fmla="val 1807"/>
            </a:avLst>
          </a:prstGeom>
          <a:solidFill>
            <a:srgbClr val="FFFFFF"/>
          </a:solidFill>
          <a:ln/>
          <a:effectLst>
            <a:outerShdw blurRad="88900" dist="25400" dir="5400000" algn="bl" rotWithShape="0">
              <a:srgbClr val="1A1A1A">
                <a:alpha val="14000"/>
              </a:srgbClr>
            </a:outerShdw>
          </a:effectLst>
        </p:spPr>
        <p:txBody>
          <a:bodyPr/>
          <a:lstStyle/>
          <a:p>
            <a:endParaRPr lang="en-US">
              <a:latin typeface="Poppins" panose="00000500000000000000" pitchFamily="2" charset="0"/>
              <a:cs typeface="Poppins" panose="00000500000000000000" pitchFamily="2" charset="0"/>
            </a:endParaRPr>
          </a:p>
        </p:txBody>
      </p:sp>
      <p:sp>
        <p:nvSpPr>
          <p:cNvPr id="40" name="Shape 32">
            <a:extLst>
              <a:ext uri="{FF2B5EF4-FFF2-40B4-BE49-F238E27FC236}">
                <a16:creationId xmlns:a16="http://schemas.microsoft.com/office/drawing/2014/main" id="{7576E5AA-F8A0-7C65-7E5B-4737493EC57C}"/>
              </a:ext>
            </a:extLst>
          </p:cNvPr>
          <p:cNvSpPr/>
          <p:nvPr/>
        </p:nvSpPr>
        <p:spPr>
          <a:xfrm>
            <a:off x="5441150" y="965434"/>
            <a:ext cx="3383182" cy="295669"/>
          </a:xfrm>
          <a:prstGeom prst="roundRect">
            <a:avLst>
              <a:gd name="adj" fmla="val 17241"/>
            </a:avLst>
          </a:prstGeom>
          <a:solidFill>
            <a:srgbClr val="001876"/>
          </a:solidFill>
          <a:ln/>
        </p:spPr>
        <p:txBody>
          <a:bodyPr/>
          <a:lstStyle/>
          <a:p>
            <a:endParaRPr lang="en-US" sz="1000">
              <a:latin typeface="Poppins" panose="00000500000000000000" pitchFamily="2" charset="0"/>
              <a:cs typeface="Poppins" panose="00000500000000000000" pitchFamily="2" charset="0"/>
            </a:endParaRPr>
          </a:p>
        </p:txBody>
      </p:sp>
      <p:sp>
        <p:nvSpPr>
          <p:cNvPr id="41" name="Text 33">
            <a:extLst>
              <a:ext uri="{FF2B5EF4-FFF2-40B4-BE49-F238E27FC236}">
                <a16:creationId xmlns:a16="http://schemas.microsoft.com/office/drawing/2014/main" id="{F0C63FBB-4D53-6F0A-E29D-9AB02629813E}"/>
              </a:ext>
            </a:extLst>
          </p:cNvPr>
          <p:cNvSpPr/>
          <p:nvPr/>
        </p:nvSpPr>
        <p:spPr>
          <a:xfrm>
            <a:off x="5441150" y="965434"/>
            <a:ext cx="3383182" cy="295669"/>
          </a:xfrm>
          <a:prstGeom prst="rect">
            <a:avLst/>
          </a:prstGeom>
          <a:noFill/>
          <a:ln/>
        </p:spPr>
        <p:txBody>
          <a:bodyPr wrap="square" lIns="0" tIns="0" rIns="0" bIns="0" rtlCol="0" anchor="ctr"/>
          <a:lstStyle/>
          <a:p>
            <a:pPr marL="0" indent="0" algn="ctr">
              <a:buNone/>
            </a:pPr>
            <a:r>
              <a:rPr lang="en-US" sz="1000" b="1">
                <a:solidFill>
                  <a:srgbClr val="FFFFFF"/>
                </a:solidFill>
                <a:latin typeface="Poppins" panose="00000500000000000000" pitchFamily="2" charset="0"/>
                <a:ea typeface="DM Sans" pitchFamily="34" charset="-122"/>
                <a:cs typeface="Poppins" panose="00000500000000000000" pitchFamily="2" charset="0"/>
              </a:rPr>
              <a:t>MLR Levers</a:t>
            </a:r>
            <a:endParaRPr lang="en-US" sz="1000">
              <a:latin typeface="Poppins" panose="00000500000000000000" pitchFamily="2" charset="0"/>
              <a:cs typeface="Poppins" panose="00000500000000000000" pitchFamily="2" charset="0"/>
            </a:endParaRPr>
          </a:p>
        </p:txBody>
      </p:sp>
      <p:sp>
        <p:nvSpPr>
          <p:cNvPr id="45" name="Text 36">
            <a:extLst>
              <a:ext uri="{FF2B5EF4-FFF2-40B4-BE49-F238E27FC236}">
                <a16:creationId xmlns:a16="http://schemas.microsoft.com/office/drawing/2014/main" id="{E5C4DBE1-D21F-E905-A8B1-8F2142AA3F25}"/>
              </a:ext>
            </a:extLst>
          </p:cNvPr>
          <p:cNvSpPr/>
          <p:nvPr/>
        </p:nvSpPr>
        <p:spPr>
          <a:xfrm>
            <a:off x="6083139" y="1435287"/>
            <a:ext cx="2567958" cy="652512"/>
          </a:xfrm>
          <a:prstGeom prst="rect">
            <a:avLst/>
          </a:prstGeom>
          <a:noFill/>
          <a:ln/>
        </p:spPr>
        <p:txBody>
          <a:bodyPr wrap="square" lIns="0" tIns="0" rIns="0" bIns="0" rtlCol="0" anchor="t"/>
          <a:lstStyle/>
          <a:p>
            <a:pPr marL="0" indent="0">
              <a:lnSpc>
                <a:spcPct val="105000"/>
              </a:lnSpc>
              <a:buNone/>
            </a:pPr>
            <a:r>
              <a:rPr lang="en-US" sz="950" b="1">
                <a:solidFill>
                  <a:srgbClr val="0A0A0A"/>
                </a:solidFill>
                <a:latin typeface="Poppins" panose="00000500000000000000" pitchFamily="2" charset="0"/>
                <a:ea typeface="Poppins" pitchFamily="34" charset="-122"/>
                <a:cs typeface="Poppins" panose="00000500000000000000" pitchFamily="2" charset="0"/>
              </a:rPr>
              <a:t>Industry-Leading Utilization Management</a:t>
            </a:r>
            <a:endParaRPr lang="en-US" sz="950">
              <a:latin typeface="Poppins" panose="00000500000000000000" pitchFamily="2" charset="0"/>
              <a:cs typeface="Poppins" panose="00000500000000000000" pitchFamily="2" charset="0"/>
            </a:endParaRPr>
          </a:p>
          <a:p>
            <a:pPr marL="0" indent="0">
              <a:lnSpc>
                <a:spcPct val="105000"/>
              </a:lnSpc>
              <a:buNone/>
            </a:pPr>
            <a:r>
              <a:rPr lang="en-US" sz="950">
                <a:solidFill>
                  <a:srgbClr val="58595B"/>
                </a:solidFill>
                <a:latin typeface="Poppins" panose="00000500000000000000" pitchFamily="2" charset="0"/>
                <a:ea typeface="Poppins" pitchFamily="34" charset="-122"/>
                <a:cs typeface="Poppins" panose="00000500000000000000" pitchFamily="2" charset="0"/>
              </a:rPr>
              <a:t>Proprietary platform manages cost of care in real time</a:t>
            </a:r>
            <a:endParaRPr lang="en-US" sz="950">
              <a:latin typeface="Poppins" panose="00000500000000000000" pitchFamily="2" charset="0"/>
              <a:cs typeface="Poppins" panose="00000500000000000000" pitchFamily="2" charset="0"/>
            </a:endParaRPr>
          </a:p>
        </p:txBody>
      </p:sp>
      <p:sp>
        <p:nvSpPr>
          <p:cNvPr id="48" name="Text 38">
            <a:extLst>
              <a:ext uri="{FF2B5EF4-FFF2-40B4-BE49-F238E27FC236}">
                <a16:creationId xmlns:a16="http://schemas.microsoft.com/office/drawing/2014/main" id="{D0F8D428-30B2-E1A2-4D1A-EEAF06291D5D}"/>
              </a:ext>
            </a:extLst>
          </p:cNvPr>
          <p:cNvSpPr/>
          <p:nvPr/>
        </p:nvSpPr>
        <p:spPr>
          <a:xfrm>
            <a:off x="6083139" y="2152683"/>
            <a:ext cx="2567958" cy="652512"/>
          </a:xfrm>
          <a:prstGeom prst="rect">
            <a:avLst/>
          </a:prstGeom>
          <a:noFill/>
          <a:ln/>
        </p:spPr>
        <p:txBody>
          <a:bodyPr wrap="square" lIns="0" tIns="0" rIns="0" bIns="0" rtlCol="0" anchor="t"/>
          <a:lstStyle/>
          <a:p>
            <a:pPr marL="0" indent="0">
              <a:lnSpc>
                <a:spcPct val="105000"/>
              </a:lnSpc>
              <a:buNone/>
            </a:pPr>
            <a:r>
              <a:rPr lang="en-US" sz="950" b="1">
                <a:solidFill>
                  <a:srgbClr val="0A0A0A"/>
                </a:solidFill>
                <a:latin typeface="Poppins" panose="00000500000000000000" pitchFamily="2" charset="0"/>
                <a:ea typeface="Poppins" pitchFamily="34" charset="-122"/>
                <a:cs typeface="Poppins" panose="00000500000000000000" pitchFamily="2" charset="0"/>
              </a:rPr>
              <a:t>Scaled Drug Procurement</a:t>
            </a:r>
            <a:endParaRPr lang="en-US" sz="950">
              <a:latin typeface="Poppins" panose="00000500000000000000" pitchFamily="2" charset="0"/>
              <a:cs typeface="Poppins" panose="00000500000000000000" pitchFamily="2" charset="0"/>
            </a:endParaRPr>
          </a:p>
          <a:p>
            <a:pPr marL="0" indent="0">
              <a:lnSpc>
                <a:spcPct val="105000"/>
              </a:lnSpc>
              <a:buNone/>
            </a:pPr>
            <a:r>
              <a:rPr lang="en-US" sz="950">
                <a:solidFill>
                  <a:srgbClr val="58595B"/>
                </a:solidFill>
                <a:latin typeface="Poppins" panose="00000500000000000000" pitchFamily="2" charset="0"/>
                <a:ea typeface="Poppins" pitchFamily="34" charset="-122"/>
                <a:cs typeface="Poppins" panose="00000500000000000000" pitchFamily="2" charset="0"/>
              </a:rPr>
              <a:t>Drives margin on risk encounters; Part D adds stability</a:t>
            </a:r>
            <a:endParaRPr lang="en-US" sz="950">
              <a:latin typeface="Poppins" panose="00000500000000000000" pitchFamily="2" charset="0"/>
              <a:cs typeface="Poppins" panose="00000500000000000000" pitchFamily="2" charset="0"/>
            </a:endParaRPr>
          </a:p>
        </p:txBody>
      </p:sp>
      <p:sp>
        <p:nvSpPr>
          <p:cNvPr id="51" name="Text 40">
            <a:extLst>
              <a:ext uri="{FF2B5EF4-FFF2-40B4-BE49-F238E27FC236}">
                <a16:creationId xmlns:a16="http://schemas.microsoft.com/office/drawing/2014/main" id="{E854F3E4-6740-CF86-6A61-8DFF2DEBBE7A}"/>
              </a:ext>
            </a:extLst>
          </p:cNvPr>
          <p:cNvSpPr/>
          <p:nvPr/>
        </p:nvSpPr>
        <p:spPr>
          <a:xfrm>
            <a:off x="6083139" y="2805196"/>
            <a:ext cx="2567958" cy="652512"/>
          </a:xfrm>
          <a:prstGeom prst="rect">
            <a:avLst/>
          </a:prstGeom>
          <a:noFill/>
          <a:ln/>
        </p:spPr>
        <p:txBody>
          <a:bodyPr wrap="square" lIns="0" tIns="0" rIns="0" bIns="0" rtlCol="0" anchor="t"/>
          <a:lstStyle/>
          <a:p>
            <a:pPr marL="0" indent="0">
              <a:lnSpc>
                <a:spcPct val="105000"/>
              </a:lnSpc>
              <a:buNone/>
            </a:pPr>
            <a:r>
              <a:rPr lang="en-US" sz="950" b="1">
                <a:solidFill>
                  <a:srgbClr val="0A0A0A"/>
                </a:solidFill>
                <a:latin typeface="Poppins" panose="00000500000000000000" pitchFamily="2" charset="0"/>
                <a:ea typeface="Poppins" pitchFamily="34" charset="-122"/>
                <a:cs typeface="Poppins" panose="00000500000000000000" pitchFamily="2" charset="0"/>
              </a:rPr>
              <a:t>Hybrid Care Delivery Model</a:t>
            </a:r>
            <a:endParaRPr lang="en-US" sz="950">
              <a:latin typeface="Poppins" panose="00000500000000000000" pitchFamily="2" charset="0"/>
              <a:cs typeface="Poppins" panose="00000500000000000000" pitchFamily="2" charset="0"/>
            </a:endParaRPr>
          </a:p>
          <a:p>
            <a:pPr marL="0" indent="0">
              <a:lnSpc>
                <a:spcPct val="105000"/>
              </a:lnSpc>
              <a:buNone/>
            </a:pPr>
            <a:r>
              <a:rPr lang="en-US" sz="950">
                <a:solidFill>
                  <a:srgbClr val="58595B"/>
                </a:solidFill>
                <a:latin typeface="Poppins" panose="00000500000000000000" pitchFamily="2" charset="0"/>
                <a:ea typeface="Poppins" pitchFamily="34" charset="-122"/>
                <a:cs typeface="Poppins" panose="00000500000000000000" pitchFamily="2" charset="0"/>
              </a:rPr>
              <a:t>Differentiated engagement and ancillary services via STLN’s network</a:t>
            </a:r>
            <a:endParaRPr lang="en-US" sz="950">
              <a:latin typeface="Poppins" panose="00000500000000000000" pitchFamily="2" charset="0"/>
              <a:cs typeface="Poppins" panose="00000500000000000000" pitchFamily="2" charset="0"/>
            </a:endParaRPr>
          </a:p>
        </p:txBody>
      </p:sp>
      <p:sp>
        <p:nvSpPr>
          <p:cNvPr id="43" name="Shape 35">
            <a:extLst>
              <a:ext uri="{FF2B5EF4-FFF2-40B4-BE49-F238E27FC236}">
                <a16:creationId xmlns:a16="http://schemas.microsoft.com/office/drawing/2014/main" id="{41614E6B-BBCA-D0D0-19A5-257492A7FCDE}"/>
              </a:ext>
            </a:extLst>
          </p:cNvPr>
          <p:cNvSpPr/>
          <p:nvPr/>
        </p:nvSpPr>
        <p:spPr>
          <a:xfrm>
            <a:off x="5624576" y="1476069"/>
            <a:ext cx="317645" cy="317734"/>
          </a:xfrm>
          <a:prstGeom prst="ellipse">
            <a:avLst/>
          </a:prstGeom>
          <a:solidFill>
            <a:srgbClr val="001876"/>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44" name="Image 1" descr="/home/claude/icon_utilization.png">
            <a:extLst>
              <a:ext uri="{FF2B5EF4-FFF2-40B4-BE49-F238E27FC236}">
                <a16:creationId xmlns:a16="http://schemas.microsoft.com/office/drawing/2014/main" id="{F2A0209A-F7F5-C801-7308-D04B537D9EB0}"/>
              </a:ext>
            </a:extLst>
          </p:cNvPr>
          <p:cNvPicPr>
            <a:picLocks noChangeAspect="1"/>
          </p:cNvPicPr>
          <p:nvPr/>
        </p:nvPicPr>
        <p:blipFill>
          <a:blip r:embed="rId4"/>
          <a:stretch>
            <a:fillRect/>
          </a:stretch>
        </p:blipFill>
        <p:spPr>
          <a:xfrm>
            <a:off x="5708659" y="1567828"/>
            <a:ext cx="149480" cy="149522"/>
          </a:xfrm>
          <a:prstGeom prst="rect">
            <a:avLst/>
          </a:prstGeom>
        </p:spPr>
      </p:pic>
      <p:sp>
        <p:nvSpPr>
          <p:cNvPr id="46" name="Shape 37">
            <a:extLst>
              <a:ext uri="{FF2B5EF4-FFF2-40B4-BE49-F238E27FC236}">
                <a16:creationId xmlns:a16="http://schemas.microsoft.com/office/drawing/2014/main" id="{642B3522-6892-4F2D-BE5F-84AE78FDEF31}"/>
              </a:ext>
            </a:extLst>
          </p:cNvPr>
          <p:cNvSpPr/>
          <p:nvPr/>
        </p:nvSpPr>
        <p:spPr>
          <a:xfrm>
            <a:off x="5624576" y="2193466"/>
            <a:ext cx="317645" cy="317734"/>
          </a:xfrm>
          <a:prstGeom prst="ellipse">
            <a:avLst/>
          </a:prstGeom>
          <a:solidFill>
            <a:srgbClr val="001876"/>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47" name="Image 2" descr="/home/claude/icon_procurement.png">
            <a:extLst>
              <a:ext uri="{FF2B5EF4-FFF2-40B4-BE49-F238E27FC236}">
                <a16:creationId xmlns:a16="http://schemas.microsoft.com/office/drawing/2014/main" id="{A5480142-5907-0B36-3F69-0D781B32940E}"/>
              </a:ext>
            </a:extLst>
          </p:cNvPr>
          <p:cNvPicPr>
            <a:picLocks noChangeAspect="1"/>
          </p:cNvPicPr>
          <p:nvPr/>
        </p:nvPicPr>
        <p:blipFill>
          <a:blip r:embed="rId5"/>
          <a:stretch>
            <a:fillRect/>
          </a:stretch>
        </p:blipFill>
        <p:spPr>
          <a:xfrm>
            <a:off x="5708659" y="2285226"/>
            <a:ext cx="149480" cy="149522"/>
          </a:xfrm>
          <a:prstGeom prst="rect">
            <a:avLst/>
          </a:prstGeom>
        </p:spPr>
      </p:pic>
      <p:sp>
        <p:nvSpPr>
          <p:cNvPr id="49" name="Shape 39">
            <a:extLst>
              <a:ext uri="{FF2B5EF4-FFF2-40B4-BE49-F238E27FC236}">
                <a16:creationId xmlns:a16="http://schemas.microsoft.com/office/drawing/2014/main" id="{D6402042-374D-13DA-8D53-1C004EB09DE2}"/>
              </a:ext>
            </a:extLst>
          </p:cNvPr>
          <p:cNvSpPr/>
          <p:nvPr/>
        </p:nvSpPr>
        <p:spPr>
          <a:xfrm>
            <a:off x="5624576" y="2845978"/>
            <a:ext cx="317645" cy="317734"/>
          </a:xfrm>
          <a:prstGeom prst="ellipse">
            <a:avLst/>
          </a:prstGeom>
          <a:solidFill>
            <a:srgbClr val="001876"/>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50" name="Image 3" descr="/home/claude/icon_hybrid.png">
            <a:extLst>
              <a:ext uri="{FF2B5EF4-FFF2-40B4-BE49-F238E27FC236}">
                <a16:creationId xmlns:a16="http://schemas.microsoft.com/office/drawing/2014/main" id="{7CD26BB3-5D51-BFEF-58A8-4C1E8D4A6683}"/>
              </a:ext>
            </a:extLst>
          </p:cNvPr>
          <p:cNvPicPr>
            <a:picLocks noChangeAspect="1"/>
          </p:cNvPicPr>
          <p:nvPr/>
        </p:nvPicPr>
        <p:blipFill>
          <a:blip r:embed="rId6"/>
          <a:stretch>
            <a:fillRect/>
          </a:stretch>
        </p:blipFill>
        <p:spPr>
          <a:xfrm>
            <a:off x="5708659" y="2937738"/>
            <a:ext cx="149480" cy="149522"/>
          </a:xfrm>
          <a:prstGeom prst="rect">
            <a:avLst/>
          </a:prstGeom>
        </p:spPr>
      </p:pic>
      <p:sp>
        <p:nvSpPr>
          <p:cNvPr id="52" name="Shape 41">
            <a:extLst>
              <a:ext uri="{FF2B5EF4-FFF2-40B4-BE49-F238E27FC236}">
                <a16:creationId xmlns:a16="http://schemas.microsoft.com/office/drawing/2014/main" id="{3D5968A4-A90E-3982-C5D4-0F69FEAA8A17}"/>
              </a:ext>
            </a:extLst>
          </p:cNvPr>
          <p:cNvSpPr/>
          <p:nvPr/>
        </p:nvSpPr>
        <p:spPr>
          <a:xfrm>
            <a:off x="5624576" y="3498490"/>
            <a:ext cx="317645" cy="317734"/>
          </a:xfrm>
          <a:prstGeom prst="ellipse">
            <a:avLst/>
          </a:prstGeom>
          <a:solidFill>
            <a:srgbClr val="001876"/>
          </a:solidFill>
          <a:ln/>
          <a:effectLst>
            <a:outerShdw blurRad="50800" dist="38100" dir="2700000" algn="tl" rotWithShape="0">
              <a:prstClr val="black">
                <a:alpha val="40000"/>
              </a:prstClr>
            </a:outerShdw>
          </a:effectLst>
        </p:spPr>
        <p:txBody>
          <a:bodyPr/>
          <a:lstStyle/>
          <a:p>
            <a:endParaRPr lang="en-US">
              <a:latin typeface="Poppins" panose="00000500000000000000" pitchFamily="2" charset="0"/>
              <a:cs typeface="Poppins" panose="00000500000000000000" pitchFamily="2" charset="0"/>
            </a:endParaRPr>
          </a:p>
        </p:txBody>
      </p:sp>
      <p:pic>
        <p:nvPicPr>
          <p:cNvPr id="53" name="Image 4" descr="/home/claude/icon_nexus.png">
            <a:extLst>
              <a:ext uri="{FF2B5EF4-FFF2-40B4-BE49-F238E27FC236}">
                <a16:creationId xmlns:a16="http://schemas.microsoft.com/office/drawing/2014/main" id="{D74F9EA0-7AEE-2963-28FB-D3348A2C1647}"/>
              </a:ext>
            </a:extLst>
          </p:cNvPr>
          <p:cNvPicPr>
            <a:picLocks noChangeAspect="1"/>
          </p:cNvPicPr>
          <p:nvPr/>
        </p:nvPicPr>
        <p:blipFill>
          <a:blip r:embed="rId7"/>
          <a:stretch>
            <a:fillRect/>
          </a:stretch>
        </p:blipFill>
        <p:spPr>
          <a:xfrm>
            <a:off x="5708659" y="3590250"/>
            <a:ext cx="149480" cy="149522"/>
          </a:xfrm>
          <a:prstGeom prst="rect">
            <a:avLst/>
          </a:prstGeom>
        </p:spPr>
      </p:pic>
      <p:sp>
        <p:nvSpPr>
          <p:cNvPr id="54" name="Text 42">
            <a:extLst>
              <a:ext uri="{FF2B5EF4-FFF2-40B4-BE49-F238E27FC236}">
                <a16:creationId xmlns:a16="http://schemas.microsoft.com/office/drawing/2014/main" id="{5C2406C1-E155-64BD-84A6-9558FB377831}"/>
              </a:ext>
            </a:extLst>
          </p:cNvPr>
          <p:cNvSpPr/>
          <p:nvPr/>
        </p:nvSpPr>
        <p:spPr>
          <a:xfrm>
            <a:off x="6083139" y="3509131"/>
            <a:ext cx="2567958" cy="652512"/>
          </a:xfrm>
          <a:prstGeom prst="rect">
            <a:avLst/>
          </a:prstGeom>
          <a:noFill/>
          <a:ln/>
        </p:spPr>
        <p:txBody>
          <a:bodyPr wrap="square" lIns="0" tIns="0" rIns="0" bIns="0" rtlCol="0" anchor="t"/>
          <a:lstStyle/>
          <a:p>
            <a:pPr marL="0" indent="0">
              <a:lnSpc>
                <a:spcPct val="105000"/>
              </a:lnSpc>
              <a:buNone/>
            </a:pPr>
            <a:r>
              <a:rPr lang="en-US" sz="950" b="1">
                <a:solidFill>
                  <a:srgbClr val="0A0A0A"/>
                </a:solidFill>
                <a:latin typeface="Poppins" panose="00000500000000000000" pitchFamily="2" charset="0"/>
                <a:ea typeface="Poppins" pitchFamily="34" charset="-122"/>
                <a:cs typeface="Poppins" panose="00000500000000000000" pitchFamily="2" charset="0"/>
              </a:rPr>
              <a:t>Starling Oncology Nexus™</a:t>
            </a:r>
            <a:endParaRPr lang="en-US" sz="950">
              <a:latin typeface="Poppins" panose="00000500000000000000" pitchFamily="2" charset="0"/>
              <a:cs typeface="Poppins" panose="00000500000000000000" pitchFamily="2" charset="0"/>
            </a:endParaRPr>
          </a:p>
          <a:p>
            <a:pPr marL="0" indent="0">
              <a:lnSpc>
                <a:spcPct val="105000"/>
              </a:lnSpc>
              <a:buNone/>
            </a:pPr>
            <a:r>
              <a:rPr lang="en-US" sz="950">
                <a:solidFill>
                  <a:srgbClr val="58595B"/>
                </a:solidFill>
                <a:latin typeface="Poppins" panose="00000500000000000000" pitchFamily="2" charset="0"/>
                <a:ea typeface="Poppins" pitchFamily="34" charset="-122"/>
                <a:cs typeface="Poppins" panose="00000500000000000000" pitchFamily="2" charset="0"/>
              </a:rPr>
              <a:t>Drives clinical pathway adherence across the network</a:t>
            </a:r>
            <a:endParaRPr lang="en-US" sz="950">
              <a:latin typeface="Poppins" panose="00000500000000000000" pitchFamily="2" charset="0"/>
              <a:cs typeface="Poppins" panose="00000500000000000000" pitchFamily="2" charset="0"/>
            </a:endParaRPr>
          </a:p>
        </p:txBody>
      </p:sp>
      <p:sp>
        <p:nvSpPr>
          <p:cNvPr id="55" name="Google Shape;164;p9">
            <a:extLst>
              <a:ext uri="{FF2B5EF4-FFF2-40B4-BE49-F238E27FC236}">
                <a16:creationId xmlns:a16="http://schemas.microsoft.com/office/drawing/2014/main" id="{82BA22D9-B1D6-9D47-9819-C3A2D52D26DB}"/>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25</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56" name="Google Shape;170;p9">
            <a:extLst>
              <a:ext uri="{FF2B5EF4-FFF2-40B4-BE49-F238E27FC236}">
                <a16:creationId xmlns:a16="http://schemas.microsoft.com/office/drawing/2014/main" id="{3FFF7097-CF76-8788-921D-907621BB8517}"/>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57" name="Google Shape;162;p9">
            <a:extLst>
              <a:ext uri="{FF2B5EF4-FFF2-40B4-BE49-F238E27FC236}">
                <a16:creationId xmlns:a16="http://schemas.microsoft.com/office/drawing/2014/main" id="{55C1C691-9A00-6FC1-B281-868BFD8C6610}"/>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58" name="Google Shape;163;p9">
            <a:extLst>
              <a:ext uri="{FF2B5EF4-FFF2-40B4-BE49-F238E27FC236}">
                <a16:creationId xmlns:a16="http://schemas.microsoft.com/office/drawing/2014/main" id="{42CAC8CD-B80E-6288-BD8D-E2651650E5AF}"/>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3" name="TextBox 2">
            <a:extLst>
              <a:ext uri="{FF2B5EF4-FFF2-40B4-BE49-F238E27FC236}">
                <a16:creationId xmlns:a16="http://schemas.microsoft.com/office/drawing/2014/main" id="{D150B898-4BCC-8124-AB51-E09CD63EDE44}"/>
              </a:ext>
            </a:extLst>
          </p:cNvPr>
          <p:cNvSpPr txBox="1"/>
          <p:nvPr/>
        </p:nvSpPr>
        <p:spPr>
          <a:xfrm>
            <a:off x="311348" y="4535196"/>
            <a:ext cx="7626350" cy="276999"/>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Excludes gain share contract revenue.</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(2) MLR is defined as payroll, third-party charges, medical supplies plus IV drug costs incurred by STLN divided by net capitation revenue.</a:t>
            </a:r>
          </a:p>
        </p:txBody>
      </p:sp>
    </p:spTree>
    <p:extLst>
      <p:ext uri="{BB962C8B-B14F-4D97-AF65-F5344CB8AC3E}">
        <p14:creationId xmlns:p14="http://schemas.microsoft.com/office/powerpoint/2010/main" val="182216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D58B45B3-2874-003F-4862-520F71790C72}"/>
            </a:ext>
          </a:extLst>
        </p:cNvPr>
        <p:cNvGrpSpPr/>
        <p:nvPr/>
      </p:nvGrpSpPr>
      <p:grpSpPr>
        <a:xfrm>
          <a:off x="0" y="0"/>
          <a:ext cx="0" cy="0"/>
          <a:chOff x="0" y="0"/>
          <a:chExt cx="0" cy="0"/>
        </a:xfrm>
      </p:grpSpPr>
      <p:sp>
        <p:nvSpPr>
          <p:cNvPr id="11" name="Google Shape;176;p10">
            <a:extLst>
              <a:ext uri="{FF2B5EF4-FFF2-40B4-BE49-F238E27FC236}">
                <a16:creationId xmlns:a16="http://schemas.microsoft.com/office/drawing/2014/main" id="{5ED04EFC-1B79-A85B-53E0-CE57A1BFE7DB}"/>
              </a:ext>
            </a:extLst>
          </p:cNvPr>
          <p:cNvSpPr/>
          <p:nvPr/>
        </p:nvSpPr>
        <p:spPr>
          <a:xfrm>
            <a:off x="311348" y="470000"/>
            <a:ext cx="6870502" cy="329001"/>
          </a:xfrm>
          <a:prstGeom prst="rect">
            <a:avLst/>
          </a:prstGeom>
          <a:noFill/>
          <a:ln>
            <a:noFill/>
          </a:ln>
        </p:spPr>
        <p:txBody>
          <a:bodyPr spcFirstLastPara="1" wrap="square" lIns="0" tIns="0" rIns="0" bIns="0" anchor="ctr" anchorCtr="0">
            <a:noAutofit/>
          </a:bodyPr>
          <a:lstStyle/>
          <a:p>
            <a:pPr marL="0" marR="0" lvl="0" indent="0" algn="l" rtl="0">
              <a:lnSpc>
                <a:spcPct val="149953"/>
              </a:lnSpc>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Path to Breakeven and Future Profitability Levers</a:t>
            </a:r>
          </a:p>
        </p:txBody>
      </p:sp>
      <p:cxnSp>
        <p:nvCxnSpPr>
          <p:cNvPr id="47" name="Google Shape;163;p9">
            <a:extLst>
              <a:ext uri="{FF2B5EF4-FFF2-40B4-BE49-F238E27FC236}">
                <a16:creationId xmlns:a16="http://schemas.microsoft.com/office/drawing/2014/main" id="{506973DA-5B7A-8E56-0E7E-5CF7FF6912F3}"/>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8" name="Google Shape;164;p9">
            <a:extLst>
              <a:ext uri="{FF2B5EF4-FFF2-40B4-BE49-F238E27FC236}">
                <a16:creationId xmlns:a16="http://schemas.microsoft.com/office/drawing/2014/main" id="{33715E56-D2C8-9B36-759C-FD1616FA778A}"/>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26</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49" name="Google Shape;170;p9">
            <a:extLst>
              <a:ext uri="{FF2B5EF4-FFF2-40B4-BE49-F238E27FC236}">
                <a16:creationId xmlns:a16="http://schemas.microsoft.com/office/drawing/2014/main" id="{8D282E05-EE9C-79AE-0E81-DC4E1335DB54}"/>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50" name="Google Shape;162;p9">
            <a:extLst>
              <a:ext uri="{FF2B5EF4-FFF2-40B4-BE49-F238E27FC236}">
                <a16:creationId xmlns:a16="http://schemas.microsoft.com/office/drawing/2014/main" id="{BDDACB0E-5C00-B640-E228-D501756A76EC}"/>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2" name="Rectangle: Top Corners Rounded 1">
            <a:extLst>
              <a:ext uri="{FF2B5EF4-FFF2-40B4-BE49-F238E27FC236}">
                <a16:creationId xmlns:a16="http://schemas.microsoft.com/office/drawing/2014/main" id="{E2761DF4-0C92-FD20-9B72-06C17622E152}"/>
              </a:ext>
            </a:extLst>
          </p:cNvPr>
          <p:cNvSpPr/>
          <p:nvPr/>
        </p:nvSpPr>
        <p:spPr>
          <a:xfrm>
            <a:off x="457202" y="886682"/>
            <a:ext cx="2990570" cy="506299"/>
          </a:xfrm>
          <a:prstGeom prst="round2SameRect">
            <a:avLst/>
          </a:prstGeom>
          <a:solidFill>
            <a:srgbClr val="001876"/>
          </a:solidFill>
          <a:ln w="25400" cap="flat" cmpd="sng" algn="ctr">
            <a:noFill/>
            <a:prstDash val="solid"/>
          </a:ln>
          <a:effectLst/>
        </p:spPr>
        <p:txBody>
          <a:bodyPr lIns="108000" rIns="10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SG&amp;A Declining as a Percentage of Revenue, Gross Margins Trending Higher</a:t>
            </a:r>
          </a:p>
        </p:txBody>
      </p:sp>
      <p:sp>
        <p:nvSpPr>
          <p:cNvPr id="3" name="Rectangle 2">
            <a:extLst>
              <a:ext uri="{FF2B5EF4-FFF2-40B4-BE49-F238E27FC236}">
                <a16:creationId xmlns:a16="http://schemas.microsoft.com/office/drawing/2014/main" id="{415A552A-32EE-4BF8-4EE6-A3370031E76E}"/>
              </a:ext>
            </a:extLst>
          </p:cNvPr>
          <p:cNvSpPr/>
          <p:nvPr/>
        </p:nvSpPr>
        <p:spPr>
          <a:xfrm>
            <a:off x="457202" y="1392980"/>
            <a:ext cx="2990570" cy="3193755"/>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endParaRPr lang="en-US" sz="950">
              <a:solidFill>
                <a:schemeClr val="tx1"/>
              </a:solidFill>
              <a:latin typeface="Poppins" panose="00000500000000000000" pitchFamily="2" charset="0"/>
              <a:cs typeface="Poppins" panose="00000500000000000000" pitchFamily="2" charset="0"/>
            </a:endParaRPr>
          </a:p>
        </p:txBody>
      </p:sp>
      <p:sp>
        <p:nvSpPr>
          <p:cNvPr id="4" name="Rectangle 3">
            <a:extLst>
              <a:ext uri="{FF2B5EF4-FFF2-40B4-BE49-F238E27FC236}">
                <a16:creationId xmlns:a16="http://schemas.microsoft.com/office/drawing/2014/main" id="{CCF69F96-0E2A-9C78-FC0A-FEAA5F2A8E0F}"/>
              </a:ext>
            </a:extLst>
          </p:cNvPr>
          <p:cNvSpPr/>
          <p:nvPr/>
        </p:nvSpPr>
        <p:spPr>
          <a:xfrm>
            <a:off x="6712660" y="1392980"/>
            <a:ext cx="1974370" cy="3193755"/>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endParaRPr lang="en-US" sz="950">
              <a:solidFill>
                <a:schemeClr val="tx1"/>
              </a:solidFill>
              <a:latin typeface="Poppins" panose="00000500000000000000" pitchFamily="2" charset="0"/>
              <a:cs typeface="Poppins" panose="00000500000000000000" pitchFamily="2" charset="0"/>
            </a:endParaRPr>
          </a:p>
        </p:txBody>
      </p:sp>
      <p:sp>
        <p:nvSpPr>
          <p:cNvPr id="5" name="Rectangle: Top Corners Rounded 4">
            <a:extLst>
              <a:ext uri="{FF2B5EF4-FFF2-40B4-BE49-F238E27FC236}">
                <a16:creationId xmlns:a16="http://schemas.microsoft.com/office/drawing/2014/main" id="{1D24A55C-378D-5C7E-3DA2-E88391F44EB0}"/>
              </a:ext>
            </a:extLst>
          </p:cNvPr>
          <p:cNvSpPr/>
          <p:nvPr/>
        </p:nvSpPr>
        <p:spPr>
          <a:xfrm>
            <a:off x="6712662" y="886682"/>
            <a:ext cx="1974370" cy="506299"/>
          </a:xfrm>
          <a:prstGeom prst="round2SameRect">
            <a:avLst/>
          </a:prstGeom>
          <a:solidFill>
            <a:srgbClr val="001876"/>
          </a:solidFill>
          <a:ln w="25400" cap="flat" cmpd="sng" algn="ctr">
            <a:noFill/>
            <a:prstDash val="solid"/>
          </a:ln>
          <a:effectLst/>
        </p:spPr>
        <p:txBody>
          <a:bodyPr lIns="108000" rIns="10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Margin Levers</a:t>
            </a:r>
          </a:p>
        </p:txBody>
      </p:sp>
      <p:sp>
        <p:nvSpPr>
          <p:cNvPr id="6" name="Google Shape;11;p27">
            <a:extLst>
              <a:ext uri="{FF2B5EF4-FFF2-40B4-BE49-F238E27FC236}">
                <a16:creationId xmlns:a16="http://schemas.microsoft.com/office/drawing/2014/main" id="{23E197B5-B498-D66F-EB66-689A45FA3DB0}"/>
              </a:ext>
            </a:extLst>
          </p:cNvPr>
          <p:cNvSpPr txBox="1">
            <a:spLocks noGrp="1"/>
          </p:cNvSpPr>
          <p:nvPr>
            <p:custDataLst>
              <p:tags r:id="rId1"/>
            </p:custDataLst>
          </p:nvPr>
        </p:nvSpPr>
        <p:spPr bwMode="auto">
          <a:xfrm>
            <a:off x="7032301" y="1508950"/>
            <a:ext cx="1557948" cy="1667123"/>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a:spcBef>
                <a:spcPts val="200"/>
              </a:spcBef>
              <a:spcAft>
                <a:spcPts val="200"/>
              </a:spcAft>
              <a:buNone/>
            </a:pPr>
            <a:r>
              <a:rPr lang="en-US" altLang="en-US" sz="950" b="1" kern="1200">
                <a:solidFill>
                  <a:srgbClr val="0A0A0A"/>
                </a:solidFill>
                <a:latin typeface="Poppins" panose="00000500000000000000" pitchFamily="2" charset="0"/>
                <a:ea typeface="+mn-ea"/>
                <a:cs typeface="Poppins" panose="00000500000000000000" pitchFamily="2" charset="0"/>
              </a:rPr>
              <a:t>Gross Margin</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Leverage existing clinical labor</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Drive Specialty Pharmacy, Clinical Research, and behavioral attachment</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Drug procurement, Pathways, and buy-ins</a:t>
            </a:r>
          </a:p>
        </p:txBody>
      </p:sp>
      <p:grpSp>
        <p:nvGrpSpPr>
          <p:cNvPr id="7" name="Group 6">
            <a:extLst>
              <a:ext uri="{FF2B5EF4-FFF2-40B4-BE49-F238E27FC236}">
                <a16:creationId xmlns:a16="http://schemas.microsoft.com/office/drawing/2014/main" id="{D8AAD1CE-9EE6-ECCC-1A4F-3FAA20E3835D}"/>
              </a:ext>
            </a:extLst>
          </p:cNvPr>
          <p:cNvGrpSpPr/>
          <p:nvPr/>
        </p:nvGrpSpPr>
        <p:grpSpPr>
          <a:xfrm>
            <a:off x="6809445" y="1508950"/>
            <a:ext cx="154853" cy="144000"/>
            <a:chOff x="682175" y="4853733"/>
            <a:chExt cx="184018" cy="184018"/>
          </a:xfrm>
        </p:grpSpPr>
        <p:sp>
          <p:nvSpPr>
            <p:cNvPr id="8" name="Oval 58">
              <a:extLst>
                <a:ext uri="{FF2B5EF4-FFF2-40B4-BE49-F238E27FC236}">
                  <a16:creationId xmlns:a16="http://schemas.microsoft.com/office/drawing/2014/main" id="{0B3C9F83-9CEC-F77C-6527-1E5C509A1401}"/>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950" b="1" i="0" u="none" strike="noStrike" kern="0" cap="none" spc="0" normalizeH="0" baseline="0" noProof="0">
                <a:ln>
                  <a:noFill/>
                </a:ln>
                <a:solidFill>
                  <a:srgbClr val="0C2837"/>
                </a:solidFill>
                <a:effectLst/>
                <a:uLnTx/>
                <a:uFillTx/>
                <a:latin typeface="Poppins" panose="00000500000000000000" pitchFamily="2" charset="0"/>
                <a:ea typeface="+mn-ea"/>
                <a:cs typeface="Poppins" panose="00000500000000000000" pitchFamily="2" charset="0"/>
                <a:sym typeface="Arial"/>
              </a:endParaRPr>
            </a:p>
          </p:txBody>
        </p:sp>
        <p:grpSp>
          <p:nvGrpSpPr>
            <p:cNvPr id="9" name="Group 8">
              <a:extLst>
                <a:ext uri="{FF2B5EF4-FFF2-40B4-BE49-F238E27FC236}">
                  <a16:creationId xmlns:a16="http://schemas.microsoft.com/office/drawing/2014/main" id="{E83E2043-F602-244E-2BE0-E24CA4611501}"/>
                </a:ext>
              </a:extLst>
            </p:cNvPr>
            <p:cNvGrpSpPr/>
            <p:nvPr/>
          </p:nvGrpSpPr>
          <p:grpSpPr>
            <a:xfrm rot="16200000">
              <a:off x="746156" y="4927380"/>
              <a:ext cx="70390" cy="36725"/>
              <a:chOff x="5246370" y="2792730"/>
              <a:chExt cx="87630" cy="45720"/>
            </a:xfrm>
          </p:grpSpPr>
          <p:cxnSp>
            <p:nvCxnSpPr>
              <p:cNvPr id="10" name="Straight Connector 9">
                <a:extLst>
                  <a:ext uri="{FF2B5EF4-FFF2-40B4-BE49-F238E27FC236}">
                    <a16:creationId xmlns:a16="http://schemas.microsoft.com/office/drawing/2014/main" id="{27176C39-4F22-76E2-80B7-43311C759F02}"/>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AF307C5-887D-D517-0C9D-B8F70A41C74C}"/>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7" name="Rectangle: Top Corners Rounded 26">
            <a:extLst>
              <a:ext uri="{FF2B5EF4-FFF2-40B4-BE49-F238E27FC236}">
                <a16:creationId xmlns:a16="http://schemas.microsoft.com/office/drawing/2014/main" id="{80496A4E-9B14-7024-C53F-D07DE71F6204}"/>
              </a:ext>
            </a:extLst>
          </p:cNvPr>
          <p:cNvSpPr/>
          <p:nvPr/>
        </p:nvSpPr>
        <p:spPr>
          <a:xfrm>
            <a:off x="3584932" y="886682"/>
            <a:ext cx="2990570" cy="506299"/>
          </a:xfrm>
          <a:prstGeom prst="round2SameRect">
            <a:avLst/>
          </a:prstGeom>
          <a:solidFill>
            <a:srgbClr val="001876"/>
          </a:solidFill>
          <a:ln w="25400" cap="flat" cmpd="sng" algn="ctr">
            <a:noFill/>
            <a:prstDash val="solid"/>
          </a:ln>
          <a:effectLst/>
        </p:spPr>
        <p:txBody>
          <a:bodyPr lIns="108000" rIns="108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Adj EBITDA </a:t>
            </a:r>
          </a:p>
        </p:txBody>
      </p:sp>
      <p:sp>
        <p:nvSpPr>
          <p:cNvPr id="28" name="Rectangle 27">
            <a:extLst>
              <a:ext uri="{FF2B5EF4-FFF2-40B4-BE49-F238E27FC236}">
                <a16:creationId xmlns:a16="http://schemas.microsoft.com/office/drawing/2014/main" id="{C3DFF434-6683-F561-483D-57F546BAF3D0}"/>
              </a:ext>
            </a:extLst>
          </p:cNvPr>
          <p:cNvSpPr/>
          <p:nvPr/>
        </p:nvSpPr>
        <p:spPr>
          <a:xfrm>
            <a:off x="3584932" y="1392980"/>
            <a:ext cx="2990570" cy="3193755"/>
          </a:xfrm>
          <a:prstGeom prst="rect">
            <a:avLst/>
          </a:prstGeom>
          <a:solidFill>
            <a:schemeClr val="bg1"/>
          </a:solidFill>
          <a:ln w="6350">
            <a:solidFill>
              <a:schemeClr val="tx2"/>
            </a:solidFill>
          </a:ln>
          <a:effectLst>
            <a:outerShdw blurRad="90000" dist="30000" dir="5400000" rotWithShape="0">
              <a:srgbClr val="1E2761">
                <a:alpha val="22000"/>
              </a:srgbClr>
            </a:outerShdw>
          </a:effectLst>
        </p:spPr>
        <p:style>
          <a:lnRef idx="2">
            <a:schemeClr val="accent1">
              <a:shade val="15000"/>
            </a:schemeClr>
          </a:lnRef>
          <a:fillRef idx="1">
            <a:schemeClr val="accent1"/>
          </a:fillRef>
          <a:effectRef idx="0">
            <a:schemeClr val="accent1"/>
          </a:effectRef>
          <a:fontRef idx="minor">
            <a:schemeClr val="lt1"/>
          </a:fontRef>
        </p:style>
        <p:txBody>
          <a:bodyPr lIns="252000" tIns="612000" rIns="252000" bIns="36000" rtlCol="0" anchor="t" anchorCtr="0"/>
          <a:lstStyle/>
          <a:p>
            <a:endParaRPr lang="en-US" sz="950">
              <a:solidFill>
                <a:schemeClr val="tx1"/>
              </a:solidFill>
              <a:latin typeface="Poppins" panose="00000500000000000000" pitchFamily="2" charset="0"/>
              <a:cs typeface="Poppins" panose="00000500000000000000" pitchFamily="2" charset="0"/>
            </a:endParaRPr>
          </a:p>
        </p:txBody>
      </p:sp>
      <p:sp>
        <p:nvSpPr>
          <p:cNvPr id="29" name="Google Shape;11;p27">
            <a:extLst>
              <a:ext uri="{FF2B5EF4-FFF2-40B4-BE49-F238E27FC236}">
                <a16:creationId xmlns:a16="http://schemas.microsoft.com/office/drawing/2014/main" id="{0BF702B6-2030-E926-2B07-A42FAFD5ACED}"/>
              </a:ext>
            </a:extLst>
          </p:cNvPr>
          <p:cNvSpPr txBox="1">
            <a:spLocks noGrp="1"/>
          </p:cNvSpPr>
          <p:nvPr>
            <p:custDataLst>
              <p:tags r:id="rId2"/>
            </p:custDataLst>
          </p:nvPr>
        </p:nvSpPr>
        <p:spPr bwMode="auto">
          <a:xfrm>
            <a:off x="3686510" y="1507126"/>
            <a:ext cx="2787417" cy="146194"/>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ctr"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a:spcBef>
                <a:spcPct val="0"/>
              </a:spcBef>
              <a:spcAft>
                <a:spcPct val="0"/>
              </a:spcAft>
              <a:buNone/>
            </a:pPr>
            <a:r>
              <a:rPr lang="en-US" altLang="en-US" sz="950" b="1" kern="1200">
                <a:solidFill>
                  <a:srgbClr val="0D469D"/>
                </a:solidFill>
                <a:latin typeface="Poppins" panose="00000500000000000000" pitchFamily="2" charset="0"/>
                <a:ea typeface="+mn-ea"/>
                <a:cs typeface="Poppins" panose="00000500000000000000" pitchFamily="2" charset="0"/>
              </a:rPr>
              <a:t>($ in millions)</a:t>
            </a:r>
          </a:p>
        </p:txBody>
      </p:sp>
      <p:graphicFrame>
        <p:nvGraphicFramePr>
          <p:cNvPr id="34" name="Chart 33">
            <a:extLst>
              <a:ext uri="{FF2B5EF4-FFF2-40B4-BE49-F238E27FC236}">
                <a16:creationId xmlns:a16="http://schemas.microsoft.com/office/drawing/2014/main" id="{A2F907F8-84D2-66F3-45DE-3DE2316A029E}"/>
              </a:ext>
            </a:extLst>
          </p:cNvPr>
          <p:cNvGraphicFramePr>
            <a:graphicFrameLocks/>
          </p:cNvGraphicFramePr>
          <p:nvPr/>
        </p:nvGraphicFramePr>
        <p:xfrm>
          <a:off x="558780" y="1511412"/>
          <a:ext cx="2787417" cy="295254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7" name="Chart 36">
            <a:extLst>
              <a:ext uri="{FF2B5EF4-FFF2-40B4-BE49-F238E27FC236}">
                <a16:creationId xmlns:a16="http://schemas.microsoft.com/office/drawing/2014/main" id="{E2403C4B-61F9-6F70-04B5-51F7F9B997A4}"/>
              </a:ext>
            </a:extLst>
          </p:cNvPr>
          <p:cNvGraphicFramePr>
            <a:graphicFrameLocks/>
          </p:cNvGraphicFramePr>
          <p:nvPr/>
        </p:nvGraphicFramePr>
        <p:xfrm>
          <a:off x="3686510" y="1797152"/>
          <a:ext cx="2787417" cy="2604253"/>
        </p:xfrm>
        <a:graphic>
          <a:graphicData uri="http://schemas.openxmlformats.org/drawingml/2006/chart">
            <c:chart xmlns:c="http://schemas.openxmlformats.org/drawingml/2006/chart" xmlns:r="http://schemas.openxmlformats.org/officeDocument/2006/relationships" r:id="rId7"/>
          </a:graphicData>
        </a:graphic>
      </p:graphicFrame>
      <p:sp>
        <p:nvSpPr>
          <p:cNvPr id="40" name="Google Shape;11;p27">
            <a:extLst>
              <a:ext uri="{FF2B5EF4-FFF2-40B4-BE49-F238E27FC236}">
                <a16:creationId xmlns:a16="http://schemas.microsoft.com/office/drawing/2014/main" id="{76142153-8442-5473-1F76-3A51C44CE124}"/>
              </a:ext>
            </a:extLst>
          </p:cNvPr>
          <p:cNvSpPr txBox="1">
            <a:spLocks noGrp="1"/>
          </p:cNvSpPr>
          <p:nvPr>
            <p:custDataLst>
              <p:tags r:id="rId3"/>
            </p:custDataLst>
          </p:nvPr>
        </p:nvSpPr>
        <p:spPr bwMode="auto">
          <a:xfrm>
            <a:off x="7032301" y="3280047"/>
            <a:ext cx="1557948" cy="1082348"/>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square" lIns="0" tIns="0" rIns="0" bIns="0" anchor="t" anchorCtr="0">
            <a:sp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dk1"/>
              </a:buClr>
              <a:buSzPts val="1800"/>
              <a:buFont typeface="DM Sans"/>
              <a:buChar char="•"/>
              <a:defRPr sz="1800" b="0" i="0" u="none" strike="noStrike" cap="none">
                <a:solidFill>
                  <a:schemeClr val="dk1"/>
                </a:solidFill>
                <a:latin typeface="DM Sans"/>
                <a:ea typeface="DM Sans"/>
                <a:cs typeface="DM Sans"/>
                <a:sym typeface="DM Sans"/>
              </a:defRPr>
            </a:lvl1pPr>
            <a:lvl2pPr marL="914400" marR="0" lvl="1" indent="-317500" algn="l" rtl="0">
              <a:lnSpc>
                <a:spcPct val="100000"/>
              </a:lnSpc>
              <a:spcBef>
                <a:spcPts val="500"/>
              </a:spcBef>
              <a:spcAft>
                <a:spcPts val="0"/>
              </a:spcAft>
              <a:buClr>
                <a:schemeClr val="dk1"/>
              </a:buClr>
              <a:buSzPts val="1400"/>
              <a:buFont typeface="DM Sans"/>
              <a:buChar char="•"/>
              <a:defRPr sz="1400" b="0" i="0" u="none" strike="noStrike" cap="none">
                <a:solidFill>
                  <a:schemeClr val="dk1"/>
                </a:solidFill>
                <a:latin typeface="DM Sans"/>
                <a:ea typeface="DM Sans"/>
                <a:cs typeface="DM Sans"/>
                <a:sym typeface="DM Sans"/>
              </a:defRPr>
            </a:lvl2pPr>
            <a:lvl3pPr marL="1371600" marR="0" lvl="2" indent="-292100" algn="l" rtl="0">
              <a:lnSpc>
                <a:spcPct val="100000"/>
              </a:lnSpc>
              <a:spcBef>
                <a:spcPts val="500"/>
              </a:spcBef>
              <a:spcAft>
                <a:spcPts val="0"/>
              </a:spcAft>
              <a:buClr>
                <a:schemeClr val="dk1"/>
              </a:buClr>
              <a:buSzPts val="1000"/>
              <a:buFont typeface="DM Sans"/>
              <a:buChar char="•"/>
              <a:defRPr sz="1000" b="0" i="0" u="none" strike="noStrike" cap="none">
                <a:solidFill>
                  <a:schemeClr val="dk1"/>
                </a:solidFill>
                <a:latin typeface="DM Sans"/>
                <a:ea typeface="DM Sans"/>
                <a:cs typeface="DM Sans"/>
                <a:sym typeface="DM Sans"/>
              </a:defRPr>
            </a:lvl3pPr>
            <a:lvl4pPr marL="1828800" marR="0" lvl="3"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4pPr>
            <a:lvl5pPr marL="2286000" marR="0" lvl="4"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5pPr>
            <a:lvl6pPr marL="2743200" marR="0" lvl="5"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6pPr>
            <a:lvl7pPr marL="3200400" marR="0" lvl="6"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7pPr>
            <a:lvl8pPr marL="3657600" marR="0" lvl="7"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8pPr>
            <a:lvl9pPr marL="4114800" marR="0" lvl="8" indent="-279400" algn="l" rtl="0">
              <a:lnSpc>
                <a:spcPct val="100000"/>
              </a:lnSpc>
              <a:spcBef>
                <a:spcPts val="500"/>
              </a:spcBef>
              <a:spcAft>
                <a:spcPts val="0"/>
              </a:spcAft>
              <a:buClr>
                <a:schemeClr val="dk1"/>
              </a:buClr>
              <a:buSzPts val="800"/>
              <a:buFont typeface="DM Sans"/>
              <a:buChar char="•"/>
              <a:defRPr sz="800" b="0" i="0" u="none" strike="noStrike" cap="none">
                <a:solidFill>
                  <a:schemeClr val="dk1"/>
                </a:solidFill>
                <a:latin typeface="DM Sans"/>
                <a:ea typeface="DM Sans"/>
                <a:cs typeface="DM Sans"/>
                <a:sym typeface="DM Sans"/>
              </a:defRPr>
            </a:lvl9pPr>
          </a:lstStyle>
          <a:p>
            <a:pPr marL="0" indent="0">
              <a:spcBef>
                <a:spcPts val="200"/>
              </a:spcBef>
              <a:spcAft>
                <a:spcPts val="200"/>
              </a:spcAft>
              <a:buNone/>
            </a:pPr>
            <a:r>
              <a:rPr lang="en-US" altLang="en-US" sz="950" b="1" kern="1200">
                <a:solidFill>
                  <a:srgbClr val="0A0A0A"/>
                </a:solidFill>
                <a:latin typeface="Poppins" panose="00000500000000000000" pitchFamily="2" charset="0"/>
                <a:ea typeface="+mn-ea"/>
                <a:cs typeface="Poppins" panose="00000500000000000000" pitchFamily="2" charset="0"/>
              </a:rPr>
              <a:t>Adj EBITDA Margin</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Leverage existing corporate and field infrastructure</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AI efficiencies </a:t>
            </a:r>
          </a:p>
          <a:p>
            <a:pPr marL="171450" indent="-171450">
              <a:spcBef>
                <a:spcPts val="200"/>
              </a:spcBef>
              <a:spcAft>
                <a:spcPts val="200"/>
              </a:spcAft>
              <a:buSzPct val="100000"/>
            </a:pPr>
            <a:r>
              <a:rPr lang="en-US" altLang="en-US" sz="950" kern="1200">
                <a:solidFill>
                  <a:srgbClr val="0A0A0A"/>
                </a:solidFill>
                <a:latin typeface="Poppins" panose="00000500000000000000" pitchFamily="2" charset="0"/>
                <a:ea typeface="+mn-ea"/>
                <a:cs typeface="Poppins" panose="00000500000000000000" pitchFamily="2" charset="0"/>
              </a:rPr>
              <a:t>Vendor diversification</a:t>
            </a:r>
          </a:p>
        </p:txBody>
      </p:sp>
      <p:grpSp>
        <p:nvGrpSpPr>
          <p:cNvPr id="41" name="Group 40">
            <a:extLst>
              <a:ext uri="{FF2B5EF4-FFF2-40B4-BE49-F238E27FC236}">
                <a16:creationId xmlns:a16="http://schemas.microsoft.com/office/drawing/2014/main" id="{F5B53237-C742-589C-7D4E-66A18A60B01B}"/>
              </a:ext>
            </a:extLst>
          </p:cNvPr>
          <p:cNvGrpSpPr/>
          <p:nvPr/>
        </p:nvGrpSpPr>
        <p:grpSpPr>
          <a:xfrm>
            <a:off x="6809445" y="3280047"/>
            <a:ext cx="154853" cy="144000"/>
            <a:chOff x="682175" y="4853733"/>
            <a:chExt cx="184018" cy="184018"/>
          </a:xfrm>
        </p:grpSpPr>
        <p:sp>
          <p:nvSpPr>
            <p:cNvPr id="42" name="Oval 58">
              <a:extLst>
                <a:ext uri="{FF2B5EF4-FFF2-40B4-BE49-F238E27FC236}">
                  <a16:creationId xmlns:a16="http://schemas.microsoft.com/office/drawing/2014/main" id="{7036F021-8449-2D68-88AC-AC39BDA36DFC}"/>
                </a:ext>
              </a:extLst>
            </p:cNvPr>
            <p:cNvSpPr/>
            <p:nvPr/>
          </p:nvSpPr>
          <p:spPr>
            <a:xfrm rot="16200000">
              <a:off x="682175" y="4853733"/>
              <a:ext cx="184018" cy="184018"/>
            </a:xfrm>
            <a:prstGeom prst="ellipse">
              <a:avLst/>
            </a:prstGeom>
            <a:solidFill>
              <a:srgbClr val="001876"/>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950" b="1" i="0" u="none" strike="noStrike" kern="0" cap="none" spc="0" normalizeH="0" baseline="0" noProof="0">
                <a:ln>
                  <a:noFill/>
                </a:ln>
                <a:solidFill>
                  <a:srgbClr val="0C2837"/>
                </a:solidFill>
                <a:effectLst/>
                <a:uLnTx/>
                <a:uFillTx/>
                <a:latin typeface="Poppins" panose="00000500000000000000" pitchFamily="2" charset="0"/>
                <a:ea typeface="+mn-ea"/>
                <a:cs typeface="Poppins" panose="00000500000000000000" pitchFamily="2" charset="0"/>
                <a:sym typeface="Arial"/>
              </a:endParaRPr>
            </a:p>
          </p:txBody>
        </p:sp>
        <p:grpSp>
          <p:nvGrpSpPr>
            <p:cNvPr id="43" name="Group 42">
              <a:extLst>
                <a:ext uri="{FF2B5EF4-FFF2-40B4-BE49-F238E27FC236}">
                  <a16:creationId xmlns:a16="http://schemas.microsoft.com/office/drawing/2014/main" id="{A219E979-D773-F3AE-B46A-5936F6F8DC81}"/>
                </a:ext>
              </a:extLst>
            </p:cNvPr>
            <p:cNvGrpSpPr/>
            <p:nvPr/>
          </p:nvGrpSpPr>
          <p:grpSpPr>
            <a:xfrm rot="16200000">
              <a:off x="746156" y="4927380"/>
              <a:ext cx="70390" cy="36725"/>
              <a:chOff x="5246370" y="2792730"/>
              <a:chExt cx="87630" cy="45720"/>
            </a:xfrm>
          </p:grpSpPr>
          <p:cxnSp>
            <p:nvCxnSpPr>
              <p:cNvPr id="44" name="Straight Connector 43">
                <a:extLst>
                  <a:ext uri="{FF2B5EF4-FFF2-40B4-BE49-F238E27FC236}">
                    <a16:creationId xmlns:a16="http://schemas.microsoft.com/office/drawing/2014/main" id="{EB96D357-1723-3457-A15D-655F03D0F88F}"/>
                  </a:ext>
                </a:extLst>
              </p:cNvPr>
              <p:cNvCxnSpPr>
                <a:cxnSpLocks/>
              </p:cNvCxnSpPr>
              <p:nvPr/>
            </p:nvCxnSpPr>
            <p:spPr>
              <a:xfrm>
                <a:off x="5246370"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0513BCE-788C-9CA3-EEA4-0A3CE407AA3E}"/>
                  </a:ext>
                </a:extLst>
              </p:cNvPr>
              <p:cNvCxnSpPr>
                <a:cxnSpLocks/>
              </p:cNvCxnSpPr>
              <p:nvPr/>
            </p:nvCxnSpPr>
            <p:spPr>
              <a:xfrm flipH="1">
                <a:off x="5290185" y="2792730"/>
                <a:ext cx="43815" cy="45720"/>
              </a:xfrm>
              <a:prstGeom prst="line">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5" name="TextBox 14">
            <a:extLst>
              <a:ext uri="{FF2B5EF4-FFF2-40B4-BE49-F238E27FC236}">
                <a16:creationId xmlns:a16="http://schemas.microsoft.com/office/drawing/2014/main" id="{D6F5F761-C105-8580-FCF4-DF3D749D234A}"/>
              </a:ext>
            </a:extLst>
          </p:cNvPr>
          <p:cNvSpPr txBox="1"/>
          <p:nvPr/>
        </p:nvSpPr>
        <p:spPr>
          <a:xfrm>
            <a:off x="311348" y="4627529"/>
            <a:ext cx="7626350" cy="184666"/>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Notes: ​</a:t>
            </a:r>
          </a:p>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Adjusted EBITDA is a non-GAAP measure. A reconciliation to the nearest GAAP measure is available upon request.</a:t>
            </a:r>
          </a:p>
        </p:txBody>
      </p:sp>
    </p:spTree>
    <p:extLst>
      <p:ext uri="{BB962C8B-B14F-4D97-AF65-F5344CB8AC3E}">
        <p14:creationId xmlns:p14="http://schemas.microsoft.com/office/powerpoint/2010/main" val="894988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ED84A-0CAF-65EB-D753-335510B84759}"/>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27E68A0-4337-F5AE-32FD-FDD5C60AA55D}"/>
              </a:ext>
            </a:extLst>
          </p:cNvPr>
          <p:cNvGraphicFramePr>
            <a:graphicFrameLocks/>
          </p:cNvGraphicFramePr>
          <p:nvPr>
            <p:custDataLst>
              <p:tags r:id="rId1"/>
            </p:custData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727E68A0-4337-F5AE-32FD-FDD5C60AA55D}"/>
                          </a:ext>
                        </a:extLst>
                      </p:cNvPr>
                      <p:cNvPicPr/>
                      <p:nvPr/>
                    </p:nvPicPr>
                    <p:blipFill>
                      <a:blip r:embed="rId5"/>
                      <a:stretch>
                        <a:fillRect/>
                      </a:stretch>
                    </p:blipFill>
                    <p:spPr>
                      <a:xfrm>
                        <a:off x="1191" y="1191"/>
                        <a:ext cx="1191" cy="1191"/>
                      </a:xfrm>
                      <a:prstGeom prst="rect">
                        <a:avLst/>
                      </a:prstGeom>
                    </p:spPr>
                  </p:pic>
                </p:oleObj>
              </mc:Fallback>
            </mc:AlternateContent>
          </a:graphicData>
        </a:graphic>
      </p:graphicFrame>
      <p:sp>
        <p:nvSpPr>
          <p:cNvPr id="3" name="Google Shape;149;p9">
            <a:extLst>
              <a:ext uri="{FF2B5EF4-FFF2-40B4-BE49-F238E27FC236}">
                <a16:creationId xmlns:a16="http://schemas.microsoft.com/office/drawing/2014/main" id="{CD727C30-B12F-2CCD-D777-762836956C7D}"/>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Clr>
                <a:srgbClr val="001876"/>
              </a:buClr>
              <a:buSzPts val="2138"/>
              <a:buFont typeface="Poppins"/>
              <a:buNone/>
            </a:pPr>
            <a:r>
              <a:rPr lang="en-US" sz="2138" b="1">
                <a:solidFill>
                  <a:srgbClr val="001876"/>
                </a:solidFill>
                <a:latin typeface="Poppins" panose="00000500000000000000" pitchFamily="2" charset="0"/>
                <a:ea typeface="Poppins"/>
                <a:cs typeface="Poppins" panose="00000500000000000000" pitchFamily="2" charset="0"/>
                <a:sym typeface="Poppins"/>
              </a:rPr>
              <a:t>Longer Term Guidance </a:t>
            </a:r>
          </a:p>
        </p:txBody>
      </p:sp>
      <p:cxnSp>
        <p:nvCxnSpPr>
          <p:cNvPr id="5" name="Google Shape;163;p9">
            <a:extLst>
              <a:ext uri="{FF2B5EF4-FFF2-40B4-BE49-F238E27FC236}">
                <a16:creationId xmlns:a16="http://schemas.microsoft.com/office/drawing/2014/main" id="{B1B31278-5961-C09E-6CCD-AAE2104B1F3F}"/>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6" name="Google Shape;164;p9">
            <a:extLst>
              <a:ext uri="{FF2B5EF4-FFF2-40B4-BE49-F238E27FC236}">
                <a16:creationId xmlns:a16="http://schemas.microsoft.com/office/drawing/2014/main" id="{6B0D5BA3-558E-4873-8DFE-34D222998340}"/>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panose="00000500000000000000" pitchFamily="2" charset="0"/>
                <a:ea typeface="Poppins"/>
                <a:cs typeface="Poppins" panose="00000500000000000000" pitchFamily="2" charset="0"/>
                <a:sym typeface="Poppins"/>
              </a:rPr>
              <a:t>27</a:t>
            </a:r>
            <a:endParaRPr sz="427">
              <a:solidFill>
                <a:schemeClr val="dk1"/>
              </a:solidFill>
              <a:latin typeface="Poppins" panose="00000500000000000000" pitchFamily="2" charset="0"/>
              <a:ea typeface="Calibri"/>
              <a:cs typeface="Poppins" panose="00000500000000000000" pitchFamily="2" charset="0"/>
              <a:sym typeface="Calibri"/>
            </a:endParaRPr>
          </a:p>
        </p:txBody>
      </p:sp>
      <p:sp>
        <p:nvSpPr>
          <p:cNvPr id="7" name="Google Shape;170;p9">
            <a:extLst>
              <a:ext uri="{FF2B5EF4-FFF2-40B4-BE49-F238E27FC236}">
                <a16:creationId xmlns:a16="http://schemas.microsoft.com/office/drawing/2014/main" id="{2CC20A2D-3595-61C0-4F32-ABA5FEE98DF6}"/>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panose="00000500000000000000" pitchFamily="2" charset="0"/>
                <a:ea typeface="Poppins"/>
                <a:cs typeface="Poppins" panose="00000500000000000000" pitchFamily="2" charset="0"/>
                <a:sym typeface="Poppins"/>
              </a:rPr>
              <a:t>Starling Oncology</a:t>
            </a:r>
            <a:r>
              <a:rPr lang="en-US" sz="427">
                <a:solidFill>
                  <a:srgbClr val="0A0A0A"/>
                </a:solidFill>
                <a:latin typeface="Poppins" panose="00000500000000000000" pitchFamily="2" charset="0"/>
                <a:ea typeface="Poppins"/>
                <a:cs typeface="Poppins" panose="00000500000000000000" pitchFamily="2" charset="0"/>
                <a:sym typeface="Poppins"/>
              </a:rPr>
              <a:t> | Investor Presentation </a:t>
            </a:r>
            <a:endParaRPr sz="427">
              <a:solidFill>
                <a:schemeClr val="dk1"/>
              </a:solidFill>
              <a:latin typeface="Poppins" panose="00000500000000000000" pitchFamily="2" charset="0"/>
              <a:ea typeface="Calibri"/>
              <a:cs typeface="Poppins" panose="00000500000000000000" pitchFamily="2" charset="0"/>
              <a:sym typeface="Calibri"/>
            </a:endParaRPr>
          </a:p>
        </p:txBody>
      </p:sp>
      <p:cxnSp>
        <p:nvCxnSpPr>
          <p:cNvPr id="10" name="Google Shape;162;p9">
            <a:extLst>
              <a:ext uri="{FF2B5EF4-FFF2-40B4-BE49-F238E27FC236}">
                <a16:creationId xmlns:a16="http://schemas.microsoft.com/office/drawing/2014/main" id="{5FA03DFB-F531-783B-C5B6-19E08EEF05B8}"/>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11" name="Rounded Rectangle 44">
            <a:extLst>
              <a:ext uri="{FF2B5EF4-FFF2-40B4-BE49-F238E27FC236}">
                <a16:creationId xmlns:a16="http://schemas.microsoft.com/office/drawing/2014/main" id="{1FE4CE20-2897-B229-7E88-C18F5F050123}"/>
              </a:ext>
            </a:extLst>
          </p:cNvPr>
          <p:cNvSpPr/>
          <p:nvPr/>
        </p:nvSpPr>
        <p:spPr>
          <a:xfrm>
            <a:off x="502920" y="891331"/>
            <a:ext cx="2566416" cy="3736201"/>
          </a:xfrm>
          <a:prstGeom prst="roundRect">
            <a:avLst>
              <a:gd name="adj" fmla="val 11000"/>
            </a:avLst>
          </a:prstGeom>
          <a:solidFill>
            <a:srgbClr val="FFFFFF"/>
          </a:solidFill>
          <a:ln w="12700">
            <a:solidFill>
              <a:srgbClr val="C9D6E6"/>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2" name="Rounded Rectangle 45">
            <a:extLst>
              <a:ext uri="{FF2B5EF4-FFF2-40B4-BE49-F238E27FC236}">
                <a16:creationId xmlns:a16="http://schemas.microsoft.com/office/drawing/2014/main" id="{E8752BD2-A463-5FC2-507A-AF0189653AC4}"/>
              </a:ext>
            </a:extLst>
          </p:cNvPr>
          <p:cNvSpPr/>
          <p:nvPr/>
        </p:nvSpPr>
        <p:spPr>
          <a:xfrm>
            <a:off x="3288792" y="891331"/>
            <a:ext cx="2566416" cy="3736201"/>
          </a:xfrm>
          <a:prstGeom prst="roundRect">
            <a:avLst>
              <a:gd name="adj" fmla="val 11000"/>
            </a:avLst>
          </a:prstGeom>
          <a:solidFill>
            <a:srgbClr val="EAF1FA"/>
          </a:solidFill>
          <a:ln w="15875">
            <a:solidFill>
              <a:srgbClr val="3A79B8"/>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3" name="Rounded Rectangle 46">
            <a:extLst>
              <a:ext uri="{FF2B5EF4-FFF2-40B4-BE49-F238E27FC236}">
                <a16:creationId xmlns:a16="http://schemas.microsoft.com/office/drawing/2014/main" id="{79A9C9CF-7B10-2B0A-BADF-AF015199C706}"/>
              </a:ext>
            </a:extLst>
          </p:cNvPr>
          <p:cNvSpPr/>
          <p:nvPr/>
        </p:nvSpPr>
        <p:spPr>
          <a:xfrm>
            <a:off x="6074664" y="891331"/>
            <a:ext cx="2566416" cy="3736201"/>
          </a:xfrm>
          <a:prstGeom prst="roundRect">
            <a:avLst>
              <a:gd name="adj" fmla="val 11000"/>
            </a:avLst>
          </a:prstGeom>
          <a:solidFill>
            <a:srgbClr val="0018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16" name="Rounded Rectangle 47">
            <a:extLst>
              <a:ext uri="{FF2B5EF4-FFF2-40B4-BE49-F238E27FC236}">
                <a16:creationId xmlns:a16="http://schemas.microsoft.com/office/drawing/2014/main" id="{53624304-B6A6-4133-E0BE-F04CCE3FE2DF}"/>
              </a:ext>
            </a:extLst>
          </p:cNvPr>
          <p:cNvSpPr/>
          <p:nvPr/>
        </p:nvSpPr>
        <p:spPr>
          <a:xfrm>
            <a:off x="502920" y="891331"/>
            <a:ext cx="2566416" cy="713658"/>
          </a:xfrm>
          <a:prstGeom prst="roundRect">
            <a:avLst>
              <a:gd name="adj" fmla="val 20000"/>
            </a:avLst>
          </a:prstGeom>
          <a:solidFill>
            <a:srgbClr val="0018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20" name="Rounded Rectangle 48">
            <a:extLst>
              <a:ext uri="{FF2B5EF4-FFF2-40B4-BE49-F238E27FC236}">
                <a16:creationId xmlns:a16="http://schemas.microsoft.com/office/drawing/2014/main" id="{B1D46A62-BCDD-958F-095F-720032DE6FB2}"/>
              </a:ext>
            </a:extLst>
          </p:cNvPr>
          <p:cNvSpPr/>
          <p:nvPr/>
        </p:nvSpPr>
        <p:spPr>
          <a:xfrm>
            <a:off x="3288792" y="891331"/>
            <a:ext cx="2566416" cy="713658"/>
          </a:xfrm>
          <a:prstGeom prst="roundRect">
            <a:avLst>
              <a:gd name="adj" fmla="val 20000"/>
            </a:avLst>
          </a:prstGeom>
          <a:solidFill>
            <a:srgbClr val="3A79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21" name="Rounded Rectangle 49">
            <a:extLst>
              <a:ext uri="{FF2B5EF4-FFF2-40B4-BE49-F238E27FC236}">
                <a16:creationId xmlns:a16="http://schemas.microsoft.com/office/drawing/2014/main" id="{048F3D6C-70F7-0F26-CB0E-4825CEDD6CBB}"/>
              </a:ext>
            </a:extLst>
          </p:cNvPr>
          <p:cNvSpPr/>
          <p:nvPr/>
        </p:nvSpPr>
        <p:spPr>
          <a:xfrm>
            <a:off x="6074664" y="891331"/>
            <a:ext cx="2566416" cy="713658"/>
          </a:xfrm>
          <a:prstGeom prst="roundRect">
            <a:avLst>
              <a:gd name="adj" fmla="val 20000"/>
            </a:avLst>
          </a:prstGeom>
          <a:solidFill>
            <a:srgbClr val="000F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Poppins" panose="00000500000000000000" pitchFamily="2" charset="0"/>
              <a:cs typeface="Poppins" panose="00000500000000000000" pitchFamily="2" charset="0"/>
            </a:endParaRPr>
          </a:p>
        </p:txBody>
      </p:sp>
      <p:sp>
        <p:nvSpPr>
          <p:cNvPr id="24" name="TextBox 23">
            <a:extLst>
              <a:ext uri="{FF2B5EF4-FFF2-40B4-BE49-F238E27FC236}">
                <a16:creationId xmlns:a16="http://schemas.microsoft.com/office/drawing/2014/main" id="{C12EF761-2947-385A-0165-3102DAFF222E}"/>
              </a:ext>
            </a:extLst>
          </p:cNvPr>
          <p:cNvSpPr txBox="1"/>
          <p:nvPr/>
        </p:nvSpPr>
        <p:spPr>
          <a:xfrm>
            <a:off x="502920" y="1073440"/>
            <a:ext cx="2566416" cy="349438"/>
          </a:xfrm>
          <a:prstGeom prst="rect">
            <a:avLst/>
          </a:prstGeom>
          <a:noFill/>
        </p:spPr>
        <p:txBody>
          <a:bodyPr wrap="square" lIns="0" tIns="0" rIns="0" bIns="0" anchor="ctr">
            <a:spAutoFit/>
          </a:bodyPr>
          <a:lstStyle/>
          <a:p>
            <a:pPr algn="ctr"/>
            <a:r>
              <a:rPr sz="2100" b="1" i="0">
                <a:solidFill>
                  <a:srgbClr val="FFFFFF"/>
                </a:solidFill>
                <a:latin typeface="Poppins" panose="00000500000000000000" pitchFamily="2" charset="0"/>
                <a:cs typeface="Poppins" panose="00000500000000000000" pitchFamily="2" charset="0"/>
              </a:rPr>
              <a:t>FY2025</a:t>
            </a:r>
          </a:p>
        </p:txBody>
      </p:sp>
      <p:sp>
        <p:nvSpPr>
          <p:cNvPr id="26" name="TextBox 25">
            <a:extLst>
              <a:ext uri="{FF2B5EF4-FFF2-40B4-BE49-F238E27FC236}">
                <a16:creationId xmlns:a16="http://schemas.microsoft.com/office/drawing/2014/main" id="{75E12ABF-DEB9-B94E-34C0-58469466DEF7}"/>
              </a:ext>
            </a:extLst>
          </p:cNvPr>
          <p:cNvSpPr txBox="1"/>
          <p:nvPr/>
        </p:nvSpPr>
        <p:spPr>
          <a:xfrm>
            <a:off x="3288792" y="1073440"/>
            <a:ext cx="2566416" cy="349438"/>
          </a:xfrm>
          <a:prstGeom prst="rect">
            <a:avLst/>
          </a:prstGeom>
          <a:noFill/>
        </p:spPr>
        <p:txBody>
          <a:bodyPr wrap="square" lIns="0" tIns="0" rIns="0" bIns="0" anchor="ctr">
            <a:spAutoFit/>
          </a:bodyPr>
          <a:lstStyle/>
          <a:p>
            <a:pPr algn="ctr"/>
            <a:r>
              <a:rPr sz="2100" b="1" i="0">
                <a:solidFill>
                  <a:srgbClr val="FFFFFF"/>
                </a:solidFill>
                <a:latin typeface="Poppins" panose="00000500000000000000" pitchFamily="2" charset="0"/>
                <a:cs typeface="Poppins" panose="00000500000000000000" pitchFamily="2" charset="0"/>
              </a:rPr>
              <a:t>FY2026</a:t>
            </a:r>
          </a:p>
        </p:txBody>
      </p:sp>
      <p:sp>
        <p:nvSpPr>
          <p:cNvPr id="40" name="TextBox 39">
            <a:extLst>
              <a:ext uri="{FF2B5EF4-FFF2-40B4-BE49-F238E27FC236}">
                <a16:creationId xmlns:a16="http://schemas.microsoft.com/office/drawing/2014/main" id="{BA9A8B97-79DC-A781-9CF6-1E8452FB78D5}"/>
              </a:ext>
            </a:extLst>
          </p:cNvPr>
          <p:cNvSpPr txBox="1"/>
          <p:nvPr/>
        </p:nvSpPr>
        <p:spPr>
          <a:xfrm>
            <a:off x="6074664" y="1073440"/>
            <a:ext cx="2566416" cy="349438"/>
          </a:xfrm>
          <a:prstGeom prst="rect">
            <a:avLst/>
          </a:prstGeom>
          <a:noFill/>
        </p:spPr>
        <p:txBody>
          <a:bodyPr wrap="square" lIns="0" tIns="0" rIns="0" bIns="0" anchor="ctr">
            <a:spAutoFit/>
          </a:bodyPr>
          <a:lstStyle/>
          <a:p>
            <a:pPr algn="ctr"/>
            <a:r>
              <a:rPr sz="2100" b="1" i="0">
                <a:solidFill>
                  <a:srgbClr val="FFFFFF"/>
                </a:solidFill>
                <a:latin typeface="Poppins" panose="00000500000000000000" pitchFamily="2" charset="0"/>
                <a:cs typeface="Poppins" panose="00000500000000000000" pitchFamily="2" charset="0"/>
              </a:rPr>
              <a:t>2028 TARGETS</a:t>
            </a:r>
          </a:p>
        </p:txBody>
      </p:sp>
      <p:sp>
        <p:nvSpPr>
          <p:cNvPr id="41" name="TextBox 40">
            <a:extLst>
              <a:ext uri="{FF2B5EF4-FFF2-40B4-BE49-F238E27FC236}">
                <a16:creationId xmlns:a16="http://schemas.microsoft.com/office/drawing/2014/main" id="{05679CC9-CFF9-2B25-BE68-D62F767E1E53}"/>
              </a:ext>
            </a:extLst>
          </p:cNvPr>
          <p:cNvSpPr txBox="1"/>
          <p:nvPr/>
        </p:nvSpPr>
        <p:spPr>
          <a:xfrm>
            <a:off x="676920" y="1794216"/>
            <a:ext cx="2218416" cy="174719"/>
          </a:xfrm>
          <a:prstGeom prst="rect">
            <a:avLst/>
          </a:prstGeom>
          <a:noFill/>
        </p:spPr>
        <p:txBody>
          <a:bodyPr wrap="square" lIns="0" tIns="0" rIns="0" bIns="0" anchor="t">
            <a:spAutoFit/>
          </a:bodyPr>
          <a:lstStyle/>
          <a:p>
            <a:pPr algn="l"/>
            <a:r>
              <a:rPr sz="1050" b="1" i="0">
                <a:solidFill>
                  <a:srgbClr val="6B6B76"/>
                </a:solidFill>
                <a:latin typeface="Poppins" panose="00000500000000000000" pitchFamily="2" charset="0"/>
                <a:cs typeface="Poppins" panose="00000500000000000000" pitchFamily="2" charset="0"/>
              </a:rPr>
              <a:t>REVENUE</a:t>
            </a:r>
          </a:p>
        </p:txBody>
      </p:sp>
      <p:sp>
        <p:nvSpPr>
          <p:cNvPr id="43" name="TextBox 42">
            <a:extLst>
              <a:ext uri="{FF2B5EF4-FFF2-40B4-BE49-F238E27FC236}">
                <a16:creationId xmlns:a16="http://schemas.microsoft.com/office/drawing/2014/main" id="{35C420A8-6074-965D-70B0-B43F2C5A8C5E}"/>
              </a:ext>
            </a:extLst>
          </p:cNvPr>
          <p:cNvSpPr txBox="1"/>
          <p:nvPr/>
        </p:nvSpPr>
        <p:spPr>
          <a:xfrm>
            <a:off x="676920" y="2005070"/>
            <a:ext cx="2218416" cy="432520"/>
          </a:xfrm>
          <a:prstGeom prst="rect">
            <a:avLst/>
          </a:prstGeom>
          <a:noFill/>
        </p:spPr>
        <p:txBody>
          <a:bodyPr wrap="square" lIns="0" tIns="0" rIns="0" bIns="0" anchor="t">
            <a:spAutoFit/>
          </a:bodyPr>
          <a:lstStyle/>
          <a:p>
            <a:pPr algn="l"/>
            <a:r>
              <a:rPr sz="2600" b="1" i="0">
                <a:solidFill>
                  <a:srgbClr val="001876"/>
                </a:solidFill>
                <a:latin typeface="Poppins" panose="00000500000000000000" pitchFamily="2" charset="0"/>
                <a:cs typeface="Poppins" panose="00000500000000000000" pitchFamily="2" charset="0"/>
              </a:rPr>
              <a:t>$502.7M</a:t>
            </a:r>
          </a:p>
        </p:txBody>
      </p:sp>
      <p:sp>
        <p:nvSpPr>
          <p:cNvPr id="44" name="TextBox 43">
            <a:extLst>
              <a:ext uri="{FF2B5EF4-FFF2-40B4-BE49-F238E27FC236}">
                <a16:creationId xmlns:a16="http://schemas.microsoft.com/office/drawing/2014/main" id="{9DBFA30F-7D99-9480-91F9-2AFF43EDD683}"/>
              </a:ext>
            </a:extLst>
          </p:cNvPr>
          <p:cNvSpPr txBox="1"/>
          <p:nvPr/>
        </p:nvSpPr>
        <p:spPr>
          <a:xfrm>
            <a:off x="676920" y="2610598"/>
            <a:ext cx="2218416" cy="158079"/>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GROSS PROFIT</a:t>
            </a:r>
          </a:p>
        </p:txBody>
      </p:sp>
      <p:sp>
        <p:nvSpPr>
          <p:cNvPr id="45" name="TextBox 44">
            <a:extLst>
              <a:ext uri="{FF2B5EF4-FFF2-40B4-BE49-F238E27FC236}">
                <a16:creationId xmlns:a16="http://schemas.microsoft.com/office/drawing/2014/main" id="{FDAAA2F1-3B55-B480-B5DA-A23F45895BCF}"/>
              </a:ext>
            </a:extLst>
          </p:cNvPr>
          <p:cNvSpPr txBox="1"/>
          <p:nvPr/>
        </p:nvSpPr>
        <p:spPr>
          <a:xfrm>
            <a:off x="676920" y="2816045"/>
            <a:ext cx="2218416" cy="266239"/>
          </a:xfrm>
          <a:prstGeom prst="rect">
            <a:avLst/>
          </a:prstGeom>
          <a:noFill/>
        </p:spPr>
        <p:txBody>
          <a:bodyPr wrap="square" lIns="0" tIns="0" rIns="0" bIns="0" anchor="t">
            <a:spAutoFit/>
          </a:bodyPr>
          <a:lstStyle/>
          <a:p>
            <a:pPr algn="l"/>
            <a:r>
              <a:rPr sz="1600" b="1" i="0">
                <a:solidFill>
                  <a:srgbClr val="001876"/>
                </a:solidFill>
                <a:latin typeface="Poppins" panose="00000500000000000000" pitchFamily="2" charset="0"/>
                <a:cs typeface="Poppins" panose="00000500000000000000" pitchFamily="2" charset="0"/>
              </a:rPr>
              <a:t>$76.4M</a:t>
            </a:r>
          </a:p>
        </p:txBody>
      </p:sp>
      <p:sp>
        <p:nvSpPr>
          <p:cNvPr id="47" name="TextBox 46">
            <a:extLst>
              <a:ext uri="{FF2B5EF4-FFF2-40B4-BE49-F238E27FC236}">
                <a16:creationId xmlns:a16="http://schemas.microsoft.com/office/drawing/2014/main" id="{BFC01D13-DCF8-50A9-0589-89C50C1C17D1}"/>
              </a:ext>
            </a:extLst>
          </p:cNvPr>
          <p:cNvSpPr txBox="1"/>
          <p:nvPr/>
        </p:nvSpPr>
        <p:spPr>
          <a:xfrm>
            <a:off x="676920" y="3270190"/>
            <a:ext cx="2218416" cy="158079"/>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ADJUSTED EBITDA</a:t>
            </a:r>
          </a:p>
        </p:txBody>
      </p:sp>
      <p:sp>
        <p:nvSpPr>
          <p:cNvPr id="49" name="TextBox 48">
            <a:extLst>
              <a:ext uri="{FF2B5EF4-FFF2-40B4-BE49-F238E27FC236}">
                <a16:creationId xmlns:a16="http://schemas.microsoft.com/office/drawing/2014/main" id="{9E86F625-44ED-2E53-19F8-2D8AC83942F3}"/>
              </a:ext>
            </a:extLst>
          </p:cNvPr>
          <p:cNvSpPr txBox="1"/>
          <p:nvPr/>
        </p:nvSpPr>
        <p:spPr>
          <a:xfrm>
            <a:off x="676920" y="3475637"/>
            <a:ext cx="2218416" cy="266239"/>
          </a:xfrm>
          <a:prstGeom prst="rect">
            <a:avLst/>
          </a:prstGeom>
          <a:noFill/>
        </p:spPr>
        <p:txBody>
          <a:bodyPr wrap="square" lIns="0" tIns="0" rIns="0" bIns="0" anchor="t">
            <a:spAutoFit/>
          </a:bodyPr>
          <a:lstStyle/>
          <a:p>
            <a:pPr algn="l"/>
            <a:r>
              <a:rPr sz="1600" b="1" i="0">
                <a:solidFill>
                  <a:srgbClr val="001876"/>
                </a:solidFill>
                <a:latin typeface="Poppins" panose="00000500000000000000" pitchFamily="2" charset="0"/>
                <a:cs typeface="Poppins" panose="00000500000000000000" pitchFamily="2" charset="0"/>
              </a:rPr>
              <a:t>$(12.4)M</a:t>
            </a:r>
          </a:p>
        </p:txBody>
      </p:sp>
      <p:sp>
        <p:nvSpPr>
          <p:cNvPr id="51" name="TextBox 50">
            <a:extLst>
              <a:ext uri="{FF2B5EF4-FFF2-40B4-BE49-F238E27FC236}">
                <a16:creationId xmlns:a16="http://schemas.microsoft.com/office/drawing/2014/main" id="{79203708-9664-01A7-BCB0-8E98F4E39460}"/>
              </a:ext>
            </a:extLst>
          </p:cNvPr>
          <p:cNvSpPr txBox="1"/>
          <p:nvPr/>
        </p:nvSpPr>
        <p:spPr>
          <a:xfrm>
            <a:off x="676920" y="3929784"/>
            <a:ext cx="2218416" cy="158079"/>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FREE CASH FLOW</a:t>
            </a:r>
          </a:p>
        </p:txBody>
      </p:sp>
      <p:sp>
        <p:nvSpPr>
          <p:cNvPr id="53" name="TextBox 52">
            <a:extLst>
              <a:ext uri="{FF2B5EF4-FFF2-40B4-BE49-F238E27FC236}">
                <a16:creationId xmlns:a16="http://schemas.microsoft.com/office/drawing/2014/main" id="{ADA47FF8-A268-B6A8-494A-BC97A517FF47}"/>
              </a:ext>
            </a:extLst>
          </p:cNvPr>
          <p:cNvSpPr txBox="1"/>
          <p:nvPr/>
        </p:nvSpPr>
        <p:spPr>
          <a:xfrm>
            <a:off x="676920" y="4135231"/>
            <a:ext cx="2218416" cy="266239"/>
          </a:xfrm>
          <a:prstGeom prst="rect">
            <a:avLst/>
          </a:prstGeom>
          <a:noFill/>
        </p:spPr>
        <p:txBody>
          <a:bodyPr wrap="square" lIns="0" tIns="0" rIns="0" bIns="0" anchor="t">
            <a:spAutoFit/>
          </a:bodyPr>
          <a:lstStyle/>
          <a:p>
            <a:pPr algn="l"/>
            <a:r>
              <a:rPr sz="1600" b="1" i="0">
                <a:solidFill>
                  <a:srgbClr val="001876"/>
                </a:solidFill>
                <a:latin typeface="Poppins" panose="00000500000000000000" pitchFamily="2" charset="0"/>
                <a:cs typeface="Poppins" panose="00000500000000000000" pitchFamily="2" charset="0"/>
              </a:rPr>
              <a:t>$(23.9)M</a:t>
            </a:r>
          </a:p>
        </p:txBody>
      </p:sp>
      <p:sp>
        <p:nvSpPr>
          <p:cNvPr id="54" name="TextBox 53">
            <a:extLst>
              <a:ext uri="{FF2B5EF4-FFF2-40B4-BE49-F238E27FC236}">
                <a16:creationId xmlns:a16="http://schemas.microsoft.com/office/drawing/2014/main" id="{10D708D0-46B5-B10C-F8E9-BADF289D7E22}"/>
              </a:ext>
            </a:extLst>
          </p:cNvPr>
          <p:cNvSpPr txBox="1"/>
          <p:nvPr/>
        </p:nvSpPr>
        <p:spPr>
          <a:xfrm>
            <a:off x="3462792" y="1794216"/>
            <a:ext cx="2218416" cy="158951"/>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REVENUE</a:t>
            </a:r>
          </a:p>
        </p:txBody>
      </p:sp>
      <p:sp>
        <p:nvSpPr>
          <p:cNvPr id="56" name="TextBox 55">
            <a:extLst>
              <a:ext uri="{FF2B5EF4-FFF2-40B4-BE49-F238E27FC236}">
                <a16:creationId xmlns:a16="http://schemas.microsoft.com/office/drawing/2014/main" id="{370CFEA2-CBFB-F724-7F43-7333FD00E7F3}"/>
              </a:ext>
            </a:extLst>
          </p:cNvPr>
          <p:cNvSpPr txBox="1"/>
          <p:nvPr/>
        </p:nvSpPr>
        <p:spPr>
          <a:xfrm>
            <a:off x="3462792" y="1996419"/>
            <a:ext cx="2218416" cy="301683"/>
          </a:xfrm>
          <a:prstGeom prst="rect">
            <a:avLst/>
          </a:prstGeom>
          <a:noFill/>
        </p:spPr>
        <p:txBody>
          <a:bodyPr wrap="square" lIns="0" tIns="0" rIns="0" bIns="0" anchor="t">
            <a:spAutoFit/>
          </a:bodyPr>
          <a:lstStyle/>
          <a:p>
            <a:pPr algn="l"/>
            <a:r>
              <a:rPr sz="1800" b="1" i="0">
                <a:solidFill>
                  <a:srgbClr val="001876"/>
                </a:solidFill>
                <a:latin typeface="Poppins" panose="00000500000000000000" pitchFamily="2" charset="0"/>
                <a:cs typeface="Poppins" panose="00000500000000000000" pitchFamily="2" charset="0"/>
              </a:rPr>
              <a:t>$650–$670M</a:t>
            </a:r>
            <a:r>
              <a:rPr sz="950" b="1" i="0">
                <a:solidFill>
                  <a:srgbClr val="1E8A4C"/>
                </a:solidFill>
                <a:latin typeface="Poppins" panose="00000500000000000000" pitchFamily="2" charset="0"/>
                <a:cs typeface="Poppins" panose="00000500000000000000" pitchFamily="2" charset="0"/>
              </a:rPr>
              <a:t>  +</a:t>
            </a:r>
            <a:r>
              <a:rPr lang="en-US" sz="950" b="1" i="0">
                <a:solidFill>
                  <a:srgbClr val="1E8A4C"/>
                </a:solidFill>
                <a:latin typeface="Poppins" panose="00000500000000000000" pitchFamily="2" charset="0"/>
                <a:cs typeface="Poppins" panose="00000500000000000000" pitchFamily="2" charset="0"/>
              </a:rPr>
              <a:t>3</a:t>
            </a:r>
            <a:r>
              <a:rPr sz="950" b="1" i="0">
                <a:solidFill>
                  <a:srgbClr val="1E8A4C"/>
                </a:solidFill>
                <a:latin typeface="Poppins" panose="00000500000000000000" pitchFamily="2" charset="0"/>
                <a:cs typeface="Poppins" panose="00000500000000000000" pitchFamily="2" charset="0"/>
              </a:rPr>
              <a:t>1% mid.</a:t>
            </a:r>
          </a:p>
        </p:txBody>
      </p:sp>
      <p:sp>
        <p:nvSpPr>
          <p:cNvPr id="57" name="TextBox 56">
            <a:extLst>
              <a:ext uri="{FF2B5EF4-FFF2-40B4-BE49-F238E27FC236}">
                <a16:creationId xmlns:a16="http://schemas.microsoft.com/office/drawing/2014/main" id="{16239FE4-8BFC-DC64-9CBC-95CDAA1617DF}"/>
              </a:ext>
            </a:extLst>
          </p:cNvPr>
          <p:cNvSpPr txBox="1"/>
          <p:nvPr/>
        </p:nvSpPr>
        <p:spPr>
          <a:xfrm>
            <a:off x="3462792" y="2287289"/>
            <a:ext cx="2218416" cy="142732"/>
          </a:xfrm>
          <a:prstGeom prst="rect">
            <a:avLst/>
          </a:prstGeom>
          <a:noFill/>
        </p:spPr>
        <p:txBody>
          <a:bodyPr wrap="square" lIns="0" tIns="0" rIns="0" bIns="0" anchor="t">
            <a:spAutoFit/>
          </a:bodyPr>
          <a:lstStyle/>
          <a:p>
            <a:pPr algn="l"/>
            <a:r>
              <a:rPr sz="850" b="0" i="1">
                <a:solidFill>
                  <a:srgbClr val="939BAC"/>
                </a:solidFill>
                <a:latin typeface="Poppins" panose="00000500000000000000" pitchFamily="2" charset="0"/>
                <a:cs typeface="Poppins" panose="00000500000000000000" pitchFamily="2" charset="0"/>
              </a:rPr>
              <a:t>(Raised from $630–$650)</a:t>
            </a:r>
            <a:r>
              <a:rPr sz="850" b="0" i="1" baseline="30000">
                <a:solidFill>
                  <a:srgbClr val="939BAC"/>
                </a:solidFill>
                <a:latin typeface="Poppins" panose="00000500000000000000" pitchFamily="2" charset="0"/>
                <a:cs typeface="Poppins" panose="00000500000000000000" pitchFamily="2" charset="0"/>
              </a:rPr>
              <a:t>1</a:t>
            </a:r>
          </a:p>
        </p:txBody>
      </p:sp>
      <p:sp>
        <p:nvSpPr>
          <p:cNvPr id="58" name="TextBox 57">
            <a:extLst>
              <a:ext uri="{FF2B5EF4-FFF2-40B4-BE49-F238E27FC236}">
                <a16:creationId xmlns:a16="http://schemas.microsoft.com/office/drawing/2014/main" id="{19383CAF-AF5F-1D7D-3F1A-96B0B6CC6905}"/>
              </a:ext>
            </a:extLst>
          </p:cNvPr>
          <p:cNvSpPr txBox="1"/>
          <p:nvPr/>
        </p:nvSpPr>
        <p:spPr>
          <a:xfrm>
            <a:off x="3462792" y="2610598"/>
            <a:ext cx="2218416" cy="158951"/>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GROSS PROFIT</a:t>
            </a:r>
          </a:p>
        </p:txBody>
      </p:sp>
      <p:sp>
        <p:nvSpPr>
          <p:cNvPr id="60" name="TextBox 59">
            <a:extLst>
              <a:ext uri="{FF2B5EF4-FFF2-40B4-BE49-F238E27FC236}">
                <a16:creationId xmlns:a16="http://schemas.microsoft.com/office/drawing/2014/main" id="{BA84034F-60FD-9DF8-7694-8B3585B8DD58}"/>
              </a:ext>
            </a:extLst>
          </p:cNvPr>
          <p:cNvSpPr txBox="1"/>
          <p:nvPr/>
        </p:nvSpPr>
        <p:spPr>
          <a:xfrm>
            <a:off x="3462792" y="2812800"/>
            <a:ext cx="2218416" cy="217340"/>
          </a:xfrm>
          <a:prstGeom prst="rect">
            <a:avLst/>
          </a:prstGeom>
          <a:noFill/>
        </p:spPr>
        <p:txBody>
          <a:bodyPr wrap="square" lIns="0" tIns="0" rIns="0" bIns="0" anchor="t">
            <a:spAutoFit/>
          </a:bodyPr>
          <a:lstStyle/>
          <a:p>
            <a:pPr algn="l"/>
            <a:r>
              <a:rPr sz="1300" b="1" i="0">
                <a:solidFill>
                  <a:srgbClr val="001876"/>
                </a:solidFill>
                <a:latin typeface="Poppins" panose="00000500000000000000" pitchFamily="2" charset="0"/>
                <a:cs typeface="Poppins" panose="00000500000000000000" pitchFamily="2" charset="0"/>
              </a:rPr>
              <a:t>$105–$110M</a:t>
            </a:r>
            <a:r>
              <a:rPr sz="900" b="1" i="0">
                <a:solidFill>
                  <a:srgbClr val="1E8A4C"/>
                </a:solidFill>
                <a:latin typeface="Poppins" panose="00000500000000000000" pitchFamily="2" charset="0"/>
                <a:cs typeface="Poppins" panose="00000500000000000000" pitchFamily="2" charset="0"/>
              </a:rPr>
              <a:t>  +41% mid.</a:t>
            </a:r>
          </a:p>
        </p:txBody>
      </p:sp>
      <p:sp>
        <p:nvSpPr>
          <p:cNvPr id="62" name="TextBox 61">
            <a:extLst>
              <a:ext uri="{FF2B5EF4-FFF2-40B4-BE49-F238E27FC236}">
                <a16:creationId xmlns:a16="http://schemas.microsoft.com/office/drawing/2014/main" id="{D12B4339-C7A2-55B9-D3A3-82BEA7E28026}"/>
              </a:ext>
            </a:extLst>
          </p:cNvPr>
          <p:cNvSpPr txBox="1"/>
          <p:nvPr/>
        </p:nvSpPr>
        <p:spPr>
          <a:xfrm>
            <a:off x="3462792" y="3019329"/>
            <a:ext cx="2218416" cy="134081"/>
          </a:xfrm>
          <a:prstGeom prst="rect">
            <a:avLst/>
          </a:prstGeom>
          <a:noFill/>
        </p:spPr>
        <p:txBody>
          <a:bodyPr wrap="square" lIns="0" tIns="0" rIns="0" bIns="0" anchor="t">
            <a:spAutoFit/>
          </a:bodyPr>
          <a:lstStyle/>
          <a:p>
            <a:pPr algn="l"/>
            <a:r>
              <a:rPr sz="800" b="0" i="1">
                <a:solidFill>
                  <a:srgbClr val="939BAC"/>
                </a:solidFill>
                <a:latin typeface="Poppins" panose="00000500000000000000" pitchFamily="2" charset="0"/>
                <a:cs typeface="Poppins" panose="00000500000000000000" pitchFamily="2" charset="0"/>
              </a:rPr>
              <a:t>(Raised from $97–$107)</a:t>
            </a:r>
            <a:r>
              <a:rPr sz="800" b="0" i="1" baseline="30000">
                <a:solidFill>
                  <a:srgbClr val="939BAC"/>
                </a:solidFill>
                <a:latin typeface="Poppins" panose="00000500000000000000" pitchFamily="2" charset="0"/>
                <a:cs typeface="Poppins" panose="00000500000000000000" pitchFamily="2" charset="0"/>
              </a:rPr>
              <a:t>1</a:t>
            </a:r>
          </a:p>
        </p:txBody>
      </p:sp>
      <p:sp>
        <p:nvSpPr>
          <p:cNvPr id="72" name="TextBox 71">
            <a:extLst>
              <a:ext uri="{FF2B5EF4-FFF2-40B4-BE49-F238E27FC236}">
                <a16:creationId xmlns:a16="http://schemas.microsoft.com/office/drawing/2014/main" id="{439A7F6A-874A-A99C-BCCD-B4CE3C32D763}"/>
              </a:ext>
            </a:extLst>
          </p:cNvPr>
          <p:cNvSpPr txBox="1"/>
          <p:nvPr/>
        </p:nvSpPr>
        <p:spPr>
          <a:xfrm>
            <a:off x="3462792" y="3270190"/>
            <a:ext cx="2218416" cy="158951"/>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ADJUSTED EBITDA</a:t>
            </a:r>
          </a:p>
        </p:txBody>
      </p:sp>
      <p:sp>
        <p:nvSpPr>
          <p:cNvPr id="73" name="TextBox 72">
            <a:extLst>
              <a:ext uri="{FF2B5EF4-FFF2-40B4-BE49-F238E27FC236}">
                <a16:creationId xmlns:a16="http://schemas.microsoft.com/office/drawing/2014/main" id="{5A4488C7-65C3-DF38-2770-41AEB898FAD2}"/>
              </a:ext>
            </a:extLst>
          </p:cNvPr>
          <p:cNvSpPr txBox="1"/>
          <p:nvPr/>
        </p:nvSpPr>
        <p:spPr>
          <a:xfrm>
            <a:off x="3462792" y="3472394"/>
            <a:ext cx="2218416" cy="217340"/>
          </a:xfrm>
          <a:prstGeom prst="rect">
            <a:avLst/>
          </a:prstGeom>
          <a:noFill/>
        </p:spPr>
        <p:txBody>
          <a:bodyPr wrap="square" lIns="0" tIns="0" rIns="0" bIns="0" anchor="t">
            <a:spAutoFit/>
          </a:bodyPr>
          <a:lstStyle/>
          <a:p>
            <a:pPr algn="l"/>
            <a:r>
              <a:rPr sz="1300" b="1" i="0">
                <a:solidFill>
                  <a:srgbClr val="001876"/>
                </a:solidFill>
                <a:latin typeface="Poppins" panose="00000500000000000000" pitchFamily="2" charset="0"/>
                <a:cs typeface="Poppins" panose="00000500000000000000" pitchFamily="2" charset="0"/>
              </a:rPr>
              <a:t>$2–$7M</a:t>
            </a:r>
            <a:r>
              <a:rPr sz="900" b="1" i="0">
                <a:solidFill>
                  <a:srgbClr val="1E8A4C"/>
                </a:solidFill>
                <a:latin typeface="Poppins" panose="00000500000000000000" pitchFamily="2" charset="0"/>
                <a:cs typeface="Poppins" panose="00000500000000000000" pitchFamily="2" charset="0"/>
              </a:rPr>
              <a:t>  TURNS +</a:t>
            </a:r>
          </a:p>
        </p:txBody>
      </p:sp>
      <p:sp>
        <p:nvSpPr>
          <p:cNvPr id="74" name="TextBox 73">
            <a:extLst>
              <a:ext uri="{FF2B5EF4-FFF2-40B4-BE49-F238E27FC236}">
                <a16:creationId xmlns:a16="http://schemas.microsoft.com/office/drawing/2014/main" id="{AD00F2C1-7853-079A-E998-1A666581022B}"/>
              </a:ext>
            </a:extLst>
          </p:cNvPr>
          <p:cNvSpPr txBox="1"/>
          <p:nvPr/>
        </p:nvSpPr>
        <p:spPr>
          <a:xfrm>
            <a:off x="3462792" y="3678922"/>
            <a:ext cx="2218416" cy="134081"/>
          </a:xfrm>
          <a:prstGeom prst="rect">
            <a:avLst/>
          </a:prstGeom>
          <a:noFill/>
        </p:spPr>
        <p:txBody>
          <a:bodyPr wrap="square" lIns="0" tIns="0" rIns="0" bIns="0" anchor="t">
            <a:spAutoFit/>
          </a:bodyPr>
          <a:lstStyle/>
          <a:p>
            <a:pPr algn="l"/>
            <a:r>
              <a:rPr sz="800" b="0" i="1">
                <a:solidFill>
                  <a:srgbClr val="939BAC"/>
                </a:solidFill>
                <a:latin typeface="Poppins" panose="00000500000000000000" pitchFamily="2" charset="0"/>
                <a:cs typeface="Poppins" panose="00000500000000000000" pitchFamily="2" charset="0"/>
              </a:rPr>
              <a:t>(Raised from $0–$9)</a:t>
            </a:r>
            <a:r>
              <a:rPr sz="800" b="0" i="1" baseline="30000">
                <a:solidFill>
                  <a:srgbClr val="939BAC"/>
                </a:solidFill>
                <a:latin typeface="Poppins" panose="00000500000000000000" pitchFamily="2" charset="0"/>
                <a:cs typeface="Poppins" panose="00000500000000000000" pitchFamily="2" charset="0"/>
              </a:rPr>
              <a:t>1</a:t>
            </a:r>
          </a:p>
        </p:txBody>
      </p:sp>
      <p:sp>
        <p:nvSpPr>
          <p:cNvPr id="75" name="TextBox 74">
            <a:extLst>
              <a:ext uri="{FF2B5EF4-FFF2-40B4-BE49-F238E27FC236}">
                <a16:creationId xmlns:a16="http://schemas.microsoft.com/office/drawing/2014/main" id="{3357516A-22B9-74AE-CF6F-3411B622F8B6}"/>
              </a:ext>
            </a:extLst>
          </p:cNvPr>
          <p:cNvSpPr txBox="1"/>
          <p:nvPr/>
        </p:nvSpPr>
        <p:spPr>
          <a:xfrm>
            <a:off x="3462792" y="3929784"/>
            <a:ext cx="2218416" cy="158951"/>
          </a:xfrm>
          <a:prstGeom prst="rect">
            <a:avLst/>
          </a:prstGeom>
          <a:noFill/>
        </p:spPr>
        <p:txBody>
          <a:bodyPr wrap="square" lIns="0" tIns="0" rIns="0" bIns="0" anchor="t">
            <a:spAutoFit/>
          </a:bodyPr>
          <a:lstStyle/>
          <a:p>
            <a:pPr algn="l"/>
            <a:r>
              <a:rPr sz="950" b="1" i="0">
                <a:solidFill>
                  <a:srgbClr val="6B6B76"/>
                </a:solidFill>
                <a:latin typeface="Poppins" panose="00000500000000000000" pitchFamily="2" charset="0"/>
                <a:cs typeface="Poppins" panose="00000500000000000000" pitchFamily="2" charset="0"/>
              </a:rPr>
              <a:t>FREE CASH FLOW</a:t>
            </a:r>
          </a:p>
        </p:txBody>
      </p:sp>
      <p:sp>
        <p:nvSpPr>
          <p:cNvPr id="77" name="TextBox 76">
            <a:extLst>
              <a:ext uri="{FF2B5EF4-FFF2-40B4-BE49-F238E27FC236}">
                <a16:creationId xmlns:a16="http://schemas.microsoft.com/office/drawing/2014/main" id="{1D808710-0A92-86B0-2FAD-EE4EC7ED0ADD}"/>
              </a:ext>
            </a:extLst>
          </p:cNvPr>
          <p:cNvSpPr txBox="1"/>
          <p:nvPr/>
        </p:nvSpPr>
        <p:spPr>
          <a:xfrm>
            <a:off x="3462792" y="4131987"/>
            <a:ext cx="2218416" cy="217340"/>
          </a:xfrm>
          <a:prstGeom prst="rect">
            <a:avLst/>
          </a:prstGeom>
          <a:noFill/>
        </p:spPr>
        <p:txBody>
          <a:bodyPr wrap="square" lIns="0" tIns="0" rIns="0" bIns="0" anchor="t">
            <a:spAutoFit/>
          </a:bodyPr>
          <a:lstStyle/>
          <a:p>
            <a:pPr algn="l"/>
            <a:r>
              <a:rPr sz="1300" b="1" i="0">
                <a:solidFill>
                  <a:srgbClr val="001876"/>
                </a:solidFill>
                <a:latin typeface="Poppins" panose="00000500000000000000" pitchFamily="2" charset="0"/>
                <a:cs typeface="Poppins" panose="00000500000000000000" pitchFamily="2" charset="0"/>
              </a:rPr>
              <a:t>$5–$15M</a:t>
            </a:r>
            <a:r>
              <a:rPr sz="900" b="1" i="0">
                <a:solidFill>
                  <a:srgbClr val="1E8A4C"/>
                </a:solidFill>
                <a:latin typeface="Poppins" panose="00000500000000000000" pitchFamily="2" charset="0"/>
                <a:cs typeface="Poppins" panose="00000500000000000000" pitchFamily="2" charset="0"/>
              </a:rPr>
              <a:t>  TURNS +</a:t>
            </a:r>
          </a:p>
        </p:txBody>
      </p:sp>
      <p:sp>
        <p:nvSpPr>
          <p:cNvPr id="78" name="TextBox 77">
            <a:extLst>
              <a:ext uri="{FF2B5EF4-FFF2-40B4-BE49-F238E27FC236}">
                <a16:creationId xmlns:a16="http://schemas.microsoft.com/office/drawing/2014/main" id="{272D4ABA-0833-A797-BF1C-BB033C9C860C}"/>
              </a:ext>
            </a:extLst>
          </p:cNvPr>
          <p:cNvSpPr txBox="1"/>
          <p:nvPr/>
        </p:nvSpPr>
        <p:spPr>
          <a:xfrm>
            <a:off x="3462792" y="4338515"/>
            <a:ext cx="2218416" cy="134081"/>
          </a:xfrm>
          <a:prstGeom prst="rect">
            <a:avLst/>
          </a:prstGeom>
          <a:noFill/>
        </p:spPr>
        <p:txBody>
          <a:bodyPr wrap="square" lIns="0" tIns="0" rIns="0" bIns="0" anchor="t">
            <a:spAutoFit/>
          </a:bodyPr>
          <a:lstStyle/>
          <a:p>
            <a:pPr algn="l"/>
            <a:r>
              <a:rPr sz="800" b="0" i="1">
                <a:solidFill>
                  <a:srgbClr val="939BAC"/>
                </a:solidFill>
                <a:latin typeface="Poppins" panose="00000500000000000000" pitchFamily="2" charset="0"/>
                <a:cs typeface="Poppins" panose="00000500000000000000" pitchFamily="2" charset="0"/>
              </a:rPr>
              <a:t>(Unchanged)</a:t>
            </a:r>
          </a:p>
        </p:txBody>
      </p:sp>
      <p:sp>
        <p:nvSpPr>
          <p:cNvPr id="79" name="TextBox 78">
            <a:extLst>
              <a:ext uri="{FF2B5EF4-FFF2-40B4-BE49-F238E27FC236}">
                <a16:creationId xmlns:a16="http://schemas.microsoft.com/office/drawing/2014/main" id="{FB5B8E7C-56A5-BE9E-9721-F1EA5F6D3EBB}"/>
              </a:ext>
            </a:extLst>
          </p:cNvPr>
          <p:cNvSpPr txBox="1"/>
          <p:nvPr/>
        </p:nvSpPr>
        <p:spPr>
          <a:xfrm>
            <a:off x="6248664" y="1794216"/>
            <a:ext cx="2218416" cy="162195"/>
          </a:xfrm>
          <a:prstGeom prst="rect">
            <a:avLst/>
          </a:prstGeom>
          <a:noFill/>
        </p:spPr>
        <p:txBody>
          <a:bodyPr wrap="square" lIns="0" tIns="0" rIns="0" bIns="0" anchor="t">
            <a:spAutoFit/>
          </a:bodyPr>
          <a:lstStyle/>
          <a:p>
            <a:pPr algn="l"/>
            <a:r>
              <a:rPr sz="950" b="1" i="0">
                <a:solidFill>
                  <a:srgbClr val="B9C6E8"/>
                </a:solidFill>
                <a:latin typeface="Poppins" panose="00000500000000000000" pitchFamily="2" charset="0"/>
                <a:cs typeface="Poppins" panose="00000500000000000000" pitchFamily="2" charset="0"/>
              </a:rPr>
              <a:t>REVENUE GROWTH</a:t>
            </a:r>
          </a:p>
        </p:txBody>
      </p:sp>
      <p:sp>
        <p:nvSpPr>
          <p:cNvPr id="80" name="TextBox 79">
            <a:extLst>
              <a:ext uri="{FF2B5EF4-FFF2-40B4-BE49-F238E27FC236}">
                <a16:creationId xmlns:a16="http://schemas.microsoft.com/office/drawing/2014/main" id="{EAE03238-04FA-A57F-B8AD-E1ED95A62583}"/>
              </a:ext>
            </a:extLst>
          </p:cNvPr>
          <p:cNvSpPr txBox="1"/>
          <p:nvPr/>
        </p:nvSpPr>
        <p:spPr>
          <a:xfrm>
            <a:off x="6248664" y="1999663"/>
            <a:ext cx="2218416" cy="465918"/>
          </a:xfrm>
          <a:prstGeom prst="rect">
            <a:avLst/>
          </a:prstGeom>
          <a:noFill/>
        </p:spPr>
        <p:txBody>
          <a:bodyPr wrap="square" lIns="0" tIns="0" rIns="0" bIns="0" anchor="t">
            <a:spAutoFit/>
          </a:bodyPr>
          <a:lstStyle/>
          <a:p>
            <a:pPr algn="l"/>
            <a:r>
              <a:rPr sz="2800" b="1" i="0">
                <a:solidFill>
                  <a:srgbClr val="E0AE4E"/>
                </a:solidFill>
                <a:latin typeface="Poppins" panose="00000500000000000000" pitchFamily="2" charset="0"/>
                <a:cs typeface="Poppins" panose="00000500000000000000" pitchFamily="2" charset="0"/>
              </a:rPr>
              <a:t>~20%</a:t>
            </a:r>
          </a:p>
        </p:txBody>
      </p:sp>
      <p:sp>
        <p:nvSpPr>
          <p:cNvPr id="81" name="TextBox 80">
            <a:extLst>
              <a:ext uri="{FF2B5EF4-FFF2-40B4-BE49-F238E27FC236}">
                <a16:creationId xmlns:a16="http://schemas.microsoft.com/office/drawing/2014/main" id="{D8D49868-5FA0-0F4F-A505-45CD24F702B3}"/>
              </a:ext>
            </a:extLst>
          </p:cNvPr>
          <p:cNvSpPr txBox="1"/>
          <p:nvPr/>
        </p:nvSpPr>
        <p:spPr>
          <a:xfrm>
            <a:off x="6248664" y="2507874"/>
            <a:ext cx="2218416" cy="162195"/>
          </a:xfrm>
          <a:prstGeom prst="rect">
            <a:avLst/>
          </a:prstGeom>
          <a:noFill/>
        </p:spPr>
        <p:txBody>
          <a:bodyPr wrap="square" lIns="0" tIns="0" rIns="0" bIns="0" anchor="t">
            <a:spAutoFit/>
          </a:bodyPr>
          <a:lstStyle/>
          <a:p>
            <a:pPr algn="l"/>
            <a:r>
              <a:rPr sz="950" b="1" i="0">
                <a:solidFill>
                  <a:srgbClr val="FFFFFF"/>
                </a:solidFill>
                <a:latin typeface="Poppins" panose="00000500000000000000" pitchFamily="2" charset="0"/>
                <a:cs typeface="Poppins" panose="00000500000000000000" pitchFamily="2" charset="0"/>
              </a:rPr>
              <a:t>REVENUE CAGR THROUGH 2028</a:t>
            </a:r>
          </a:p>
        </p:txBody>
      </p:sp>
      <p:sp>
        <p:nvSpPr>
          <p:cNvPr id="82" name="TextBox 81">
            <a:extLst>
              <a:ext uri="{FF2B5EF4-FFF2-40B4-BE49-F238E27FC236}">
                <a16:creationId xmlns:a16="http://schemas.microsoft.com/office/drawing/2014/main" id="{EA4CC6DB-4359-3BE8-4948-B88CEC4B2481}"/>
              </a:ext>
            </a:extLst>
          </p:cNvPr>
          <p:cNvSpPr txBox="1"/>
          <p:nvPr/>
        </p:nvSpPr>
        <p:spPr>
          <a:xfrm>
            <a:off x="6248664" y="2853890"/>
            <a:ext cx="2218416" cy="162195"/>
          </a:xfrm>
          <a:prstGeom prst="rect">
            <a:avLst/>
          </a:prstGeom>
          <a:noFill/>
        </p:spPr>
        <p:txBody>
          <a:bodyPr wrap="square" lIns="0" tIns="0" rIns="0" bIns="0" anchor="t">
            <a:spAutoFit/>
          </a:bodyPr>
          <a:lstStyle/>
          <a:p>
            <a:pPr algn="l"/>
            <a:r>
              <a:rPr sz="950" b="1" i="0">
                <a:solidFill>
                  <a:srgbClr val="B9C6E8"/>
                </a:solidFill>
                <a:latin typeface="Poppins" panose="00000500000000000000" pitchFamily="2" charset="0"/>
                <a:cs typeface="Poppins" panose="00000500000000000000" pitchFamily="2" charset="0"/>
              </a:rPr>
              <a:t>BUSINESS MIX</a:t>
            </a:r>
          </a:p>
        </p:txBody>
      </p:sp>
      <p:sp>
        <p:nvSpPr>
          <p:cNvPr id="83" name="TextBox 82">
            <a:extLst>
              <a:ext uri="{FF2B5EF4-FFF2-40B4-BE49-F238E27FC236}">
                <a16:creationId xmlns:a16="http://schemas.microsoft.com/office/drawing/2014/main" id="{F502A792-BFCD-F0D5-0020-F50AA3919B7F}"/>
              </a:ext>
            </a:extLst>
          </p:cNvPr>
          <p:cNvSpPr txBox="1"/>
          <p:nvPr/>
        </p:nvSpPr>
        <p:spPr>
          <a:xfrm>
            <a:off x="6248664" y="3043118"/>
            <a:ext cx="2218416" cy="623166"/>
          </a:xfrm>
          <a:prstGeom prst="rect">
            <a:avLst/>
          </a:prstGeom>
          <a:noFill/>
        </p:spPr>
        <p:txBody>
          <a:bodyPr wrap="square" lIns="0" tIns="0" rIns="0" bIns="0" anchor="t">
            <a:spAutoFit/>
          </a:bodyPr>
          <a:lstStyle/>
          <a:p>
            <a:pPr algn="l">
              <a:lnSpc>
                <a:spcPct val="105000"/>
              </a:lnSpc>
            </a:pPr>
            <a:r>
              <a:rPr sz="1200" b="1" i="0">
                <a:solidFill>
                  <a:srgbClr val="FFFFFF"/>
                </a:solidFill>
                <a:latin typeface="Poppins" panose="00000500000000000000" pitchFamily="2" charset="0"/>
                <a:cs typeface="Poppins" panose="00000500000000000000" pitchFamily="2" charset="0"/>
              </a:rPr>
              <a:t>Capitation ~30%  /  Dispensary ~50% of total revenue</a:t>
            </a:r>
          </a:p>
        </p:txBody>
      </p:sp>
      <p:sp>
        <p:nvSpPr>
          <p:cNvPr id="84" name="TextBox 83">
            <a:extLst>
              <a:ext uri="{FF2B5EF4-FFF2-40B4-BE49-F238E27FC236}">
                <a16:creationId xmlns:a16="http://schemas.microsoft.com/office/drawing/2014/main" id="{DCB4ACA9-B621-3481-8D4A-6083B99A8744}"/>
              </a:ext>
            </a:extLst>
          </p:cNvPr>
          <p:cNvSpPr txBox="1"/>
          <p:nvPr/>
        </p:nvSpPr>
        <p:spPr>
          <a:xfrm>
            <a:off x="6248664" y="3713524"/>
            <a:ext cx="2218416" cy="162195"/>
          </a:xfrm>
          <a:prstGeom prst="rect">
            <a:avLst/>
          </a:prstGeom>
          <a:noFill/>
        </p:spPr>
        <p:txBody>
          <a:bodyPr wrap="square" lIns="0" tIns="0" rIns="0" bIns="0" anchor="t">
            <a:spAutoFit/>
          </a:bodyPr>
          <a:lstStyle/>
          <a:p>
            <a:pPr algn="l"/>
            <a:r>
              <a:rPr sz="950" b="1" i="0">
                <a:solidFill>
                  <a:srgbClr val="B9C6E8"/>
                </a:solidFill>
                <a:latin typeface="Poppins" panose="00000500000000000000" pitchFamily="2" charset="0"/>
                <a:cs typeface="Poppins" panose="00000500000000000000" pitchFamily="2" charset="0"/>
              </a:rPr>
              <a:t>MARGIN EXPANSION</a:t>
            </a:r>
          </a:p>
        </p:txBody>
      </p:sp>
      <p:sp>
        <p:nvSpPr>
          <p:cNvPr id="85" name="TextBox 84">
            <a:extLst>
              <a:ext uri="{FF2B5EF4-FFF2-40B4-BE49-F238E27FC236}">
                <a16:creationId xmlns:a16="http://schemas.microsoft.com/office/drawing/2014/main" id="{ED37B491-7AD2-6416-A69B-431C4D9CC118}"/>
              </a:ext>
            </a:extLst>
          </p:cNvPr>
          <p:cNvSpPr txBox="1"/>
          <p:nvPr/>
        </p:nvSpPr>
        <p:spPr>
          <a:xfrm>
            <a:off x="6248664" y="3902751"/>
            <a:ext cx="2218416" cy="623166"/>
          </a:xfrm>
          <a:prstGeom prst="rect">
            <a:avLst/>
          </a:prstGeom>
          <a:noFill/>
        </p:spPr>
        <p:txBody>
          <a:bodyPr wrap="square" lIns="0" tIns="0" rIns="0" bIns="0" anchor="t">
            <a:spAutoFit/>
          </a:bodyPr>
          <a:lstStyle/>
          <a:p>
            <a:pPr algn="l">
              <a:lnSpc>
                <a:spcPct val="105000"/>
              </a:lnSpc>
            </a:pPr>
            <a:r>
              <a:rPr sz="1200" b="1" i="0">
                <a:solidFill>
                  <a:srgbClr val="FFFFFF"/>
                </a:solidFill>
                <a:latin typeface="Poppins" panose="00000500000000000000" pitchFamily="2" charset="0"/>
                <a:cs typeface="Poppins" panose="00000500000000000000" pitchFamily="2" charset="0"/>
              </a:rPr>
              <a:t>Adjusted EBITDA margin scales to mid-single digits of revenue</a:t>
            </a:r>
          </a:p>
        </p:txBody>
      </p:sp>
      <p:sp>
        <p:nvSpPr>
          <p:cNvPr id="8" name="TextBox 7">
            <a:extLst>
              <a:ext uri="{FF2B5EF4-FFF2-40B4-BE49-F238E27FC236}">
                <a16:creationId xmlns:a16="http://schemas.microsoft.com/office/drawing/2014/main" id="{5AD75143-1878-9BE5-4F59-937F74246C32}"/>
              </a:ext>
            </a:extLst>
          </p:cNvPr>
          <p:cNvSpPr txBox="1"/>
          <p:nvPr/>
        </p:nvSpPr>
        <p:spPr>
          <a:xfrm>
            <a:off x="311348" y="4719862"/>
            <a:ext cx="7626350" cy="92333"/>
          </a:xfrm>
          <a:prstGeom prst="rect">
            <a:avLst/>
          </a:prstGeom>
          <a:noFill/>
        </p:spPr>
        <p:txBody>
          <a:bodyPr wrap="square" lIns="0" tIns="0" rIns="0" bIns="0" anchor="b">
            <a:spAutoFit/>
          </a:bodyPr>
          <a:lstStyle/>
          <a:p>
            <a:pPr defTabSz="685800">
              <a:buSzPts val="750"/>
              <a:defRPr/>
            </a:pPr>
            <a:r>
              <a:rPr lang="en-US" sz="600">
                <a:solidFill>
                  <a:srgbClr val="0C2837"/>
                </a:solidFill>
                <a:latin typeface="Poppins" panose="00000500000000000000" pitchFamily="2" charset="0"/>
                <a:ea typeface="DM Sans"/>
                <a:cs typeface="Poppins" panose="00000500000000000000" pitchFamily="2" charset="0"/>
                <a:sym typeface="DM Sans"/>
              </a:rPr>
              <a:t>(1) Guidance raises reflect updates provided as of the Company’s 2Q’26 earnings release, August 6, 2026.</a:t>
            </a:r>
          </a:p>
        </p:txBody>
      </p:sp>
      <p:sp>
        <p:nvSpPr>
          <p:cNvPr id="86" name="Header Corner Patch 16"/>
          <p:cNvSpPr/>
          <p:nvPr/>
        </p:nvSpPr>
        <p:spPr>
          <a:xfrm>
            <a:off x="502920" y="1486117"/>
            <a:ext cx="2566416" cy="118872"/>
          </a:xfrm>
          <a:prstGeom prst="rect">
            <a:avLst/>
          </a:prstGeom>
          <a:solidFill>
            <a:srgbClr val="0018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Header Corner Patch 20"/>
          <p:cNvSpPr/>
          <p:nvPr/>
        </p:nvSpPr>
        <p:spPr>
          <a:xfrm>
            <a:off x="3288792" y="1486117"/>
            <a:ext cx="2566416" cy="118872"/>
          </a:xfrm>
          <a:prstGeom prst="rect">
            <a:avLst/>
          </a:prstGeom>
          <a:solidFill>
            <a:srgbClr val="3A79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Header Corner Patch 21"/>
          <p:cNvSpPr/>
          <p:nvPr/>
        </p:nvSpPr>
        <p:spPr>
          <a:xfrm>
            <a:off x="6074664" y="1486117"/>
            <a:ext cx="2566416" cy="118872"/>
          </a:xfrm>
          <a:prstGeom prst="rect">
            <a:avLst/>
          </a:prstGeom>
          <a:solidFill>
            <a:srgbClr val="000F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97904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D2EDD-6392-4E14-F0A4-3B07888C6196}"/>
            </a:ext>
          </a:extLst>
        </p:cNvPr>
        <p:cNvGrpSpPr/>
        <p:nvPr/>
      </p:nvGrpSpPr>
      <p:grpSpPr>
        <a:xfrm>
          <a:off x="0" y="0"/>
          <a:ext cx="0" cy="0"/>
          <a:chOff x="0" y="0"/>
          <a:chExt cx="0" cy="0"/>
        </a:xfrm>
      </p:grpSpPr>
      <p:cxnSp>
        <p:nvCxnSpPr>
          <p:cNvPr id="3" name="Google Shape;163;p9">
            <a:extLst>
              <a:ext uri="{FF2B5EF4-FFF2-40B4-BE49-F238E27FC236}">
                <a16:creationId xmlns:a16="http://schemas.microsoft.com/office/drawing/2014/main" id="{B7DAA125-8515-6719-AAE3-9075E0008EC3}"/>
              </a:ext>
            </a:extLst>
          </p:cNvPr>
          <p:cNvCxnSpPr/>
          <p:nvPr/>
        </p:nvCxnSpPr>
        <p:spPr>
          <a:xfrm rot="10800000">
            <a:off x="190500" y="280988"/>
            <a:ext cx="8763000" cy="0"/>
          </a:xfrm>
          <a:prstGeom prst="straightConnector1">
            <a:avLst/>
          </a:prstGeom>
          <a:noFill/>
          <a:ln w="9525" cap="flat" cmpd="sng">
            <a:solidFill>
              <a:srgbClr val="0A0A0A">
                <a:alpha val="50196"/>
              </a:srgbClr>
            </a:solidFill>
            <a:prstDash val="solid"/>
            <a:round/>
            <a:headEnd type="none" w="sm" len="sm"/>
            <a:tailEnd type="none" w="sm" len="sm"/>
          </a:ln>
        </p:spPr>
      </p:cxnSp>
      <p:cxnSp>
        <p:nvCxnSpPr>
          <p:cNvPr id="2" name="Google Shape;162;p9">
            <a:extLst>
              <a:ext uri="{FF2B5EF4-FFF2-40B4-BE49-F238E27FC236}">
                <a16:creationId xmlns:a16="http://schemas.microsoft.com/office/drawing/2014/main" id="{7F7E6CA0-2132-E632-A911-4ABEAAB2D393}"/>
              </a:ext>
            </a:extLst>
          </p:cNvPr>
          <p:cNvCxnSpPr/>
          <p:nvPr/>
        </p:nvCxnSpPr>
        <p:spPr>
          <a:xfrm rot="10800000">
            <a:off x="190500" y="4852988"/>
            <a:ext cx="8763000" cy="0"/>
          </a:xfrm>
          <a:prstGeom prst="straightConnector1">
            <a:avLst/>
          </a:prstGeom>
          <a:noFill/>
          <a:ln w="9525" cap="flat" cmpd="sng">
            <a:solidFill>
              <a:srgbClr val="0A0A0A">
                <a:alpha val="50196"/>
              </a:srgbClr>
            </a:solidFill>
            <a:prstDash val="solid"/>
            <a:round/>
            <a:headEnd type="none" w="sm" len="sm"/>
            <a:tailEnd type="none" w="sm" len="sm"/>
          </a:ln>
        </p:spPr>
      </p:cxnSp>
      <p:sp>
        <p:nvSpPr>
          <p:cNvPr id="4" name="Google Shape;164;p9">
            <a:extLst>
              <a:ext uri="{FF2B5EF4-FFF2-40B4-BE49-F238E27FC236}">
                <a16:creationId xmlns:a16="http://schemas.microsoft.com/office/drawing/2014/main" id="{9C03462F-D2E8-1EE7-D67A-0F7E9F1BE9E2}"/>
              </a:ext>
            </a:extLst>
          </p:cNvPr>
          <p:cNvSpPr/>
          <p:nvPr/>
        </p:nvSpPr>
        <p:spPr>
          <a:xfrm>
            <a:off x="8686800" y="4933950"/>
            <a:ext cx="266700" cy="38100"/>
          </a:xfrm>
          <a:prstGeom prst="rect">
            <a:avLst/>
          </a:prstGeom>
          <a:noFill/>
          <a:ln>
            <a:noFill/>
          </a:ln>
        </p:spPr>
        <p:txBody>
          <a:bodyPr spcFirstLastPara="1" wrap="square" lIns="0" tIns="0" rIns="0" bIns="0" anchor="t" anchorCtr="0">
            <a:noAutofit/>
          </a:bodyPr>
          <a:lstStyle/>
          <a:p>
            <a:pPr marL="0" marR="0" lvl="0" indent="0" algn="r" rtl="0">
              <a:lnSpc>
                <a:spcPct val="160187"/>
              </a:lnSpc>
              <a:spcBef>
                <a:spcPts val="0"/>
              </a:spcBef>
              <a:spcAft>
                <a:spcPts val="0"/>
              </a:spcAft>
              <a:buClr>
                <a:srgbClr val="0A0A0A"/>
              </a:buClr>
              <a:buSzPts val="427"/>
              <a:buFont typeface="Poppins"/>
              <a:buNone/>
            </a:pPr>
            <a:r>
              <a:rPr lang="en-US" sz="427">
                <a:solidFill>
                  <a:srgbClr val="0A0A0A"/>
                </a:solidFill>
                <a:latin typeface="Poppins"/>
                <a:ea typeface="Poppins"/>
                <a:cs typeface="Poppins"/>
                <a:sym typeface="Poppins"/>
              </a:rPr>
              <a:t>28</a:t>
            </a:r>
            <a:endParaRPr sz="427">
              <a:solidFill>
                <a:schemeClr val="dk1"/>
              </a:solidFill>
              <a:latin typeface="Calibri"/>
              <a:ea typeface="Calibri"/>
              <a:cs typeface="Calibri"/>
              <a:sym typeface="Calibri"/>
            </a:endParaRPr>
          </a:p>
        </p:txBody>
      </p:sp>
      <p:sp>
        <p:nvSpPr>
          <p:cNvPr id="5" name="Google Shape;170;p9">
            <a:extLst>
              <a:ext uri="{FF2B5EF4-FFF2-40B4-BE49-F238E27FC236}">
                <a16:creationId xmlns:a16="http://schemas.microsoft.com/office/drawing/2014/main" id="{2BE53569-9309-4E7A-5DAB-439031ABA95D}"/>
              </a:ext>
            </a:extLst>
          </p:cNvPr>
          <p:cNvSpPr/>
          <p:nvPr/>
        </p:nvSpPr>
        <p:spPr>
          <a:xfrm>
            <a:off x="190500" y="4953000"/>
            <a:ext cx="2890838" cy="38100"/>
          </a:xfrm>
          <a:prstGeom prst="rect">
            <a:avLst/>
          </a:prstGeom>
          <a:noFill/>
          <a:ln>
            <a:noFill/>
          </a:ln>
        </p:spPr>
        <p:txBody>
          <a:bodyPr spcFirstLastPara="1" wrap="square" lIns="0" tIns="0" rIns="0" bIns="0" anchor="t" anchorCtr="0">
            <a:noAutofit/>
          </a:bodyPr>
          <a:lstStyle/>
          <a:p>
            <a:pPr marL="0" marR="0" lvl="0" indent="0" algn="l" rtl="0">
              <a:lnSpc>
                <a:spcPct val="160187"/>
              </a:lnSpc>
              <a:spcBef>
                <a:spcPts val="0"/>
              </a:spcBef>
              <a:spcAft>
                <a:spcPts val="0"/>
              </a:spcAft>
              <a:buClr>
                <a:srgbClr val="0A0A0A"/>
              </a:buClr>
              <a:buSzPts val="427"/>
              <a:buFont typeface="Poppins"/>
              <a:buNone/>
            </a:pPr>
            <a:r>
              <a:rPr lang="en-US" sz="427" b="1">
                <a:solidFill>
                  <a:srgbClr val="0A0A0A"/>
                </a:solidFill>
                <a:latin typeface="Poppins"/>
                <a:ea typeface="Poppins"/>
                <a:cs typeface="Poppins"/>
                <a:sym typeface="Poppins"/>
              </a:rPr>
              <a:t>Starling Oncology</a:t>
            </a:r>
            <a:r>
              <a:rPr lang="en-US" sz="427">
                <a:solidFill>
                  <a:srgbClr val="0A0A0A"/>
                </a:solidFill>
                <a:latin typeface="Poppins"/>
                <a:ea typeface="Poppins"/>
                <a:cs typeface="Poppins"/>
                <a:sym typeface="Poppins"/>
              </a:rPr>
              <a:t> | Investor Presentation</a:t>
            </a:r>
            <a:endParaRPr sz="427">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B4AD3A8E-0C2B-4257-E3F3-7FA0A33A3219}"/>
              </a:ext>
            </a:extLst>
          </p:cNvPr>
          <p:cNvSpPr/>
          <p:nvPr/>
        </p:nvSpPr>
        <p:spPr>
          <a:xfrm>
            <a:off x="1131959" y="1548049"/>
            <a:ext cx="7803699" cy="557846"/>
          </a:xfrm>
          <a:custGeom>
            <a:avLst/>
            <a:gdLst>
              <a:gd name="connsiteX0" fmla="*/ 6265245 w 6604102"/>
              <a:gd name="connsiteY0" fmla="*/ 0 h 677585"/>
              <a:gd name="connsiteX1" fmla="*/ 6604102 w 6604102"/>
              <a:gd name="connsiteY1" fmla="*/ 338793 h 677585"/>
              <a:gd name="connsiteX2" fmla="*/ 6265245 w 6604102"/>
              <a:gd name="connsiteY2" fmla="*/ 677585 h 677585"/>
              <a:gd name="connsiteX3" fmla="*/ 289956 w 6604102"/>
              <a:gd name="connsiteY3" fmla="*/ 677585 h 677585"/>
              <a:gd name="connsiteX4" fmla="*/ 0 w 6604102"/>
              <a:gd name="connsiteY4" fmla="*/ 149 h 677585"/>
              <a:gd name="connsiteX5" fmla="*/ 6265395 w 6604102"/>
              <a:gd name="connsiteY5" fmla="*/ 149 h 677585"/>
              <a:gd name="connsiteX6" fmla="*/ 6265245 w 6604102"/>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4102" h="677585">
                <a:moveTo>
                  <a:pt x="6265245" y="0"/>
                </a:moveTo>
                <a:cubicBezTo>
                  <a:pt x="6452019" y="0"/>
                  <a:pt x="6604102" y="151902"/>
                  <a:pt x="6604102" y="338793"/>
                </a:cubicBezTo>
                <a:cubicBezTo>
                  <a:pt x="6604102" y="525683"/>
                  <a:pt x="6452169" y="677585"/>
                  <a:pt x="6265245" y="677585"/>
                </a:cubicBezTo>
                <a:lnTo>
                  <a:pt x="289956" y="677585"/>
                </a:lnTo>
                <a:cubicBezTo>
                  <a:pt x="220868" y="441656"/>
                  <a:pt x="123371" y="213949"/>
                  <a:pt x="0" y="149"/>
                </a:cubicBezTo>
                <a:lnTo>
                  <a:pt x="6265395" y="149"/>
                </a:lnTo>
                <a:lnTo>
                  <a:pt x="6265245" y="0"/>
                </a:lnTo>
                <a:close/>
              </a:path>
            </a:pathLst>
          </a:custGeom>
          <a:solidFill>
            <a:srgbClr val="0D469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1" name="Freeform: Shape 10">
            <a:extLst>
              <a:ext uri="{FF2B5EF4-FFF2-40B4-BE49-F238E27FC236}">
                <a16:creationId xmlns:a16="http://schemas.microsoft.com/office/drawing/2014/main" id="{CD9F6D8A-6741-4AA9-AFB0-38C9E57AA503}"/>
              </a:ext>
            </a:extLst>
          </p:cNvPr>
          <p:cNvSpPr/>
          <p:nvPr/>
        </p:nvSpPr>
        <p:spPr>
          <a:xfrm>
            <a:off x="1515757" y="2225504"/>
            <a:ext cx="7419900" cy="557846"/>
          </a:xfrm>
          <a:custGeom>
            <a:avLst/>
            <a:gdLst>
              <a:gd name="connsiteX0" fmla="*/ 5940447 w 6279303"/>
              <a:gd name="connsiteY0" fmla="*/ 0 h 677585"/>
              <a:gd name="connsiteX1" fmla="*/ 6279303 w 6279303"/>
              <a:gd name="connsiteY1" fmla="*/ 338793 h 677585"/>
              <a:gd name="connsiteX2" fmla="*/ 5940447 w 6279303"/>
              <a:gd name="connsiteY2" fmla="*/ 677585 h 677585"/>
              <a:gd name="connsiteX3" fmla="*/ 89425 w 6279303"/>
              <a:gd name="connsiteY3" fmla="*/ 677585 h 677585"/>
              <a:gd name="connsiteX4" fmla="*/ 0 w 6279303"/>
              <a:gd name="connsiteY4" fmla="*/ 149 h 677585"/>
              <a:gd name="connsiteX5" fmla="*/ 5940447 w 6279303"/>
              <a:gd name="connsiteY5" fmla="*/ 149 h 677585"/>
              <a:gd name="connsiteX6" fmla="*/ 5940447 w 6279303"/>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9303" h="677585">
                <a:moveTo>
                  <a:pt x="5940447" y="0"/>
                </a:moveTo>
                <a:cubicBezTo>
                  <a:pt x="6127221" y="0"/>
                  <a:pt x="6279303" y="151902"/>
                  <a:pt x="6279303" y="338793"/>
                </a:cubicBezTo>
                <a:cubicBezTo>
                  <a:pt x="6279303" y="525683"/>
                  <a:pt x="6127371" y="677585"/>
                  <a:pt x="5940447" y="677585"/>
                </a:cubicBezTo>
                <a:lnTo>
                  <a:pt x="89425" y="677585"/>
                </a:lnTo>
                <a:cubicBezTo>
                  <a:pt x="84342" y="448385"/>
                  <a:pt x="54283" y="220529"/>
                  <a:pt x="0" y="149"/>
                </a:cubicBezTo>
                <a:lnTo>
                  <a:pt x="5940447" y="149"/>
                </a:lnTo>
                <a:lnTo>
                  <a:pt x="5940447" y="0"/>
                </a:lnTo>
                <a:close/>
              </a:path>
            </a:pathLst>
          </a:custGeom>
          <a:solidFill>
            <a:srgbClr val="F2A765"/>
          </a:solidFill>
          <a:ln w="3175">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2" name="Freeform: Shape 11">
            <a:extLst>
              <a:ext uri="{FF2B5EF4-FFF2-40B4-BE49-F238E27FC236}">
                <a16:creationId xmlns:a16="http://schemas.microsoft.com/office/drawing/2014/main" id="{7680C2C2-5D28-D90F-9390-13447DAFCB2B}"/>
              </a:ext>
            </a:extLst>
          </p:cNvPr>
          <p:cNvSpPr/>
          <p:nvPr/>
        </p:nvSpPr>
        <p:spPr>
          <a:xfrm>
            <a:off x="341392" y="887918"/>
            <a:ext cx="8594266" cy="557846"/>
          </a:xfrm>
          <a:custGeom>
            <a:avLst/>
            <a:gdLst>
              <a:gd name="connsiteX0" fmla="*/ 6934287 w 7273143"/>
              <a:gd name="connsiteY0" fmla="*/ 0 h 677585"/>
              <a:gd name="connsiteX1" fmla="*/ 7273143 w 7273143"/>
              <a:gd name="connsiteY1" fmla="*/ 338790 h 677585"/>
              <a:gd name="connsiteX2" fmla="*/ 6934287 w 7273143"/>
              <a:gd name="connsiteY2" fmla="*/ 677585 h 677585"/>
              <a:gd name="connsiteX3" fmla="*/ 590084 w 7273143"/>
              <a:gd name="connsiteY3" fmla="*/ 677585 h 677585"/>
              <a:gd name="connsiteX4" fmla="*/ 0 w 7273143"/>
              <a:gd name="connsiteY4" fmla="*/ 147 h 677585"/>
              <a:gd name="connsiteX5" fmla="*/ 6934287 w 7273143"/>
              <a:gd name="connsiteY5" fmla="*/ 147 h 677585"/>
              <a:gd name="connsiteX6" fmla="*/ 6934287 w 7273143"/>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73143" h="677585">
                <a:moveTo>
                  <a:pt x="6934287" y="0"/>
                </a:moveTo>
                <a:cubicBezTo>
                  <a:pt x="7121061" y="0"/>
                  <a:pt x="7273143" y="151902"/>
                  <a:pt x="7273143" y="338790"/>
                </a:cubicBezTo>
                <a:cubicBezTo>
                  <a:pt x="7273143" y="525681"/>
                  <a:pt x="7121211" y="677585"/>
                  <a:pt x="6934287" y="677585"/>
                </a:cubicBezTo>
                <a:lnTo>
                  <a:pt x="590084" y="677585"/>
                </a:lnTo>
                <a:cubicBezTo>
                  <a:pt x="427086" y="424611"/>
                  <a:pt x="228797" y="196905"/>
                  <a:pt x="0" y="147"/>
                </a:cubicBezTo>
                <a:lnTo>
                  <a:pt x="6934287" y="147"/>
                </a:lnTo>
                <a:lnTo>
                  <a:pt x="6934287" y="0"/>
                </a:lnTo>
                <a:close/>
              </a:path>
            </a:pathLst>
          </a:custGeom>
          <a:solidFill>
            <a:srgbClr val="00187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4" name="Freeform: Shape 13">
            <a:extLst>
              <a:ext uri="{FF2B5EF4-FFF2-40B4-BE49-F238E27FC236}">
                <a16:creationId xmlns:a16="http://schemas.microsoft.com/office/drawing/2014/main" id="{9843226E-B0E2-523C-1CEE-1A0387E5E423}"/>
              </a:ext>
            </a:extLst>
          </p:cNvPr>
          <p:cNvSpPr/>
          <p:nvPr/>
        </p:nvSpPr>
        <p:spPr>
          <a:xfrm>
            <a:off x="1138676" y="3554265"/>
            <a:ext cx="7796982" cy="557848"/>
          </a:xfrm>
          <a:custGeom>
            <a:avLst/>
            <a:gdLst>
              <a:gd name="connsiteX0" fmla="*/ 6259563 w 6598419"/>
              <a:gd name="connsiteY0" fmla="*/ 0 h 677588"/>
              <a:gd name="connsiteX1" fmla="*/ 6598419 w 6598419"/>
              <a:gd name="connsiteY1" fmla="*/ 338793 h 677588"/>
              <a:gd name="connsiteX2" fmla="*/ 6259563 w 6598419"/>
              <a:gd name="connsiteY2" fmla="*/ 677588 h 677588"/>
              <a:gd name="connsiteX3" fmla="*/ 0 w 6598419"/>
              <a:gd name="connsiteY3" fmla="*/ 677588 h 677588"/>
              <a:gd name="connsiteX4" fmla="*/ 287264 w 6598419"/>
              <a:gd name="connsiteY4" fmla="*/ 150 h 677588"/>
              <a:gd name="connsiteX5" fmla="*/ 6259563 w 6598419"/>
              <a:gd name="connsiteY5" fmla="*/ 150 h 677588"/>
              <a:gd name="connsiteX6" fmla="*/ 6259563 w 6598419"/>
              <a:gd name="connsiteY6" fmla="*/ 0 h 67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8419" h="677588">
                <a:moveTo>
                  <a:pt x="6259563" y="0"/>
                </a:moveTo>
                <a:cubicBezTo>
                  <a:pt x="6446337" y="0"/>
                  <a:pt x="6598419" y="151902"/>
                  <a:pt x="6598419" y="338793"/>
                </a:cubicBezTo>
                <a:cubicBezTo>
                  <a:pt x="6598419" y="525683"/>
                  <a:pt x="6446487" y="677588"/>
                  <a:pt x="6259563" y="677588"/>
                </a:cubicBezTo>
                <a:lnTo>
                  <a:pt x="0" y="677588"/>
                </a:lnTo>
                <a:cubicBezTo>
                  <a:pt x="122473" y="463634"/>
                  <a:pt x="219072" y="235930"/>
                  <a:pt x="287264" y="150"/>
                </a:cubicBezTo>
                <a:lnTo>
                  <a:pt x="6259563" y="150"/>
                </a:lnTo>
                <a:lnTo>
                  <a:pt x="6259563" y="0"/>
                </a:lnTo>
                <a:close/>
              </a:path>
            </a:pathLst>
          </a:custGeom>
          <a:solidFill>
            <a:srgbClr val="2F7C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5" name="Freeform: Shape 14">
            <a:extLst>
              <a:ext uri="{FF2B5EF4-FFF2-40B4-BE49-F238E27FC236}">
                <a16:creationId xmlns:a16="http://schemas.microsoft.com/office/drawing/2014/main" id="{915246EE-745C-D08F-FF98-9B5FB6EF3349}"/>
              </a:ext>
            </a:extLst>
          </p:cNvPr>
          <p:cNvSpPr/>
          <p:nvPr/>
        </p:nvSpPr>
        <p:spPr>
          <a:xfrm>
            <a:off x="1514695" y="2889824"/>
            <a:ext cx="7417074" cy="557848"/>
          </a:xfrm>
          <a:custGeom>
            <a:avLst/>
            <a:gdLst>
              <a:gd name="connsiteX0" fmla="*/ 5938054 w 6276911"/>
              <a:gd name="connsiteY0" fmla="*/ 0 h 677588"/>
              <a:gd name="connsiteX1" fmla="*/ 6276911 w 6276911"/>
              <a:gd name="connsiteY1" fmla="*/ 338793 h 677588"/>
              <a:gd name="connsiteX2" fmla="*/ 5938054 w 6276911"/>
              <a:gd name="connsiteY2" fmla="*/ 677588 h 677588"/>
              <a:gd name="connsiteX3" fmla="*/ 0 w 6276911"/>
              <a:gd name="connsiteY3" fmla="*/ 677588 h 677588"/>
              <a:gd name="connsiteX4" fmla="*/ 87181 w 6276911"/>
              <a:gd name="connsiteY4" fmla="*/ 149 h 677588"/>
              <a:gd name="connsiteX5" fmla="*/ 5938054 w 6276911"/>
              <a:gd name="connsiteY5" fmla="*/ 149 h 677588"/>
              <a:gd name="connsiteX6" fmla="*/ 5938054 w 6276911"/>
              <a:gd name="connsiteY6" fmla="*/ 0 h 67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6911" h="677588">
                <a:moveTo>
                  <a:pt x="5938054" y="0"/>
                </a:moveTo>
                <a:cubicBezTo>
                  <a:pt x="6124828" y="0"/>
                  <a:pt x="6276911" y="151902"/>
                  <a:pt x="6276911" y="338793"/>
                </a:cubicBezTo>
                <a:cubicBezTo>
                  <a:pt x="6276911" y="525683"/>
                  <a:pt x="6124977" y="677588"/>
                  <a:pt x="5938054" y="677588"/>
                </a:cubicBezTo>
                <a:lnTo>
                  <a:pt x="0" y="677588"/>
                </a:lnTo>
                <a:cubicBezTo>
                  <a:pt x="53533" y="456907"/>
                  <a:pt x="82843" y="229201"/>
                  <a:pt x="87181" y="149"/>
                </a:cubicBezTo>
                <a:lnTo>
                  <a:pt x="5938054" y="149"/>
                </a:lnTo>
                <a:lnTo>
                  <a:pt x="5938054" y="0"/>
                </a:lnTo>
                <a:close/>
              </a:path>
            </a:pathLst>
          </a:custGeom>
          <a:solidFill>
            <a:srgbClr val="002DD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19" name="ZoneTexte 4">
            <a:extLst>
              <a:ext uri="{FF2B5EF4-FFF2-40B4-BE49-F238E27FC236}">
                <a16:creationId xmlns:a16="http://schemas.microsoft.com/office/drawing/2014/main" id="{F51914A6-A3DB-4EFD-223B-136DC0961F04}"/>
              </a:ext>
            </a:extLst>
          </p:cNvPr>
          <p:cNvSpPr txBox="1"/>
          <p:nvPr/>
        </p:nvSpPr>
        <p:spPr>
          <a:xfrm>
            <a:off x="8267233" y="3538257"/>
            <a:ext cx="418704"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5</a:t>
            </a:r>
          </a:p>
        </p:txBody>
      </p:sp>
      <p:sp>
        <p:nvSpPr>
          <p:cNvPr id="20" name="ZoneTexte 5">
            <a:extLst>
              <a:ext uri="{FF2B5EF4-FFF2-40B4-BE49-F238E27FC236}">
                <a16:creationId xmlns:a16="http://schemas.microsoft.com/office/drawing/2014/main" id="{AD9EAE43-D86B-0D31-4823-2782EC3D1892}"/>
              </a:ext>
            </a:extLst>
          </p:cNvPr>
          <p:cNvSpPr txBox="1"/>
          <p:nvPr/>
        </p:nvSpPr>
        <p:spPr>
          <a:xfrm>
            <a:off x="8262424" y="2873937"/>
            <a:ext cx="428323"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4</a:t>
            </a:r>
          </a:p>
        </p:txBody>
      </p:sp>
      <p:sp>
        <p:nvSpPr>
          <p:cNvPr id="21" name="ZoneTexte 6">
            <a:extLst>
              <a:ext uri="{FF2B5EF4-FFF2-40B4-BE49-F238E27FC236}">
                <a16:creationId xmlns:a16="http://schemas.microsoft.com/office/drawing/2014/main" id="{C2E05E05-587A-C435-2AE8-0BC3DE46DBEE}"/>
              </a:ext>
            </a:extLst>
          </p:cNvPr>
          <p:cNvSpPr txBox="1"/>
          <p:nvPr/>
        </p:nvSpPr>
        <p:spPr>
          <a:xfrm>
            <a:off x="8275248" y="2209491"/>
            <a:ext cx="402675"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3</a:t>
            </a:r>
          </a:p>
        </p:txBody>
      </p:sp>
      <p:sp>
        <p:nvSpPr>
          <p:cNvPr id="22" name="ZoneTexte 7">
            <a:extLst>
              <a:ext uri="{FF2B5EF4-FFF2-40B4-BE49-F238E27FC236}">
                <a16:creationId xmlns:a16="http://schemas.microsoft.com/office/drawing/2014/main" id="{C22E6D64-5A3B-1138-6F6E-1C7CA5237797}"/>
              </a:ext>
            </a:extLst>
          </p:cNvPr>
          <p:cNvSpPr txBox="1"/>
          <p:nvPr/>
        </p:nvSpPr>
        <p:spPr>
          <a:xfrm>
            <a:off x="8281660" y="1532040"/>
            <a:ext cx="389851"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2</a:t>
            </a:r>
          </a:p>
        </p:txBody>
      </p:sp>
      <p:sp>
        <p:nvSpPr>
          <p:cNvPr id="23" name="ZoneTexte 8">
            <a:extLst>
              <a:ext uri="{FF2B5EF4-FFF2-40B4-BE49-F238E27FC236}">
                <a16:creationId xmlns:a16="http://schemas.microsoft.com/office/drawing/2014/main" id="{AC7DA864-616A-522C-6C8D-44FDD00E2D7B}"/>
              </a:ext>
            </a:extLst>
          </p:cNvPr>
          <p:cNvSpPr txBox="1"/>
          <p:nvPr/>
        </p:nvSpPr>
        <p:spPr>
          <a:xfrm>
            <a:off x="8316929" y="877703"/>
            <a:ext cx="319318"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1</a:t>
            </a:r>
          </a:p>
        </p:txBody>
      </p:sp>
      <p:sp>
        <p:nvSpPr>
          <p:cNvPr id="24" name="TextBox 67">
            <a:extLst>
              <a:ext uri="{FF2B5EF4-FFF2-40B4-BE49-F238E27FC236}">
                <a16:creationId xmlns:a16="http://schemas.microsoft.com/office/drawing/2014/main" id="{19B62C02-6DB0-1A9F-279F-B29F4933DE81}"/>
              </a:ext>
            </a:extLst>
          </p:cNvPr>
          <p:cNvSpPr txBox="1"/>
          <p:nvPr/>
        </p:nvSpPr>
        <p:spPr>
          <a:xfrm>
            <a:off x="955296" y="1025765"/>
            <a:ext cx="6937170" cy="323165"/>
          </a:xfrm>
          <a:prstGeom prst="rect">
            <a:avLst/>
          </a:prstGeom>
          <a:noFill/>
          <a:ln>
            <a:noFill/>
          </a:ln>
        </p:spPr>
        <p:txBody>
          <a:bodyPr wrap="square" lIns="0" tIns="45720" rIns="0" bIns="45720" rtlCol="0" anchor="b">
            <a:spAutoFit/>
          </a:bodyPr>
          <a:lstStyle/>
          <a:p>
            <a:pPr algn="r"/>
            <a:r>
              <a:rPr lang="en-US" sz="1500" b="1" noProof="1">
                <a:solidFill>
                  <a:schemeClr val="bg1"/>
                </a:solidFill>
                <a:latin typeface="Poppins"/>
                <a:cs typeface="Poppins"/>
              </a:rPr>
              <a:t>A leading national oncology-focused VBC Platform</a:t>
            </a:r>
          </a:p>
        </p:txBody>
      </p:sp>
      <p:sp>
        <p:nvSpPr>
          <p:cNvPr id="26" name="TextBox 67">
            <a:extLst>
              <a:ext uri="{FF2B5EF4-FFF2-40B4-BE49-F238E27FC236}">
                <a16:creationId xmlns:a16="http://schemas.microsoft.com/office/drawing/2014/main" id="{93A8B210-C12A-41EE-4F46-50DA6A5BF8B6}"/>
              </a:ext>
            </a:extLst>
          </p:cNvPr>
          <p:cNvSpPr txBox="1"/>
          <p:nvPr/>
        </p:nvSpPr>
        <p:spPr>
          <a:xfrm>
            <a:off x="955296" y="1685897"/>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Large TAM, with long-term growth driven by secular trends</a:t>
            </a:r>
          </a:p>
        </p:txBody>
      </p:sp>
      <p:sp>
        <p:nvSpPr>
          <p:cNvPr id="28" name="TextBox 67">
            <a:extLst>
              <a:ext uri="{FF2B5EF4-FFF2-40B4-BE49-F238E27FC236}">
                <a16:creationId xmlns:a16="http://schemas.microsoft.com/office/drawing/2014/main" id="{AF2F40EC-0C0C-1B7E-6E2E-A71C93DC0CE2}"/>
              </a:ext>
            </a:extLst>
          </p:cNvPr>
          <p:cNvSpPr txBox="1"/>
          <p:nvPr/>
        </p:nvSpPr>
        <p:spPr>
          <a:xfrm>
            <a:off x="955296" y="2363351"/>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Balanced model with at-risk VBC and FFS ancillary services </a:t>
            </a:r>
          </a:p>
        </p:txBody>
      </p:sp>
      <p:sp>
        <p:nvSpPr>
          <p:cNvPr id="30" name="TextBox 67">
            <a:extLst>
              <a:ext uri="{FF2B5EF4-FFF2-40B4-BE49-F238E27FC236}">
                <a16:creationId xmlns:a16="http://schemas.microsoft.com/office/drawing/2014/main" id="{60B150FD-2CAA-5C31-87C4-D50F84373CB4}"/>
              </a:ext>
            </a:extLst>
          </p:cNvPr>
          <p:cNvSpPr txBox="1"/>
          <p:nvPr/>
        </p:nvSpPr>
        <p:spPr>
          <a:xfrm>
            <a:off x="955296" y="3027672"/>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Multiple levers for growth across a diversified business</a:t>
            </a:r>
          </a:p>
        </p:txBody>
      </p:sp>
      <p:sp>
        <p:nvSpPr>
          <p:cNvPr id="32" name="TextBox 67">
            <a:extLst>
              <a:ext uri="{FF2B5EF4-FFF2-40B4-BE49-F238E27FC236}">
                <a16:creationId xmlns:a16="http://schemas.microsoft.com/office/drawing/2014/main" id="{C7CD9A69-D9C2-DF77-06FF-2FA2B4943A67}"/>
              </a:ext>
            </a:extLst>
          </p:cNvPr>
          <p:cNvSpPr txBox="1"/>
          <p:nvPr/>
        </p:nvSpPr>
        <p:spPr>
          <a:xfrm>
            <a:off x="955296" y="3692113"/>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Proven leadership team with deep industry experience</a:t>
            </a:r>
          </a:p>
        </p:txBody>
      </p:sp>
      <p:sp>
        <p:nvSpPr>
          <p:cNvPr id="35" name="Freeform: Shape 34">
            <a:extLst>
              <a:ext uri="{FF2B5EF4-FFF2-40B4-BE49-F238E27FC236}">
                <a16:creationId xmlns:a16="http://schemas.microsoft.com/office/drawing/2014/main" id="{80BCE364-6B93-0625-3705-31A7094E265D}"/>
              </a:ext>
            </a:extLst>
          </p:cNvPr>
          <p:cNvSpPr/>
          <p:nvPr/>
        </p:nvSpPr>
        <p:spPr>
          <a:xfrm>
            <a:off x="355173" y="4200677"/>
            <a:ext cx="8580484" cy="557846"/>
          </a:xfrm>
          <a:custGeom>
            <a:avLst/>
            <a:gdLst>
              <a:gd name="connsiteX0" fmla="*/ 6922623 w 7261480"/>
              <a:gd name="connsiteY0" fmla="*/ 0 h 677585"/>
              <a:gd name="connsiteX1" fmla="*/ 7261480 w 7261480"/>
              <a:gd name="connsiteY1" fmla="*/ 338791 h 677585"/>
              <a:gd name="connsiteX2" fmla="*/ 6922623 w 7261480"/>
              <a:gd name="connsiteY2" fmla="*/ 677585 h 677585"/>
              <a:gd name="connsiteX3" fmla="*/ 0 w 7261480"/>
              <a:gd name="connsiteY3" fmla="*/ 677585 h 677585"/>
              <a:gd name="connsiteX4" fmla="*/ 584850 w 7261480"/>
              <a:gd name="connsiteY4" fmla="*/ 147 h 677585"/>
              <a:gd name="connsiteX5" fmla="*/ 6922772 w 7261480"/>
              <a:gd name="connsiteY5" fmla="*/ 147 h 677585"/>
              <a:gd name="connsiteX6" fmla="*/ 6922623 w 7261480"/>
              <a:gd name="connsiteY6" fmla="*/ 0 h 67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61480" h="677585">
                <a:moveTo>
                  <a:pt x="6922623" y="0"/>
                </a:moveTo>
                <a:cubicBezTo>
                  <a:pt x="7109396" y="0"/>
                  <a:pt x="7261480" y="151902"/>
                  <a:pt x="7261480" y="338791"/>
                </a:cubicBezTo>
                <a:cubicBezTo>
                  <a:pt x="7261480" y="525681"/>
                  <a:pt x="7109546" y="677585"/>
                  <a:pt x="6922623" y="677585"/>
                </a:cubicBezTo>
                <a:lnTo>
                  <a:pt x="0" y="677585"/>
                </a:lnTo>
                <a:cubicBezTo>
                  <a:pt x="226852" y="480527"/>
                  <a:pt x="423497" y="252823"/>
                  <a:pt x="584850" y="147"/>
                </a:cubicBezTo>
                <a:lnTo>
                  <a:pt x="6922772" y="147"/>
                </a:lnTo>
                <a:lnTo>
                  <a:pt x="6922623" y="0"/>
                </a:lnTo>
                <a:close/>
              </a:path>
            </a:pathLst>
          </a:custGeom>
          <a:solidFill>
            <a:srgbClr val="D8701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solidFill>
                <a:schemeClr val="bg1"/>
              </a:solidFill>
              <a:latin typeface="Poppins" panose="00000500000000000000" pitchFamily="2" charset="0"/>
              <a:cs typeface="Poppins" panose="00000500000000000000" pitchFamily="2" charset="0"/>
            </a:endParaRPr>
          </a:p>
        </p:txBody>
      </p:sp>
      <p:sp>
        <p:nvSpPr>
          <p:cNvPr id="38" name="ZoneTexte 3">
            <a:extLst>
              <a:ext uri="{FF2B5EF4-FFF2-40B4-BE49-F238E27FC236}">
                <a16:creationId xmlns:a16="http://schemas.microsoft.com/office/drawing/2014/main" id="{AEEDC69C-91CE-7E33-6DA7-6051A77BFD18}"/>
              </a:ext>
            </a:extLst>
          </p:cNvPr>
          <p:cNvSpPr txBox="1"/>
          <p:nvPr/>
        </p:nvSpPr>
        <p:spPr>
          <a:xfrm>
            <a:off x="8269637" y="4184665"/>
            <a:ext cx="413896" cy="589622"/>
          </a:xfrm>
          <a:prstGeom prst="rect">
            <a:avLst/>
          </a:prstGeom>
          <a:noFill/>
          <a:ln>
            <a:noFill/>
          </a:ln>
        </p:spPr>
        <p:txBody>
          <a:bodyPr wrap="none" rtlCol="0" anchor="ctr">
            <a:spAutoFit/>
          </a:bodyPr>
          <a:lstStyle/>
          <a:p>
            <a:pPr algn="ctr"/>
            <a:r>
              <a:rPr lang="fr-FR" sz="2800" b="1">
                <a:solidFill>
                  <a:schemeClr val="bg1"/>
                </a:solidFill>
                <a:latin typeface="Poppins" panose="00000500000000000000" pitchFamily="2" charset="0"/>
                <a:cs typeface="Poppins" panose="00000500000000000000" pitchFamily="2" charset="0"/>
              </a:rPr>
              <a:t>6</a:t>
            </a:r>
          </a:p>
        </p:txBody>
      </p:sp>
      <p:sp>
        <p:nvSpPr>
          <p:cNvPr id="39" name="TextBox 67">
            <a:extLst>
              <a:ext uri="{FF2B5EF4-FFF2-40B4-BE49-F238E27FC236}">
                <a16:creationId xmlns:a16="http://schemas.microsoft.com/office/drawing/2014/main" id="{BD513BA9-EF78-FD60-4E05-820A5BCF5853}"/>
              </a:ext>
            </a:extLst>
          </p:cNvPr>
          <p:cNvSpPr txBox="1"/>
          <p:nvPr/>
        </p:nvSpPr>
        <p:spPr>
          <a:xfrm>
            <a:off x="955297" y="4338524"/>
            <a:ext cx="6937170" cy="323165"/>
          </a:xfrm>
          <a:prstGeom prst="rect">
            <a:avLst/>
          </a:prstGeom>
          <a:noFill/>
          <a:ln>
            <a:noFill/>
          </a:ln>
        </p:spPr>
        <p:txBody>
          <a:bodyPr wrap="square" lIns="0" rIns="0" rtlCol="0" anchor="b">
            <a:spAutoFit/>
          </a:bodyPr>
          <a:lstStyle/>
          <a:p>
            <a:pPr algn="r"/>
            <a:r>
              <a:rPr lang="en-US" sz="1500" b="1" noProof="1">
                <a:solidFill>
                  <a:schemeClr val="bg1"/>
                </a:solidFill>
                <a:latin typeface="Poppins" panose="00000500000000000000" pitchFamily="2" charset="0"/>
                <a:cs typeface="Poppins" panose="00000500000000000000" pitchFamily="2" charset="0"/>
              </a:rPr>
              <a:t>Strong recurring revenue growth and sustainable profitability</a:t>
            </a:r>
          </a:p>
        </p:txBody>
      </p:sp>
      <p:sp>
        <p:nvSpPr>
          <p:cNvPr id="78" name="Google Shape;149;p9">
            <a:extLst>
              <a:ext uri="{FF2B5EF4-FFF2-40B4-BE49-F238E27FC236}">
                <a16:creationId xmlns:a16="http://schemas.microsoft.com/office/drawing/2014/main" id="{C2019310-C848-38B9-1312-6029FA6D7CC5}"/>
              </a:ext>
            </a:extLst>
          </p:cNvPr>
          <p:cNvSpPr/>
          <p:nvPr/>
        </p:nvSpPr>
        <p:spPr>
          <a:xfrm>
            <a:off x="311348" y="470000"/>
            <a:ext cx="7505502" cy="329001"/>
          </a:xfrm>
          <a:prstGeom prst="rect">
            <a:avLst/>
          </a:prstGeom>
          <a:noFill/>
          <a:ln>
            <a:noFill/>
          </a:ln>
        </p:spPr>
        <p:txBody>
          <a:bodyPr spcFirstLastPara="1" wrap="square" lIns="0" tIns="0" rIns="0" bIns="0" anchor="ctr" anchorCtr="0">
            <a:spAutoFit/>
          </a:bodyPr>
          <a:lstStyle/>
          <a:p>
            <a:pPr lvl="0">
              <a:buClr>
                <a:srgbClr val="001876"/>
              </a:buClr>
              <a:buSzPts val="2138"/>
            </a:pPr>
            <a:r>
              <a:rPr lang="en-US" sz="2138" b="1">
                <a:solidFill>
                  <a:srgbClr val="001876"/>
                </a:solidFill>
                <a:latin typeface="Poppins"/>
                <a:ea typeface="Poppins"/>
                <a:cs typeface="Poppins"/>
                <a:sym typeface="Poppins"/>
              </a:rPr>
              <a:t>Investment Highlights</a:t>
            </a:r>
          </a:p>
        </p:txBody>
      </p:sp>
      <p:sp>
        <p:nvSpPr>
          <p:cNvPr id="8" name="Logo Medallion">
            <a:extLst>
              <a:ext uri="{FF2B5EF4-FFF2-40B4-BE49-F238E27FC236}">
                <a16:creationId xmlns:a16="http://schemas.microsoft.com/office/drawing/2014/main" id="{4676D29F-9BC0-0BC8-619F-8827EB1AA692}"/>
              </a:ext>
            </a:extLst>
          </p:cNvPr>
          <p:cNvSpPr/>
          <p:nvPr/>
        </p:nvSpPr>
        <p:spPr>
          <a:xfrm>
            <a:off x="-507405" y="1795547"/>
            <a:ext cx="2057400" cy="2060896"/>
          </a:xfrm>
          <a:prstGeom prst="ellipse">
            <a:avLst/>
          </a:prstGeom>
          <a:solidFill>
            <a:srgbClr val="FFFFFF"/>
          </a:solidFill>
          <a:ln>
            <a:noFill/>
          </a:ln>
          <a:effectLst>
            <a:outerShdw blurRad="110000" dist="35000" dir="5400000" rotWithShape="0">
              <a:srgbClr val="000000">
                <a:alpha val="30000"/>
              </a:srgbClr>
            </a:outerShdw>
          </a:effectLst>
        </p:spPr>
        <p:txBody>
          <a:bodyPr/>
          <a:lstStyle/>
          <a:p>
            <a:endParaRPr lang="en-US"/>
          </a:p>
        </p:txBody>
      </p:sp>
      <p:pic>
        <p:nvPicPr>
          <p:cNvPr id="9" name="Starling Bird Mark">
            <a:extLst>
              <a:ext uri="{FF2B5EF4-FFF2-40B4-BE49-F238E27FC236}">
                <a16:creationId xmlns:a16="http://schemas.microsoft.com/office/drawing/2014/main" id="{337C816E-1D9B-9826-7F8C-D7AA565A71CB}"/>
              </a:ext>
            </a:extLst>
          </p:cNvPr>
          <p:cNvPicPr>
            <a:picLocks noChangeAspect="1"/>
          </p:cNvPicPr>
          <p:nvPr/>
        </p:nvPicPr>
        <p:blipFill>
          <a:blip r:embed="rId3"/>
          <a:srcRect r="59297"/>
          <a:stretch>
            <a:fillRect/>
          </a:stretch>
        </p:blipFill>
        <p:spPr>
          <a:xfrm>
            <a:off x="-80321" y="2320669"/>
            <a:ext cx="1203233" cy="1010653"/>
          </a:xfrm>
          <a:prstGeom prst="rect">
            <a:avLst/>
          </a:prstGeom>
        </p:spPr>
      </p:pic>
    </p:spTree>
    <p:extLst>
      <p:ext uri="{BB962C8B-B14F-4D97-AF65-F5344CB8AC3E}">
        <p14:creationId xmlns:p14="http://schemas.microsoft.com/office/powerpoint/2010/main" val="14402566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5.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6.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7.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8.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9.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0.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1.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2.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3.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4.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5.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6.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7.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8.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19.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0.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1.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2.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3.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4.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5.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6.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7.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8.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29.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0.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1.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2.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3.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4.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5.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6.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7.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8.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39.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0.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1.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2.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3.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4.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5.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6.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7.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8.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49.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50.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51.xml><?xml version="1.0" encoding="utf-8"?>
<p:tagLst xmlns:a="http://schemas.openxmlformats.org/drawingml/2006/main" xmlns:r="http://schemas.openxmlformats.org/officeDocument/2006/relationships" xmlns:p="http://schemas.openxmlformats.org/presentationml/2006/main">
  <p:tag name="DEVICE" val="Canon Colorpass 1000"/>
  <p:tag name="FILLFORECOLOR" val="Color 5"/>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3WDe39IKR39aCK.XNoA7V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2P9dtXnlsVp_DtEdyPZkV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XhAnvPsDAhCwptgXdkX2Z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fzu6D4NRhDJlmhTmARKMz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5aKslKy6Yt_mWAkZGxnCr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NcynfZIQtwAHsCTNjk_ff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DjDNR8Jh2Ks5GBHOElhhn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Z2R1ELm3zwRQ8jDc5gH75A"/>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sKefw.1XUaNyVfAgCVX6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8">
    <wetp:webextensionref xmlns:r="http://schemas.openxmlformats.org/officeDocument/2006/relationships" r:id="rId1"/>
  </wetp:taskpane>
  <wetp:taskpane dockstate="right" visibility="0" width="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A0FA3670-EFEC-4AAE-9599-ECC2B16D1E83}">
  <we:reference id="f5f369e5-aa35-49d7-ad7b-638152ddb008" version="1.0.0.1" store="EXCatalog" storeType="EXCatalog"/>
  <we:alternateReferences>
    <we:reference id="WA200010001" version="1.0.0.1" store="en-US" storeType="OMEX"/>
  </we:alternateReferences>
  <we:properties>
    <we:property name="claude.fileId" value="&quot;35fee164-7eec-4237-9f38-fe9c4e630f57&quot;"/>
  </we:properties>
  <we:bindings/>
  <we:snapshot xmlns:r="http://schemas.openxmlformats.org/officeDocument/2006/relationships"/>
</we:webextension>
</file>

<file path=ppt/webextensions/webextension2.xml><?xml version="1.0" encoding="utf-8"?>
<we:webextension xmlns:we="http://schemas.microsoft.com/office/webextensions/webextension/2010/11" id="{3892D47D-A8AB-4327-BA24-2595824D55BC}">
  <we:reference id="11d7cf85-ae5a-43b8-bc58-1e1a151cce24" version="1.0.0.1" store="EXCatalog" storeType="EXCatalog"/>
  <we:alternateReferences>
    <we:reference id="WA200010725" version="1.0.0.1"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8C417FD194C048ABD378F28A663B69" ma:contentTypeVersion="19" ma:contentTypeDescription="Create a new document." ma:contentTypeScope="" ma:versionID="85031899777f1131c4c4dcc97f5de68b">
  <xsd:schema xmlns:xsd="http://www.w3.org/2001/XMLSchema" xmlns:xs="http://www.w3.org/2001/XMLSchema" xmlns:p="http://schemas.microsoft.com/office/2006/metadata/properties" xmlns:ns2="5b1d68e0-4fd1-48e7-b7f2-a426c495d0c0" xmlns:ns3="e1fbff54-ac9e-42a0-8640-1b264603e7a8" targetNamespace="http://schemas.microsoft.com/office/2006/metadata/properties" ma:root="true" ma:fieldsID="03829abebe37bcddd88d17db3693c563" ns2:_="" ns3:_="">
    <xsd:import namespace="5b1d68e0-4fd1-48e7-b7f2-a426c495d0c0"/>
    <xsd:import namespace="e1fbff54-ac9e-42a0-8640-1b264603e7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Subsector" minOccurs="0"/>
                <xsd:element ref="ns2:PitchDate" minOccurs="0"/>
                <xsd:element ref="ns2:CompanyStatus" minOccurs="0"/>
                <xsd:element ref="ns2:Indication_x002f_Sub_x002d_Sector" minOccurs="0"/>
                <xsd:element ref="ns2:DevelopmentStage" minOccurs="0"/>
                <xsd:element ref="ns2:Services_x002f_SolutionsOffer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1d68e0-4fd1-48e7-b7f2-a426c495d0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93ef3a-eed6-4f9f-81c1-1fd51c20922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Subsector" ma:index="21" nillable="true" ma:displayName="Subsector" ma:format="Dropdown" ma:internalName="Subsector">
      <xsd:complexType>
        <xsd:complexContent>
          <xsd:extension base="dms:MultiChoice">
            <xsd:sequence>
              <xsd:element name="Value" maxOccurs="unbounded" minOccurs="0" nillable="true">
                <xsd:simpleType>
                  <xsd:restriction base="dms:Choice">
                    <xsd:enumeration value="Biopharma IR"/>
                    <xsd:enumeration value="HCIT Services IR"/>
                    <xsd:enumeration value="Medtech IR"/>
                    <xsd:enumeration value="US Corp Comms"/>
                    <xsd:enumeration value="UK PR"/>
                    <xsd:enumeration value="Capital Markets"/>
                  </xsd:restriction>
                </xsd:simpleType>
              </xsd:element>
            </xsd:sequence>
          </xsd:extension>
        </xsd:complexContent>
      </xsd:complexType>
    </xsd:element>
    <xsd:element name="PitchDate" ma:index="22" nillable="true" ma:displayName="Date" ma:format="DateOnly" ma:internalName="PitchDate">
      <xsd:simpleType>
        <xsd:restriction base="dms:DateTime"/>
      </xsd:simpleType>
    </xsd:element>
    <xsd:element name="CompanyStatus" ma:index="23" nillable="true" ma:displayName="Company Status" ma:format="Dropdown" ma:internalName="CompanyStatus">
      <xsd:simpleType>
        <xsd:restriction base="dms:Choice">
          <xsd:enumeration value="Public"/>
          <xsd:enumeration value="Private"/>
        </xsd:restriction>
      </xsd:simpleType>
    </xsd:element>
    <xsd:element name="Indication_x002f_Sub_x002d_Sector" ma:index="24" nillable="true" ma:displayName="Indication / Sub-Category" ma:format="Dropdown" ma:internalName="Indication_x002f_Sub_x002d_Sector">
      <xsd:complexType>
        <xsd:complexContent>
          <xsd:extension base="dms:MultiChoice">
            <xsd:sequence>
              <xsd:element name="Value" maxOccurs="unbounded" minOccurs="0" nillable="true">
                <xsd:simpleType>
                  <xsd:restriction base="dms:Choice">
                    <xsd:enumeration value="ADC"/>
                    <xsd:enumeration value="Age Related Diseases"/>
                    <xsd:enumeration value="AI Drug Discovery"/>
                    <xsd:enumeration value="Behavioral Health"/>
                    <xsd:enumeration value="Cardiometabolic"/>
                    <xsd:enumeration value="CDMO"/>
                    <xsd:enumeration value="Cell and Gene Therapy"/>
                    <xsd:enumeration value="CNS"/>
                    <xsd:enumeration value="CROs"/>
                    <xsd:enumeration value="Degenerative Diseases"/>
                    <xsd:enumeration value="Diagnostics"/>
                    <xsd:enumeration value="Gastroenterology"/>
                    <xsd:enumeration value="Healthcare Services"/>
                    <xsd:enumeration value="Health Insurance"/>
                    <xsd:enumeration value="Hematology"/>
                    <xsd:enumeration value="Imaging"/>
                    <xsd:enumeration value="Immunology / Autoimmune"/>
                    <xsd:enumeration value="Implantable Devices"/>
                    <xsd:enumeration value="Infectious Disease"/>
                    <xsd:enumeration value="Medical Devices"/>
                    <xsd:enumeration value="Neurodegenerative Disease"/>
                    <xsd:enumeration value="Neurovascular Intervention"/>
                    <xsd:enumeration value="Obesity"/>
                    <xsd:enumeration value="Oncology"/>
                    <xsd:enumeration value="Ophthalmology"/>
                    <xsd:enumeration value="Orthopedic"/>
                    <xsd:enumeration value="Pain"/>
                    <xsd:enumeration value="Pharmaceuticals"/>
                    <xsd:enumeration value="Pulmonary / Respiratory"/>
                    <xsd:enumeration value="Rare Disease"/>
                    <xsd:enumeration value="Robotics"/>
                    <xsd:enumeration value="Synthetic DNA"/>
                    <xsd:enumeration value="Tech-Enabled Healthcare Services"/>
                    <xsd:enumeration value="Transplant Technology"/>
                    <xsd:enumeration value="Vaccines"/>
                    <xsd:enumeration value="Value Based Care"/>
                    <xsd:enumeration value="Women's Health"/>
                    <xsd:enumeration value="Wound Care"/>
                  </xsd:restriction>
                </xsd:simpleType>
              </xsd:element>
            </xsd:sequence>
          </xsd:extension>
        </xsd:complexContent>
      </xsd:complexType>
    </xsd:element>
    <xsd:element name="DevelopmentStage" ma:index="25" nillable="true" ma:displayName="Development Stage" ma:format="Dropdown" ma:internalName="DevelopmentStage">
      <xsd:simpleType>
        <xsd:restriction base="dms:Choice">
          <xsd:enumeration value="Commercial / Operating"/>
          <xsd:enumeration value="Late-Stage"/>
          <xsd:enumeration value="Clinical"/>
          <xsd:enumeration value="Early Stage / Pre Clinical"/>
        </xsd:restriction>
      </xsd:simpleType>
    </xsd:element>
    <xsd:element name="Services_x002f_SolutionsOffered" ma:index="26" nillable="true" ma:displayName="Services / Solutions " ma:format="Dropdown" ma:internalName="Services_x002f_SolutionsOffered">
      <xsd:complexType>
        <xsd:complexContent>
          <xsd:extension base="dms:MultiChoice">
            <xsd:sequence>
              <xsd:element name="Value" maxOccurs="unbounded" minOccurs="0" nillable="true">
                <xsd:simpleType>
                  <xsd:restriction base="dms:Choice">
                    <xsd:enumeration value="Analyst / Investor / R&amp;D Day Execution"/>
                    <xsd:enumeration value="Capital Markets Strategy"/>
                    <xsd:enumeration value="Conference &amp; Medical Meeting Support"/>
                    <xsd:enumeration value="Corporate Comms / PR"/>
                    <xsd:enumeration value="Crisis Management"/>
                    <xsd:enumeration value="ESG / Shareholder Advisory"/>
                    <xsd:enumeration value="Investor Pres Update"/>
                    <xsd:enumeration value="Investor Targeting/Investor Access"/>
                    <xsd:enumeration value="IPO Prep"/>
                    <xsd:enumeration value="IR - Private Company"/>
                    <xsd:enumeration value="IR - Public Company"/>
                    <xsd:enumeration value="JPM Planning"/>
                    <xsd:enumeration value="Listing Day Execution"/>
                    <xsd:enumeration value="Media Relations"/>
                    <xsd:enumeration value="Messaging Refinement"/>
                    <xsd:enumeration value="Perception Study"/>
                    <xsd:enumeration value="Presentation Training"/>
                    <xsd:enumeration value="Profile Raising"/>
                    <xsd:enumeration value="Rebranding / Name Change"/>
                    <xsd:enumeration value="RFP Response"/>
                    <xsd:enumeration value="Social Media"/>
                    <xsd:enumeration value="SPAC Comms &amp; Advisory"/>
                    <xsd:enumeration value="Stakeholder Mapping"/>
                    <xsd:enumeration value="Website Design"/>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1fbff54-ac9e-42a0-8640-1b264603e7a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a4a8df-e645-443f-93c6-a23aa4c2b54b}" ma:internalName="TaxCatchAll" ma:showField="CatchAllData" ma:web="e1fbff54-ac9e-42a0-8640-1b264603e7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ubsector xmlns="5b1d68e0-4fd1-48e7-b7f2-a426c495d0c0" xsi:nil="true"/>
    <Indication_x002f_Sub_x002d_Sector xmlns="5b1d68e0-4fd1-48e7-b7f2-a426c495d0c0" xsi:nil="true"/>
    <TaxCatchAll xmlns="e1fbff54-ac9e-42a0-8640-1b264603e7a8" xsi:nil="true"/>
    <PitchDate xmlns="5b1d68e0-4fd1-48e7-b7f2-a426c495d0c0" xsi:nil="true"/>
    <CompanyStatus xmlns="5b1d68e0-4fd1-48e7-b7f2-a426c495d0c0" xsi:nil="true"/>
    <Services_x002f_SolutionsOffered xmlns="5b1d68e0-4fd1-48e7-b7f2-a426c495d0c0" xsi:nil="true"/>
    <lcf76f155ced4ddcb4097134ff3c332f xmlns="5b1d68e0-4fd1-48e7-b7f2-a426c495d0c0">
      <Terms xmlns="http://schemas.microsoft.com/office/infopath/2007/PartnerControls"/>
    </lcf76f155ced4ddcb4097134ff3c332f>
    <DevelopmentStage xmlns="5b1d68e0-4fd1-48e7-b7f2-a426c495d0c0" xsi:nil="true"/>
  </documentManagement>
</p:properties>
</file>

<file path=customXml/itemProps1.xml><?xml version="1.0" encoding="utf-8"?>
<ds:datastoreItem xmlns:ds="http://schemas.openxmlformats.org/officeDocument/2006/customXml" ds:itemID="{81CA1668-10E9-4F2E-B91E-90827FE7B4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1d68e0-4fd1-48e7-b7f2-a426c495d0c0"/>
    <ds:schemaRef ds:uri="e1fbff54-ac9e-42a0-8640-1b264603e7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9C3B5E-782D-48C5-92FD-C1800AC14A84}">
  <ds:schemaRefs>
    <ds:schemaRef ds:uri="http://schemas.microsoft.com/sharepoint/v3/contenttype/forms"/>
  </ds:schemaRefs>
</ds:datastoreItem>
</file>

<file path=customXml/itemProps3.xml><?xml version="1.0" encoding="utf-8"?>
<ds:datastoreItem xmlns:ds="http://schemas.openxmlformats.org/officeDocument/2006/customXml" ds:itemID="{6C629C01-5C8E-422F-8934-B8F871152FDC}">
  <ds:schemaRefs>
    <ds:schemaRef ds:uri="5b1d68e0-4fd1-48e7-b7f2-a426c495d0c0"/>
    <ds:schemaRef ds:uri="e1fbff54-ac9e-42a0-8640-1b264603e7a8"/>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b8df9d33-6263-4b33-b343-6d456add7e5f}" enabled="0" method="" siteId="{b8df9d33-6263-4b33-b343-6d456add7e5f}" removed="1"/>
</clbl:labelList>
</file>

<file path=docProps/app.xml><?xml version="1.0" encoding="utf-8"?>
<Properties xmlns="http://schemas.openxmlformats.org/officeDocument/2006/extended-properties" xmlns:vt="http://schemas.openxmlformats.org/officeDocument/2006/docPropsVTypes">
  <TotalTime>1096</TotalTime>
  <Words>3625</Words>
  <Application>Microsoft Office PowerPoint</Application>
  <PresentationFormat>On-screen Show (16:9)</PresentationFormat>
  <Paragraphs>597</Paragraphs>
  <Slides>28</Slides>
  <Notes>27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5" baseType="lpstr">
      <vt:lpstr>Calibri</vt:lpstr>
      <vt:lpstr>DM Sans</vt:lpstr>
      <vt:lpstr>Aptos</vt:lpstr>
      <vt:lpstr>Poppins</vt:lpstr>
      <vt:lpstr>Arial</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PptxGenJS</dc:creator>
  <cp:lastModifiedBy>Vincent Porta (ICR Healthcare)</cp:lastModifiedBy>
  <cp:revision>2</cp:revision>
  <dcterms:created xsi:type="dcterms:W3CDTF">2026-07-14T00:46:50Z</dcterms:created>
  <dcterms:modified xsi:type="dcterms:W3CDTF">2026-09-21T22:58:02Z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0x010100758C417FD194C048ABD378F28A663B69</vt:lpwstr>
  </property>
  <property fmtid="{D5CDD505-2E9C-101B-9397-08002B2CF9AE}" pid="3" name="MediaServiceImageTags">
    <vt:lpwstr/>
  </property>
</Properties>
</file>